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10287000" cx="18288000"/>
  <p:notesSz cx="6858000" cy="9144000"/>
  <p:embeddedFontLst>
    <p:embeddedFont>
      <p:font typeface="Robo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5" roundtripDataSignature="AMtx7mgCUx4K1f3L6Mvg0N7VoGRB2wqp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b2ca8124a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9" name="Google Shape;169;g3b2ca8124a1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98668d2668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8" name="Google Shape;178;g398668d2668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6" name="Google Shape;18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3" name="Google Shape;19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0" name="Google Shape;20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8" name="Google Shape;20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6" name="Google Shape;12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ceb44d9fb0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4" name="Google Shape;134;g3ceb44d9fb0_0_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98668d2668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2" name="Google Shape;142;g398668d2668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98668d266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0" name="Google Shape;150;g398668d2668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98668d266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1" name="Google Shape;161;g398668d2668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12.png"/><Relationship Id="rId7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 rot="5400000">
            <a:off x="8696352" y="38719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0"/>
                </a:moveTo>
                <a:lnTo>
                  <a:pt x="15266288" y="0"/>
                </a:lnTo>
                <a:lnTo>
                  <a:pt x="15266288" y="5457698"/>
                </a:lnTo>
                <a:lnTo>
                  <a:pt x="0" y="5457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6235700" y="-1548807"/>
            <a:ext cx="6835018" cy="4467993"/>
          </a:xfrm>
          <a:custGeom>
            <a:rect b="b" l="l" r="r" t="t"/>
            <a:pathLst>
              <a:path extrusionOk="0" h="4467993" w="6835018">
                <a:moveTo>
                  <a:pt x="0" y="0"/>
                </a:moveTo>
                <a:lnTo>
                  <a:pt x="6835018" y="0"/>
                </a:lnTo>
                <a:lnTo>
                  <a:pt x="6835018" y="4467993"/>
                </a:lnTo>
                <a:lnTo>
                  <a:pt x="0" y="4467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8274" l="0" r="-1357" t="-677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 flipH="1" rot="-5400000">
            <a:off x="-5773527" y="35925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3576300" y="3043875"/>
            <a:ext cx="111354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s-MX" sz="5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Análisis de Datos para la Toma de Decisiones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6695593" y="6620614"/>
            <a:ext cx="4797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Repaso de la Unidad </a:t>
            </a:r>
            <a:r>
              <a:rPr b="1" lang="es-MX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4588466" y="7734300"/>
            <a:ext cx="615573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MX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Presentador:</a:t>
            </a:r>
            <a:r>
              <a:rPr b="0" i="0" lang="es-MX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Julian Fernández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4588475" y="5137650"/>
            <a:ext cx="9175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es-MX" sz="2500">
                <a:solidFill>
                  <a:srgbClr val="64748B"/>
                </a:solidFill>
                <a:highlight>
                  <a:srgbClr val="FFFFFF"/>
                </a:highlight>
              </a:rPr>
              <a:t>Toma de decisiones basada en datos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b2ca8124a1_0_16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g3b2ca8124a1_0_16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9" l="0" r="-1359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g3b2ca8124a1_0_16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Líderes Data-Driven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g3b2ca8124a1_0_16"/>
          <p:cNvSpPr txBox="1"/>
          <p:nvPr/>
        </p:nvSpPr>
        <p:spPr>
          <a:xfrm>
            <a:off x="3959050" y="2443800"/>
            <a:ext cx="119511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60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Data-driven es un enfoque en el que las decisiones se basan en datos objetivos y análisis sistemático, en lugar de intuición o experiencia subjetiva.</a:t>
            </a:r>
            <a:endParaRPr sz="25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175" name="Google Shape;175;g3b2ca8124a1_0_16"/>
          <p:cNvSpPr txBox="1"/>
          <p:nvPr/>
        </p:nvSpPr>
        <p:spPr>
          <a:xfrm>
            <a:off x="5153100" y="4184075"/>
            <a:ext cx="7462200" cy="58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92100" marR="2921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100">
                <a:solidFill>
                  <a:schemeClr val="dk1"/>
                </a:solidFill>
                <a:highlight>
                  <a:schemeClr val="lt1"/>
                </a:highlight>
              </a:rPr>
              <a:t>Netflix</a:t>
            </a:r>
            <a:endParaRPr sz="31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292100" marR="292100" rtl="0" algn="ctr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s-MX" sz="2500">
                <a:solidFill>
                  <a:schemeClr val="dk1"/>
                </a:solidFill>
                <a:highlight>
                  <a:schemeClr val="lt1"/>
                </a:highlight>
              </a:rPr>
              <a:t>Personalización de contenido para aumentar retención y engagement.</a:t>
            </a:r>
            <a:endParaRPr sz="25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292100" marR="292100" rtl="0" algn="ctr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s-MX" sz="3100">
                <a:solidFill>
                  <a:schemeClr val="dk1"/>
                </a:solidFill>
                <a:highlight>
                  <a:schemeClr val="lt1"/>
                </a:highlight>
              </a:rPr>
              <a:t>Amazon</a:t>
            </a:r>
            <a:endParaRPr sz="31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292100" marR="292100" rtl="0" algn="ctr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s-MX" sz="2500">
                <a:solidFill>
                  <a:schemeClr val="dk1"/>
                </a:solidFill>
                <a:highlight>
                  <a:schemeClr val="lt1"/>
                </a:highlight>
              </a:rPr>
              <a:t>Anticipación de necesidades mediante análisis de demanda predictivo.</a:t>
            </a:r>
            <a:endParaRPr sz="25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292100" marR="292100" rtl="0" algn="ctr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s-MX" sz="3100">
                <a:solidFill>
                  <a:schemeClr val="dk1"/>
                </a:solidFill>
                <a:highlight>
                  <a:schemeClr val="lt1"/>
                </a:highlight>
              </a:rPr>
              <a:t>Zara</a:t>
            </a:r>
            <a:endParaRPr sz="31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292100" marR="292100" rtl="0" algn="ctr">
              <a:lnSpc>
                <a:spcPct val="150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es-MX" sz="2500">
                <a:solidFill>
                  <a:schemeClr val="dk1"/>
                </a:solidFill>
                <a:highlight>
                  <a:schemeClr val="lt1"/>
                </a:highlight>
              </a:rPr>
              <a:t>Ajuste de producción en tiempo real basado en interacciones digitales.</a:t>
            </a:r>
            <a:endParaRPr sz="25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98668d2668_0_31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787" l="0" r="-1357" t="-47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g398668d2668_0_31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Estrategias Data-Driven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398668d2668_0_31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g398668d2668_0_31"/>
          <p:cNvSpPr txBox="1"/>
          <p:nvPr/>
        </p:nvSpPr>
        <p:spPr>
          <a:xfrm>
            <a:off x="4572000" y="4169775"/>
            <a:ext cx="107934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64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b="1" lang="es-MX" sz="2800">
                <a:solidFill>
                  <a:schemeClr val="dk1"/>
                </a:solidFill>
                <a:highlight>
                  <a:schemeClr val="lt1"/>
                </a:highlight>
              </a:rPr>
              <a:t>Pricing Intelligence:</a:t>
            </a:r>
            <a:r>
              <a:rPr lang="es-MX" sz="2800">
                <a:solidFill>
                  <a:schemeClr val="dk1"/>
                </a:solidFill>
                <a:highlight>
                  <a:schemeClr val="lt1"/>
                </a:highlight>
              </a:rPr>
              <a:t> Ajuste dinámico de precios.</a:t>
            </a:r>
            <a:endParaRPr sz="28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b="1" lang="es-MX" sz="2800">
                <a:solidFill>
                  <a:schemeClr val="dk1"/>
                </a:solidFill>
                <a:highlight>
                  <a:schemeClr val="lt1"/>
                </a:highlight>
              </a:rPr>
              <a:t>Social Listening:</a:t>
            </a:r>
            <a:r>
              <a:rPr lang="es-MX" sz="2800">
                <a:solidFill>
                  <a:schemeClr val="dk1"/>
                </a:solidFill>
                <a:highlight>
                  <a:schemeClr val="lt1"/>
                </a:highlight>
              </a:rPr>
              <a:t> Análisis de sentimientos y percepción.</a:t>
            </a:r>
            <a:endParaRPr sz="28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b="1" lang="es-MX" sz="2800">
                <a:solidFill>
                  <a:schemeClr val="dk1"/>
                </a:solidFill>
                <a:highlight>
                  <a:schemeClr val="lt1"/>
                </a:highlight>
              </a:rPr>
              <a:t>Customer Journey:</a:t>
            </a:r>
            <a:r>
              <a:rPr lang="es-MX" sz="2800">
                <a:solidFill>
                  <a:schemeClr val="dk1"/>
                </a:solidFill>
                <a:highlight>
                  <a:schemeClr val="lt1"/>
                </a:highlight>
              </a:rPr>
              <a:t> Reducción de fricción en el checkout.</a:t>
            </a:r>
            <a:endParaRPr sz="28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b="1" lang="es-MX" sz="2800">
                <a:solidFill>
                  <a:schemeClr val="dk1"/>
                </a:solidFill>
                <a:highlight>
                  <a:schemeClr val="lt1"/>
                </a:highlight>
              </a:rPr>
              <a:t>Marketing Predictivo:</a:t>
            </a:r>
            <a:r>
              <a:rPr lang="es-MX" sz="2800">
                <a:solidFill>
                  <a:schemeClr val="dk1"/>
                </a:solidFill>
                <a:highlight>
                  <a:schemeClr val="lt1"/>
                </a:highlight>
              </a:rPr>
              <a:t> Automatización de ofertas.</a:t>
            </a:r>
            <a:endParaRPr sz="28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0"/>
            <a:ext cx="13715999" cy="10286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6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6"/>
          <p:cNvSpPr/>
          <p:nvPr/>
        </p:nvSpPr>
        <p:spPr>
          <a:xfrm>
            <a:off x="1600200" y="-952500"/>
            <a:ext cx="4876800" cy="43575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789" l="0" r="-1357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705117" cy="10287002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7"/>
          <p:cNvSpPr/>
          <p:nvPr/>
        </p:nvSpPr>
        <p:spPr>
          <a:xfrm rot="5400000">
            <a:off x="8696352" y="38719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0"/>
                </a:moveTo>
                <a:lnTo>
                  <a:pt x="15266288" y="0"/>
                </a:lnTo>
                <a:lnTo>
                  <a:pt x="15266288" y="5457698"/>
                </a:lnTo>
                <a:lnTo>
                  <a:pt x="0" y="5457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7"/>
          <p:cNvSpPr/>
          <p:nvPr/>
        </p:nvSpPr>
        <p:spPr>
          <a:xfrm>
            <a:off x="11469399" y="-1556910"/>
            <a:ext cx="5297139" cy="3786624"/>
          </a:xfrm>
          <a:custGeom>
            <a:rect b="b" l="l" r="r" t="t"/>
            <a:pathLst>
              <a:path extrusionOk="0" h="4467993" w="6835018">
                <a:moveTo>
                  <a:pt x="0" y="0"/>
                </a:moveTo>
                <a:lnTo>
                  <a:pt x="6835018" y="0"/>
                </a:lnTo>
                <a:lnTo>
                  <a:pt x="6835018" y="4467993"/>
                </a:lnTo>
                <a:lnTo>
                  <a:pt x="0" y="4467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8274" l="0" r="-1357" t="-677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0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9" l="0" r="-1357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0"/>
          <p:cNvSpPr txBox="1"/>
          <p:nvPr/>
        </p:nvSpPr>
        <p:spPr>
          <a:xfrm>
            <a:off x="2243225" y="1151400"/>
            <a:ext cx="9520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s-MX" sz="4400" u="none" cap="none" strike="noStrike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Cierre de la Unidad: Puntos Clave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0"/>
          <p:cNvSpPr txBox="1"/>
          <p:nvPr/>
        </p:nvSpPr>
        <p:spPr>
          <a:xfrm>
            <a:off x="4370650" y="3634650"/>
            <a:ext cx="11886000" cy="43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100">
                <a:solidFill>
                  <a:schemeClr val="dk1"/>
                </a:solidFill>
              </a:rPr>
              <a:t>La toma de decisiones basada en datos no es una acción única, sino un </a:t>
            </a:r>
            <a:r>
              <a:rPr b="1" lang="es-MX" sz="3100">
                <a:solidFill>
                  <a:schemeClr val="dk1"/>
                </a:solidFill>
              </a:rPr>
              <a:t>ciclo proactivo</a:t>
            </a:r>
            <a:r>
              <a:rPr lang="es-MX" sz="3100">
                <a:solidFill>
                  <a:schemeClr val="dk1"/>
                </a:solidFill>
              </a:rPr>
              <a:t>.</a:t>
            </a:r>
            <a:endParaRPr sz="31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es-MX" sz="2800">
                <a:solidFill>
                  <a:schemeClr val="dk1"/>
                </a:solidFill>
              </a:rPr>
              <a:t>Combina el análisis cuantitativo y cualitativo para obtener una visión completa, permitiendo evaluar alternativas mediante simulaciones para garantizar un crecimiento sostenible y escalable.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oogle Shape;210;p11"/>
          <p:cNvGrpSpPr/>
          <p:nvPr/>
        </p:nvGrpSpPr>
        <p:grpSpPr>
          <a:xfrm>
            <a:off x="1362575" y="1028700"/>
            <a:ext cx="15562849" cy="8179961"/>
            <a:chOff x="0" y="0"/>
            <a:chExt cx="5796956" cy="3046927"/>
          </a:xfrm>
        </p:grpSpPr>
        <p:sp>
          <p:nvSpPr>
            <p:cNvPr id="211" name="Google Shape;211;p11"/>
            <p:cNvSpPr/>
            <p:nvPr/>
          </p:nvSpPr>
          <p:spPr>
            <a:xfrm>
              <a:off x="0" y="0"/>
              <a:ext cx="5796955" cy="3046927"/>
            </a:xfrm>
            <a:custGeom>
              <a:rect b="b" l="l" r="r" t="t"/>
              <a:pathLst>
                <a:path extrusionOk="0" h="3046927" w="5796955">
                  <a:moveTo>
                    <a:pt x="0" y="0"/>
                  </a:moveTo>
                  <a:lnTo>
                    <a:pt x="5796955" y="0"/>
                  </a:lnTo>
                  <a:lnTo>
                    <a:pt x="5796955" y="3046927"/>
                  </a:lnTo>
                  <a:lnTo>
                    <a:pt x="0" y="30469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04775">
              <a:solidFill>
                <a:srgbClr val="14494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11"/>
            <p:cNvSpPr txBox="1"/>
            <p:nvPr/>
          </p:nvSpPr>
          <p:spPr>
            <a:xfrm>
              <a:off x="0" y="19050"/>
              <a:ext cx="5796956" cy="30278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875" lIns="48875" spcFirstLastPara="1" rIns="48875" wrap="square" tIns="48875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3" name="Google Shape;213;p11"/>
          <p:cNvSpPr/>
          <p:nvPr/>
        </p:nvSpPr>
        <p:spPr>
          <a:xfrm rot="5400000">
            <a:off x="12832363" y="1543105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1"/>
          <p:cNvSpPr/>
          <p:nvPr/>
        </p:nvSpPr>
        <p:spPr>
          <a:xfrm rot="-5400000">
            <a:off x="-1746504" y="4718304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5" name="Google Shape;215;p11"/>
          <p:cNvGrpSpPr/>
          <p:nvPr/>
        </p:nvGrpSpPr>
        <p:grpSpPr>
          <a:xfrm>
            <a:off x="12559313" y="7868811"/>
            <a:ext cx="7861300" cy="3086100"/>
            <a:chOff x="0" y="0"/>
            <a:chExt cx="2070466" cy="812800"/>
          </a:xfrm>
        </p:grpSpPr>
        <p:sp>
          <p:nvSpPr>
            <p:cNvPr id="216" name="Google Shape;216;p11"/>
            <p:cNvSpPr/>
            <p:nvPr/>
          </p:nvSpPr>
          <p:spPr>
            <a:xfrm>
              <a:off x="0" y="0"/>
              <a:ext cx="2070466" cy="812800"/>
            </a:xfrm>
            <a:custGeom>
              <a:rect b="b" l="l" r="r" t="t"/>
              <a:pathLst>
                <a:path extrusionOk="0" h="812800" w="2070466">
                  <a:moveTo>
                    <a:pt x="0" y="0"/>
                  </a:moveTo>
                  <a:lnTo>
                    <a:pt x="2070466" y="0"/>
                  </a:lnTo>
                  <a:lnTo>
                    <a:pt x="207046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11"/>
            <p:cNvSpPr txBox="1"/>
            <p:nvPr/>
          </p:nvSpPr>
          <p:spPr>
            <a:xfrm>
              <a:off x="0" y="19050"/>
              <a:ext cx="2070466" cy="793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8" name="Google Shape;218;p11"/>
          <p:cNvSpPr/>
          <p:nvPr/>
        </p:nvSpPr>
        <p:spPr>
          <a:xfrm>
            <a:off x="12398645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9" l="0" r="-1357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1"/>
          <p:cNvSpPr txBox="1"/>
          <p:nvPr/>
        </p:nvSpPr>
        <p:spPr>
          <a:xfrm>
            <a:off x="1828800" y="1461001"/>
            <a:ext cx="952051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s-MX" sz="4400" u="none" cap="none" strike="noStrike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Actividad para Discutir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1"/>
          <p:cNvSpPr txBox="1"/>
          <p:nvPr/>
        </p:nvSpPr>
        <p:spPr>
          <a:xfrm>
            <a:off x="2790600" y="4440100"/>
            <a:ext cx="13239600" cy="26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-MX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 para la sesión síncrona:</a:t>
            </a:r>
            <a:r>
              <a:rPr b="0" i="0" lang="es-MX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MX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"¿Crees que todas las decisiones empresariales deberían basarse únicamente en datos? ¿En qué casos podría ser necesario equilibrar el análisis cuantitativo con la intuición o la experiencia?"</a:t>
            </a:r>
            <a:endParaRPr b="0" i="0" sz="3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2"/>
          <p:cNvGrpSpPr/>
          <p:nvPr/>
        </p:nvGrpSpPr>
        <p:grpSpPr>
          <a:xfrm>
            <a:off x="1362575" y="1028700"/>
            <a:ext cx="15562849" cy="8179961"/>
            <a:chOff x="0" y="0"/>
            <a:chExt cx="5796956" cy="3046927"/>
          </a:xfrm>
        </p:grpSpPr>
        <p:sp>
          <p:nvSpPr>
            <p:cNvPr id="96" name="Google Shape;96;p2"/>
            <p:cNvSpPr/>
            <p:nvPr/>
          </p:nvSpPr>
          <p:spPr>
            <a:xfrm>
              <a:off x="0" y="0"/>
              <a:ext cx="5796955" cy="3046927"/>
            </a:xfrm>
            <a:custGeom>
              <a:rect b="b" l="l" r="r" t="t"/>
              <a:pathLst>
                <a:path extrusionOk="0" h="3046927" w="5796955">
                  <a:moveTo>
                    <a:pt x="0" y="0"/>
                  </a:moveTo>
                  <a:lnTo>
                    <a:pt x="5796955" y="0"/>
                  </a:lnTo>
                  <a:lnTo>
                    <a:pt x="5796955" y="3046927"/>
                  </a:lnTo>
                  <a:lnTo>
                    <a:pt x="0" y="30469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04775">
              <a:solidFill>
                <a:srgbClr val="14494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 txBox="1"/>
            <p:nvPr/>
          </p:nvSpPr>
          <p:spPr>
            <a:xfrm>
              <a:off x="0" y="19050"/>
              <a:ext cx="5796956" cy="30278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875" lIns="48875" spcFirstLastPara="1" rIns="48875" wrap="square" tIns="48875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" name="Google Shape;98;p2"/>
          <p:cNvSpPr/>
          <p:nvPr/>
        </p:nvSpPr>
        <p:spPr>
          <a:xfrm rot="5400000">
            <a:off x="12832363" y="1543105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 rot="-5400000">
            <a:off x="-1746504" y="4718304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0" name="Google Shape;100;p2"/>
          <p:cNvGrpSpPr/>
          <p:nvPr/>
        </p:nvGrpSpPr>
        <p:grpSpPr>
          <a:xfrm>
            <a:off x="12559313" y="7868811"/>
            <a:ext cx="7861300" cy="3086100"/>
            <a:chOff x="0" y="0"/>
            <a:chExt cx="2070466" cy="812800"/>
          </a:xfrm>
        </p:grpSpPr>
        <p:sp>
          <p:nvSpPr>
            <p:cNvPr id="101" name="Google Shape;101;p2"/>
            <p:cNvSpPr/>
            <p:nvPr/>
          </p:nvSpPr>
          <p:spPr>
            <a:xfrm>
              <a:off x="0" y="0"/>
              <a:ext cx="2070466" cy="812800"/>
            </a:xfrm>
            <a:custGeom>
              <a:rect b="b" l="l" r="r" t="t"/>
              <a:pathLst>
                <a:path extrusionOk="0" h="812800" w="2070466">
                  <a:moveTo>
                    <a:pt x="0" y="0"/>
                  </a:moveTo>
                  <a:lnTo>
                    <a:pt x="2070466" y="0"/>
                  </a:lnTo>
                  <a:lnTo>
                    <a:pt x="207046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"/>
            <p:cNvSpPr txBox="1"/>
            <p:nvPr/>
          </p:nvSpPr>
          <p:spPr>
            <a:xfrm>
              <a:off x="0" y="19050"/>
              <a:ext cx="2070466" cy="793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" name="Google Shape;103;p2"/>
          <p:cNvSpPr/>
          <p:nvPr/>
        </p:nvSpPr>
        <p:spPr>
          <a:xfrm>
            <a:off x="12398645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9" l="0" r="-1357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2678312" y="2112090"/>
            <a:ext cx="12728700" cy="46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b="1" i="0" lang="es-MX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Objetivo de la sesión: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Char char="●"/>
            </a:pPr>
            <a:r>
              <a:rPr b="0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Realizar un repaso general de la Unidad </a:t>
            </a: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Char char="●"/>
            </a:pPr>
            <a:r>
              <a:rPr b="0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Abrir el espacio para resolver dudas y consolidar el conocimiento.</a:t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Char char="●"/>
            </a:pPr>
            <a:r>
              <a:rPr b="0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Fomentar una discusión sobre la aplicación de los conceptos.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9" l="0" r="-1357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2057425" y="1028700"/>
            <a:ext cx="13923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Evidencia sobre Intuición</a:t>
            </a:r>
            <a:endParaRPr b="0" i="0" sz="4400" u="none" cap="none" strike="noStrike">
              <a:solidFill>
                <a:srgbClr val="4F61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 txBox="1"/>
          <p:nvPr/>
        </p:nvSpPr>
        <p:spPr>
          <a:xfrm>
            <a:off x="4412125" y="2958175"/>
            <a:ext cx="11569200" cy="47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>
                <a:solidFill>
                  <a:schemeClr val="dk1"/>
                </a:solidFill>
                <a:highlight>
                  <a:schemeClr val="lt1"/>
                </a:highlight>
              </a:rPr>
              <a:t>La toma de decisiones data-driven es el motor de la competitividad moderna.</a:t>
            </a:r>
            <a:endParaRPr sz="28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s-MX" sz="2800">
                <a:solidFill>
                  <a:schemeClr val="dk1"/>
                </a:solidFill>
                <a:highlight>
                  <a:schemeClr val="lt1"/>
                </a:highlight>
              </a:rPr>
              <a:t>Sustituye supuestos por información medible.</a:t>
            </a:r>
            <a:endParaRPr sz="28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s-MX" sz="2800">
                <a:solidFill>
                  <a:schemeClr val="dk1"/>
                </a:solidFill>
                <a:highlight>
                  <a:schemeClr val="lt1"/>
                </a:highlight>
              </a:rPr>
              <a:t>Reduce la incertidumbre operativa.</a:t>
            </a:r>
            <a:endParaRPr sz="28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s-MX" sz="2800">
                <a:solidFill>
                  <a:schemeClr val="dk1"/>
                </a:solidFill>
                <a:highlight>
                  <a:schemeClr val="lt1"/>
                </a:highlight>
              </a:rPr>
              <a:t>Permite un enfoque estratégico y efectivo.</a:t>
            </a:r>
            <a:endParaRPr sz="28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s-MX" sz="2800">
                <a:solidFill>
                  <a:schemeClr val="dk1"/>
                </a:solidFill>
                <a:highlight>
                  <a:schemeClr val="lt1"/>
                </a:highlight>
              </a:rPr>
              <a:t>Facilita la mejora continua basada en hechos.</a:t>
            </a:r>
            <a:endParaRPr sz="28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9" l="0" r="-1357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 txBox="1"/>
          <p:nvPr/>
        </p:nvSpPr>
        <p:spPr>
          <a:xfrm>
            <a:off x="2057400" y="1028700"/>
            <a:ext cx="9520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Ciclo Continuo de Optimización</a:t>
            </a:r>
            <a:endParaRPr b="0" i="0" sz="4400" u="none" cap="none" strike="noStrike">
              <a:solidFill>
                <a:srgbClr val="4F61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 txBox="1"/>
          <p:nvPr/>
        </p:nvSpPr>
        <p:spPr>
          <a:xfrm>
            <a:off x="6368925" y="2750050"/>
            <a:ext cx="6260400" cy="72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92100" marR="2921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100">
                <a:solidFill>
                  <a:schemeClr val="dk1"/>
                </a:solidFill>
                <a:highlight>
                  <a:schemeClr val="lt1"/>
                </a:highlight>
              </a:rPr>
              <a:t>Recopilación</a:t>
            </a:r>
            <a:endParaRPr sz="31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292100" marR="292100" rtl="0" algn="ctr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s-MX" sz="2500">
                <a:solidFill>
                  <a:schemeClr val="dk1"/>
                </a:solidFill>
                <a:highlight>
                  <a:schemeClr val="lt1"/>
                </a:highlight>
              </a:rPr>
              <a:t>Captura de datos desde plataformas, encuestas y registros de ventas.</a:t>
            </a:r>
            <a:endParaRPr sz="25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292100" marR="292100" rtl="0" algn="ctr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292100" marR="292100" rtl="0" algn="ctr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s-MX" sz="3100">
                <a:solidFill>
                  <a:schemeClr val="dk1"/>
                </a:solidFill>
                <a:highlight>
                  <a:schemeClr val="lt1"/>
                </a:highlight>
              </a:rPr>
              <a:t>Análisis BI</a:t>
            </a:r>
            <a:endParaRPr sz="31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292100" marR="292100" rtl="0" algn="ctr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s-MX" sz="2500">
                <a:solidFill>
                  <a:schemeClr val="dk1"/>
                </a:solidFill>
                <a:highlight>
                  <a:schemeClr val="lt1"/>
                </a:highlight>
              </a:rPr>
              <a:t>Identificación de patrones mediante modelos estadísticos avanzados.</a:t>
            </a:r>
            <a:endParaRPr sz="25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292100" marR="292100" rtl="0" algn="ctr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292100" marR="292100" rtl="0" algn="ctr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s-MX" sz="3100">
                <a:solidFill>
                  <a:schemeClr val="dk1"/>
                </a:solidFill>
                <a:highlight>
                  <a:schemeClr val="lt1"/>
                </a:highlight>
              </a:rPr>
              <a:t>Ajuste</a:t>
            </a:r>
            <a:endParaRPr sz="31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292100" marR="292100" rtl="0" algn="ctr">
              <a:lnSpc>
                <a:spcPct val="150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es-MX" sz="2500">
                <a:solidFill>
                  <a:schemeClr val="dk1"/>
                </a:solidFill>
                <a:highlight>
                  <a:schemeClr val="lt1"/>
                </a:highlight>
              </a:rPr>
              <a:t>Aplicación de mejoras y monitoreo constante de resultados.</a:t>
            </a:r>
            <a:endParaRPr sz="25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121" name="Google Shape;121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93032" y="1927051"/>
            <a:ext cx="812180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093025" y="4625399"/>
            <a:ext cx="812175" cy="876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093038" y="7263780"/>
            <a:ext cx="812175" cy="876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5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9" l="0" r="-1357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5"/>
          <p:cNvSpPr txBox="1"/>
          <p:nvPr/>
        </p:nvSpPr>
        <p:spPr>
          <a:xfrm>
            <a:off x="2057400" y="1028700"/>
            <a:ext cx="952051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Datos en Decisiones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5"/>
          <p:cNvSpPr txBox="1"/>
          <p:nvPr/>
        </p:nvSpPr>
        <p:spPr>
          <a:xfrm>
            <a:off x="4572000" y="3137400"/>
            <a:ext cx="10592100" cy="40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700">
                <a:solidFill>
                  <a:schemeClr val="dk1"/>
                </a:solidFill>
                <a:highlight>
                  <a:schemeClr val="lt1"/>
                </a:highlight>
              </a:rPr>
              <a:t>Convertir datos crudos en decisiones efectivas requiere una metodología robusta.</a:t>
            </a:r>
            <a:endParaRPr sz="27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4000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</a:pPr>
            <a:r>
              <a:rPr b="1" lang="es-MX" sz="2700">
                <a:solidFill>
                  <a:schemeClr val="dk1"/>
                </a:solidFill>
                <a:highlight>
                  <a:schemeClr val="lt1"/>
                </a:highlight>
              </a:rPr>
              <a:t>KPIs Estratégicos:</a:t>
            </a:r>
            <a:r>
              <a:rPr lang="es-MX" sz="2700">
                <a:solidFill>
                  <a:schemeClr val="dk1"/>
                </a:solidFill>
                <a:highlight>
                  <a:schemeClr val="lt1"/>
                </a:highlight>
              </a:rPr>
              <a:t> Alineación con objetivos de negocio.</a:t>
            </a:r>
            <a:endParaRPr sz="27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4000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</a:pPr>
            <a:r>
              <a:rPr b="1" lang="es-MX" sz="2700">
                <a:solidFill>
                  <a:schemeClr val="dk1"/>
                </a:solidFill>
                <a:highlight>
                  <a:schemeClr val="lt1"/>
                </a:highlight>
              </a:rPr>
              <a:t>Integración de BI:</a:t>
            </a:r>
            <a:r>
              <a:rPr lang="es-MX" sz="2700">
                <a:solidFill>
                  <a:schemeClr val="dk1"/>
                </a:solidFill>
                <a:highlight>
                  <a:schemeClr val="lt1"/>
                </a:highlight>
              </a:rPr>
              <a:t> Visualización en Power BI o Tableau.</a:t>
            </a:r>
            <a:endParaRPr sz="27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4000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</a:pPr>
            <a:r>
              <a:rPr b="1" lang="es-MX" sz="2700">
                <a:solidFill>
                  <a:schemeClr val="dk1"/>
                </a:solidFill>
                <a:highlight>
                  <a:schemeClr val="lt1"/>
                </a:highlight>
              </a:rPr>
              <a:t>Segmentación:</a:t>
            </a:r>
            <a:r>
              <a:rPr lang="es-MX" sz="2700">
                <a:solidFill>
                  <a:schemeClr val="dk1"/>
                </a:solidFill>
                <a:highlight>
                  <a:schemeClr val="lt1"/>
                </a:highlight>
              </a:rPr>
              <a:t> Estrategias personalizadas por demografía.</a:t>
            </a:r>
            <a:endParaRPr sz="27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ceb44d9fb0_0_47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3ceb44d9fb0_0_47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90" l="0" r="-1360" t="-479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g3ceb44d9fb0_0_47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Inteligencia y Escalabilidad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g3ceb44d9fb0_0_47"/>
          <p:cNvSpPr txBox="1"/>
          <p:nvPr/>
        </p:nvSpPr>
        <p:spPr>
          <a:xfrm>
            <a:off x="5196800" y="3161775"/>
            <a:ext cx="10793400" cy="52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>
                <a:solidFill>
                  <a:schemeClr val="dk1"/>
                </a:solidFill>
                <a:highlight>
                  <a:schemeClr val="lt1"/>
                </a:highlight>
              </a:rPr>
              <a:t>Automatización Real-Time</a:t>
            </a:r>
            <a:endParaRPr sz="32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s-MX" sz="2600">
                <a:solidFill>
                  <a:schemeClr val="dk1"/>
                </a:solidFill>
                <a:highlight>
                  <a:schemeClr val="lt1"/>
                </a:highlight>
              </a:rPr>
              <a:t>El uso de Machine Learning permite ajustar la inversión publicitaria al instante, maximizando el ROI.</a:t>
            </a:r>
            <a:endParaRPr sz="26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s-MX" sz="2600">
                <a:solidFill>
                  <a:schemeClr val="dk1"/>
                </a:solidFill>
                <a:highlight>
                  <a:schemeClr val="lt1"/>
                </a:highlight>
              </a:rPr>
              <a:t>Optimización de pujas automáticas.</a:t>
            </a:r>
            <a:endParaRPr sz="26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s-MX" sz="2600">
                <a:solidFill>
                  <a:schemeClr val="dk1"/>
                </a:solidFill>
                <a:highlight>
                  <a:schemeClr val="lt1"/>
                </a:highlight>
              </a:rPr>
              <a:t>Reducción de costos innecesarios.</a:t>
            </a:r>
            <a:endParaRPr sz="26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s-MX" sz="2600">
                <a:solidFill>
                  <a:schemeClr val="dk1"/>
                </a:solidFill>
                <a:highlight>
                  <a:schemeClr val="lt1"/>
                </a:highlight>
              </a:rPr>
              <a:t>Personalización a escala (Netflix/Spotify).</a:t>
            </a:r>
            <a:endParaRPr sz="26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98668d2668_0_4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398668d2668_0_4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7" l="0" r="-1357" t="-47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398668d2668_0_4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Minimizando Riesgos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398668d2668_0_4"/>
          <p:cNvSpPr txBox="1"/>
          <p:nvPr/>
        </p:nvSpPr>
        <p:spPr>
          <a:xfrm>
            <a:off x="4572000" y="3161775"/>
            <a:ext cx="10432200" cy="51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>
                <a:solidFill>
                  <a:schemeClr val="dk1"/>
                </a:solidFill>
                <a:highlight>
                  <a:schemeClr val="lt1"/>
                </a:highlight>
              </a:rPr>
              <a:t>Experimentación Rigurosa</a:t>
            </a:r>
            <a:endParaRPr sz="36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s-MX" sz="3000">
                <a:solidFill>
                  <a:schemeClr val="dk1"/>
                </a:solidFill>
                <a:highlight>
                  <a:schemeClr val="lt1"/>
                </a:highlight>
              </a:rPr>
              <a:t>Antes de una implementación global, la validación es fundamental.</a:t>
            </a:r>
            <a:endParaRPr sz="3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s-MX" sz="3000">
                <a:solidFill>
                  <a:schemeClr val="dk1"/>
                </a:solidFill>
                <a:highlight>
                  <a:schemeClr val="lt1"/>
                </a:highlight>
              </a:rPr>
              <a:t>Evaluación de versiones web o anuncios.</a:t>
            </a:r>
            <a:endParaRPr sz="3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s-MX" sz="3000">
                <a:solidFill>
                  <a:schemeClr val="dk1"/>
                </a:solidFill>
                <a:highlight>
                  <a:schemeClr val="lt1"/>
                </a:highlight>
              </a:rPr>
              <a:t>Medición de impacto en la tasa de conversión.</a:t>
            </a:r>
            <a:endParaRPr sz="3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s-MX" sz="3000">
                <a:solidFill>
                  <a:schemeClr val="dk1"/>
                </a:solidFill>
                <a:highlight>
                  <a:schemeClr val="lt1"/>
                </a:highlight>
              </a:rPr>
              <a:t>Decisiones basadas en la variante de mayor rendimiento.</a:t>
            </a:r>
            <a:endParaRPr sz="30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98668d2668_0_13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g398668d2668_0_13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7" l="0" r="-1357" t="-47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398668d2668_0_13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Modelado de Escenarios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g398668d2668_0_13"/>
          <p:cNvSpPr txBox="1"/>
          <p:nvPr/>
        </p:nvSpPr>
        <p:spPr>
          <a:xfrm>
            <a:off x="5519550" y="2585075"/>
            <a:ext cx="7248900" cy="74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92100" marR="2921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>
                <a:solidFill>
                  <a:schemeClr val="dk1"/>
                </a:solidFill>
                <a:highlight>
                  <a:schemeClr val="lt1"/>
                </a:highlight>
              </a:rPr>
              <a:t>Simulación</a:t>
            </a:r>
            <a:endParaRPr sz="32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292100" marR="292100" rtl="0" algn="ctr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s-MX" sz="2600">
                <a:solidFill>
                  <a:schemeClr val="dk1"/>
                </a:solidFill>
                <a:highlight>
                  <a:schemeClr val="lt1"/>
                </a:highlight>
              </a:rPr>
              <a:t>Medir el impacto potencial de diferentes rutas o estrategias.</a:t>
            </a:r>
            <a:endParaRPr sz="26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292100" marR="292100" rtl="0" algn="ctr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292100" marR="292100" rtl="0" algn="ctr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s-MX" sz="3200">
                <a:solidFill>
                  <a:schemeClr val="dk1"/>
                </a:solidFill>
                <a:highlight>
                  <a:schemeClr val="lt1"/>
                </a:highlight>
              </a:rPr>
              <a:t>Costo-Beneficio</a:t>
            </a:r>
            <a:endParaRPr sz="32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292100" marR="292100" rtl="0" algn="ctr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s-MX" sz="2600">
                <a:solidFill>
                  <a:schemeClr val="dk1"/>
                </a:solidFill>
                <a:highlight>
                  <a:schemeClr val="lt1"/>
                </a:highlight>
              </a:rPr>
              <a:t>Comparar inversión vs. ingresos proyectados con datos reales.</a:t>
            </a:r>
            <a:endParaRPr sz="26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292100" marR="292100" rtl="0" algn="ctr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292100" marR="292100" rtl="0" algn="ctr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s-MX" sz="3200">
                <a:solidFill>
                  <a:schemeClr val="dk1"/>
                </a:solidFill>
                <a:highlight>
                  <a:schemeClr val="lt1"/>
                </a:highlight>
              </a:rPr>
              <a:t>Sensibilidad</a:t>
            </a:r>
            <a:endParaRPr sz="32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292100" marR="292100" rtl="0" algn="ctr">
              <a:lnSpc>
                <a:spcPct val="150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es-MX" sz="2600">
                <a:solidFill>
                  <a:schemeClr val="dk1"/>
                </a:solidFill>
                <a:highlight>
                  <a:schemeClr val="lt1"/>
                </a:highlight>
              </a:rPr>
              <a:t>Entender cómo afectan las variaciones en los precios a la demanda.</a:t>
            </a:r>
            <a:endParaRPr sz="26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156" name="Google Shape;156;g398668d2668_0_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80638" y="1684100"/>
            <a:ext cx="926725" cy="90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g398668d2668_0_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80651" y="4562326"/>
            <a:ext cx="926700" cy="900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398668d2668_0_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80653" y="7307300"/>
            <a:ext cx="926700" cy="900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98668d2668_0_22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398668d2668_0_22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7" l="0" r="-1357" t="-47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398668d2668_0_22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Predicción Avanzada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398668d2668_0_22"/>
          <p:cNvSpPr txBox="1"/>
          <p:nvPr/>
        </p:nvSpPr>
        <p:spPr>
          <a:xfrm>
            <a:off x="4423950" y="3310425"/>
            <a:ext cx="10340400" cy="42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900">
                <a:solidFill>
                  <a:schemeClr val="dk1"/>
                </a:solidFill>
                <a:highlight>
                  <a:schemeClr val="lt1"/>
                </a:highlight>
              </a:rPr>
              <a:t>Gigantes como Amazon utilizan modelos predictivos para optimizar la cadena de suministro.</a:t>
            </a:r>
            <a:endParaRPr sz="29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4127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s-MX" sz="2900">
                <a:solidFill>
                  <a:schemeClr val="dk1"/>
                </a:solidFill>
                <a:highlight>
                  <a:schemeClr val="lt1"/>
                </a:highlight>
              </a:rPr>
              <a:t>Prevención de roturas de stock.</a:t>
            </a:r>
            <a:endParaRPr sz="29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412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s-MX" sz="2900">
                <a:solidFill>
                  <a:schemeClr val="dk1"/>
                </a:solidFill>
                <a:highlight>
                  <a:schemeClr val="lt1"/>
                </a:highlight>
              </a:rPr>
              <a:t>Optimización de logística y tiempos de entrega.</a:t>
            </a:r>
            <a:endParaRPr sz="29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412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s-MX" sz="2900">
                <a:solidFill>
                  <a:schemeClr val="dk1"/>
                </a:solidFill>
                <a:highlight>
                  <a:schemeClr val="lt1"/>
                </a:highlight>
              </a:rPr>
              <a:t>Análisis de sensibilidad ante cambios de mercado.</a:t>
            </a:r>
            <a:endParaRPr sz="29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