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i3gtkEfE7wUcB5mOK8vekYoBmJ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F20B08-8994-41D2-B403-01ADD76F8405}">
  <a:tblStyle styleId="{C9F20B08-8994-41D2-B403-01ADD76F840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50f40aab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3c50f40aab3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1278dd4d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3d1278dd4dc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s-MX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Diseño y planeación de negocios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6620614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588475" y="5137650"/>
            <a:ext cx="917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MX" sz="2500">
                <a:solidFill>
                  <a:srgbClr val="64748B"/>
                </a:solidFill>
                <a:highlight>
                  <a:srgbClr val="FFFFFF"/>
                </a:highlight>
              </a:rPr>
              <a:t>Estrategias para la Implementación y Validación</a:t>
            </a:r>
            <a:endParaRPr b="1" i="0" sz="2500" u="none" cap="none" strike="noStrike">
              <a:solidFill>
                <a:srgbClr val="64748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98668d2668_0_31"/>
          <p:cNvSpPr/>
          <p:nvPr/>
        </p:nvSpPr>
        <p:spPr>
          <a:xfrm>
            <a:off x="12677312" y="6469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Pasos para la Creación del MVP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98668d2668_0_31"/>
          <p:cNvSpPr txBox="1"/>
          <p:nvPr/>
        </p:nvSpPr>
        <p:spPr>
          <a:xfrm>
            <a:off x="4209525" y="3474075"/>
            <a:ext cx="12380100" cy="40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rgbClr val="334155"/>
              </a:buClr>
              <a:buSzPts val="2700"/>
              <a:buAutoNum type="arabicPeriod"/>
            </a:pPr>
            <a:r>
              <a:rPr b="1" lang="es-MX" sz="2700">
                <a:solidFill>
                  <a:srgbClr val="334155"/>
                </a:solidFill>
                <a:highlight>
                  <a:srgbClr val="FFFFFF"/>
                </a:highlight>
              </a:rPr>
              <a:t>Identificación del Problema:</a:t>
            </a:r>
            <a:r>
              <a:rPr lang="es-MX" sz="2700">
                <a:solidFill>
                  <a:srgbClr val="334155"/>
                </a:solidFill>
                <a:highlight>
                  <a:srgbClr val="FFFFFF"/>
                </a:highlight>
              </a:rPr>
              <a:t> Tener absoluta claridad sobre la necesidad a resolver.</a:t>
            </a:r>
            <a:endParaRPr sz="27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400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700"/>
              <a:buAutoNum type="arabicPeriod"/>
            </a:pPr>
            <a:r>
              <a:rPr b="1" lang="es-MX" sz="2700">
                <a:solidFill>
                  <a:srgbClr val="334155"/>
                </a:solidFill>
                <a:highlight>
                  <a:srgbClr val="FFFFFF"/>
                </a:highlight>
              </a:rPr>
              <a:t>Definición del Segmento:</a:t>
            </a:r>
            <a:r>
              <a:rPr lang="es-MX" sz="2700">
                <a:solidFill>
                  <a:srgbClr val="334155"/>
                </a:solidFill>
                <a:highlight>
                  <a:srgbClr val="FFFFFF"/>
                </a:highlight>
              </a:rPr>
              <a:t> Identificar exactamente a quién va dirigido.</a:t>
            </a:r>
            <a:endParaRPr sz="27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400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700"/>
              <a:buAutoNum type="arabicPeriod"/>
            </a:pPr>
            <a:r>
              <a:rPr b="1" lang="es-MX" sz="2700">
                <a:solidFill>
                  <a:srgbClr val="334155"/>
                </a:solidFill>
                <a:highlight>
                  <a:srgbClr val="FFFFFF"/>
                </a:highlight>
              </a:rPr>
              <a:t>Propuesta de Valor Central:</a:t>
            </a:r>
            <a:r>
              <a:rPr lang="es-MX" sz="2700">
                <a:solidFill>
                  <a:srgbClr val="334155"/>
                </a:solidFill>
                <a:highlight>
                  <a:srgbClr val="FFFFFF"/>
                </a:highlight>
              </a:rPr>
              <a:t> ¿Qué es lo más atractivo y útil del producto?</a:t>
            </a:r>
            <a:endParaRPr sz="27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400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700"/>
              <a:buAutoNum type="arabicPeriod"/>
            </a:pPr>
            <a:r>
              <a:rPr b="1" lang="es-MX" sz="2700">
                <a:solidFill>
                  <a:srgbClr val="334155"/>
                </a:solidFill>
                <a:highlight>
                  <a:srgbClr val="FFFFFF"/>
                </a:highlight>
              </a:rPr>
              <a:t>Funcionalidades Mínimas:</a:t>
            </a:r>
            <a:r>
              <a:rPr lang="es-MX" sz="2700">
                <a:solidFill>
                  <a:srgbClr val="334155"/>
                </a:solidFill>
                <a:highlight>
                  <a:srgbClr val="FFFFFF"/>
                </a:highlight>
              </a:rPr>
              <a:t> Seleccionar solo lo esencial para entregar valor.</a:t>
            </a:r>
            <a:endParaRPr sz="27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4000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700"/>
              <a:buAutoNum type="arabicPeriod"/>
            </a:pPr>
            <a:r>
              <a:rPr b="1" lang="es-MX" sz="2700">
                <a:solidFill>
                  <a:srgbClr val="334155"/>
                </a:solidFill>
                <a:highlight>
                  <a:srgbClr val="FFFFFF"/>
                </a:highlight>
              </a:rPr>
              <a:t>Diseño y Lanzamiento:</a:t>
            </a:r>
            <a:r>
              <a:rPr lang="es-MX" sz="2700">
                <a:solidFill>
                  <a:srgbClr val="334155"/>
                </a:solidFill>
                <a:highlight>
                  <a:srgbClr val="FFFFFF"/>
                </a:highlight>
              </a:rPr>
              <a:t> Crear un prototipo funcional para recolectar feedback real.</a:t>
            </a:r>
            <a:endParaRPr sz="2700">
              <a:solidFill>
                <a:srgbClr val="33415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3c50f40aab3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790" y="2770027"/>
            <a:ext cx="14639700" cy="538655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c50f40aab3_0_2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c50f40aab3_0_20"/>
          <p:cNvSpPr/>
          <p:nvPr/>
        </p:nvSpPr>
        <p:spPr>
          <a:xfrm>
            <a:off x="12677312" y="6469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90" l="0" r="-1360" t="-47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c50f40aab3_0_20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Optimización mediante Feedback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c50f40aab3_0_20"/>
          <p:cNvSpPr txBox="1"/>
          <p:nvPr/>
        </p:nvSpPr>
        <p:spPr>
          <a:xfrm>
            <a:off x="5007150" y="8994000"/>
            <a:ext cx="767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2400">
                <a:solidFill>
                  <a:srgbClr val="334155"/>
                </a:solidFill>
                <a:highlight>
                  <a:srgbClr val="FFFFFF"/>
                </a:highlight>
              </a:rPr>
              <a:t>Impacto de los ajustes basados en retroalimentación en la tasa de conversión de usuarios activos.</a:t>
            </a: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>
            <a:off x="11679875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7"/>
          <p:cNvPicPr preferRelativeResize="0"/>
          <p:nvPr/>
        </p:nvPicPr>
        <p:blipFill rotWithShape="1">
          <a:blip r:embed="rId5">
            <a:alphaModFix/>
          </a:blip>
          <a:srcRect b="51768" l="0" r="0" t="0"/>
          <a:stretch/>
        </p:blipFill>
        <p:spPr>
          <a:xfrm>
            <a:off x="0" y="0"/>
            <a:ext cx="13991450" cy="899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3d1278dd4dc_0_34"/>
          <p:cNvPicPr preferRelativeResize="0"/>
          <p:nvPr/>
        </p:nvPicPr>
        <p:blipFill rotWithShape="1">
          <a:blip r:embed="rId3">
            <a:alphaModFix/>
          </a:blip>
          <a:srcRect b="575" l="0" r="0" t="48090"/>
          <a:stretch/>
        </p:blipFill>
        <p:spPr>
          <a:xfrm>
            <a:off x="0" y="0"/>
            <a:ext cx="13991450" cy="957664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d1278dd4dc_0_34"/>
          <p:cNvSpPr/>
          <p:nvPr/>
        </p:nvSpPr>
        <p:spPr>
          <a:xfrm>
            <a:off x="11679875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0" l="0" r="-1360" t="-67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d1278dd4dc_0_34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Cierre de la Unidad: Puntos Clave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4138950" y="3224900"/>
            <a:ext cx="11620500" cy="4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• La implementación efectiva requiere </a:t>
            </a:r>
            <a:r>
              <a:rPr b="1" lang="es-MX" sz="2800">
                <a:solidFill>
                  <a:schemeClr val="dk1"/>
                </a:solidFill>
                <a:highlight>
                  <a:schemeClr val="lt1"/>
                </a:highlight>
              </a:rPr>
              <a:t>estrategias operativas</a:t>
            </a: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 claras (OKRs, Scrum).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• La </a:t>
            </a:r>
            <a:r>
              <a:rPr b="1" lang="es-MX" sz="2800">
                <a:solidFill>
                  <a:schemeClr val="dk1"/>
                </a:solidFill>
                <a:highlight>
                  <a:schemeClr val="lt1"/>
                </a:highlight>
              </a:rPr>
              <a:t>validación</a:t>
            </a: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 es el puente entre la planeación y el éxito real del mercado.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• El </a:t>
            </a:r>
            <a:r>
              <a:rPr b="1" lang="es-MX" sz="2800">
                <a:solidFill>
                  <a:schemeClr val="dk1"/>
                </a:solidFill>
                <a:highlight>
                  <a:schemeClr val="lt1"/>
                </a:highlight>
              </a:rPr>
              <a:t>MVP</a:t>
            </a: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 permite aprender rápido con inversión mínima.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• El </a:t>
            </a:r>
            <a:r>
              <a:rPr b="1" lang="es-MX" sz="2800">
                <a:solidFill>
                  <a:schemeClr val="dk1"/>
                </a:solidFill>
                <a:highlight>
                  <a:schemeClr val="lt1"/>
                </a:highlight>
              </a:rPr>
              <a:t>feedback iterativo</a:t>
            </a: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 asegura que el negocio evolucione con datos reales.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12" name="Google Shape;212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" name="Google Shape;216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17" name="Google Shape;217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2790600" y="4440100"/>
            <a:ext cx="13239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importancia tiene para ti validar un modelo de negocio antes de escalarlo, y cómo crees que el uso de un Producto Mínimo Viable puede ayudarte a tomar mejores decisiones en tu propio proyecto?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6" name="Google Shape;96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678312" y="2112090"/>
            <a:ext cx="127287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Realizar un repaso general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Objetivos de la Unidad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5257075" y="4156900"/>
            <a:ext cx="75246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Transformar la planeación en ejecución real mediante validación iterativa y optimización del modelo de negocio.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De la Planeación a la Acción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025350" y="2499150"/>
            <a:ext cx="12049800" cy="61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rgbClr val="0F172A"/>
                </a:solidFill>
                <a:highlight>
                  <a:srgbClr val="F8FAFC"/>
                </a:highlight>
              </a:rPr>
              <a:t>El Puente Estratégico</a:t>
            </a:r>
            <a:endParaRPr b="1" sz="2700">
              <a:solidFill>
                <a:srgbClr val="0F172A"/>
              </a:solidFill>
              <a:highlight>
                <a:srgbClr val="F8FAFC"/>
              </a:highlight>
            </a:endParaRPr>
          </a:p>
          <a:p>
            <a:pPr indent="0" lvl="0" marL="381000" marR="38100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rgbClr val="334155"/>
                </a:solidFill>
                <a:highlight>
                  <a:srgbClr val="F8FAFC"/>
                </a:highlight>
              </a:rPr>
              <a:t>Esta unidad conecta las bases sólidas construidas (oportunidades y recursos) con la ejecución real del mercado. Se trata de probar, ajustar y validar la propuesta de valor.</a:t>
            </a:r>
            <a:endParaRPr sz="2900">
              <a:solidFill>
                <a:srgbClr val="334155"/>
              </a:solidFill>
              <a:highlight>
                <a:srgbClr val="F8FAFC"/>
              </a:highlight>
            </a:endParaRPr>
          </a:p>
          <a:p>
            <a:pPr indent="0" lvl="0" marL="381000" marR="38100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334155"/>
              </a:solidFill>
              <a:highlight>
                <a:srgbClr val="F8FAFC"/>
              </a:highlight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rgbClr val="0F172A"/>
                </a:solidFill>
                <a:highlight>
                  <a:srgbClr val="F8FAFC"/>
                </a:highlight>
              </a:rPr>
              <a:t>Enfoque en Resultados</a:t>
            </a:r>
            <a:endParaRPr b="1" sz="2700">
              <a:solidFill>
                <a:srgbClr val="0F172A"/>
              </a:solidFill>
              <a:highlight>
                <a:srgbClr val="F8FAFC"/>
              </a:highlight>
            </a:endParaRPr>
          </a:p>
          <a:p>
            <a:pPr indent="0" lvl="0" marL="381000" marR="381000" rtl="0" algn="l">
              <a:lnSpc>
                <a:spcPct val="14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-MX" sz="2900">
                <a:solidFill>
                  <a:srgbClr val="334155"/>
                </a:solidFill>
                <a:highlight>
                  <a:srgbClr val="F8FAFC"/>
                </a:highlight>
              </a:rPr>
              <a:t>El objetivo no es solo lanzar, sino aprender. Mediante estrategias operativas y el MVP (Producto M</a:t>
            </a:r>
            <a:r>
              <a:rPr lang="es-MX" sz="2900">
                <a:solidFill>
                  <a:srgbClr val="334155"/>
                </a:solidFill>
                <a:highlight>
                  <a:srgbClr val="F8FAFC"/>
                </a:highlight>
              </a:rPr>
              <a:t>ínimo Viable)</a:t>
            </a:r>
            <a:r>
              <a:rPr lang="es-MX" sz="2900">
                <a:solidFill>
                  <a:srgbClr val="334155"/>
                </a:solidFill>
                <a:highlight>
                  <a:srgbClr val="F8FAFC"/>
                </a:highlight>
              </a:rPr>
              <a:t>, se asegura que el negocio responda con precisión a las necesidades reales.</a:t>
            </a:r>
            <a:endParaRPr sz="2900">
              <a:solidFill>
                <a:srgbClr val="334155"/>
              </a:solidFill>
              <a:highlight>
                <a:srgbClr val="F8FAFC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1273457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057400" y="10287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Estrategias Operativas Ágiles</a:t>
            </a:r>
            <a:endParaRPr sz="44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5043900" y="2156975"/>
            <a:ext cx="8200200" cy="7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000">
                <a:solidFill>
                  <a:srgbClr val="0F172A"/>
                </a:solidFill>
                <a:highlight>
                  <a:srgbClr val="F8FAFC"/>
                </a:highlight>
              </a:rPr>
              <a:t>Lean Startup</a:t>
            </a:r>
            <a:endParaRPr b="1" sz="3000">
              <a:solidFill>
                <a:srgbClr val="0F172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rgbClr val="334155"/>
                </a:solidFill>
                <a:highlight>
                  <a:srgbClr val="F8FAFC"/>
                </a:highlight>
              </a:rPr>
              <a:t>Metodología para repetir rápidamente y aprender del mercado mediante ciclos de construcción y medición.</a:t>
            </a:r>
            <a:endParaRPr sz="2700">
              <a:solidFill>
                <a:srgbClr val="334155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3000">
                <a:solidFill>
                  <a:srgbClr val="0F172A"/>
                </a:solidFill>
                <a:highlight>
                  <a:srgbClr val="F8FAFC"/>
                </a:highlight>
              </a:rPr>
              <a:t>Agile / Scrum</a:t>
            </a:r>
            <a:endParaRPr b="1" sz="3000">
              <a:solidFill>
                <a:srgbClr val="0F172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rgbClr val="334155"/>
                </a:solidFill>
                <a:highlight>
                  <a:srgbClr val="F8FAFC"/>
                </a:highlight>
              </a:rPr>
              <a:t>Organización de equipos y tareas en </a:t>
            </a:r>
            <a:r>
              <a:rPr b="1" lang="es-MX" sz="2700">
                <a:solidFill>
                  <a:srgbClr val="334155"/>
                </a:solidFill>
                <a:highlight>
                  <a:srgbClr val="F8FAFC"/>
                </a:highlight>
              </a:rPr>
              <a:t>sprints</a:t>
            </a:r>
            <a:r>
              <a:rPr lang="es-MX" sz="2700">
                <a:solidFill>
                  <a:srgbClr val="334155"/>
                </a:solidFill>
                <a:highlight>
                  <a:srgbClr val="F8FAFC"/>
                </a:highlight>
              </a:rPr>
              <a:t> (ciclos de trabajo cortos) para una entrega de valor continua y controlada.</a:t>
            </a:r>
            <a:endParaRPr sz="2700">
              <a:solidFill>
                <a:srgbClr val="334155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3000">
                <a:solidFill>
                  <a:srgbClr val="0F172A"/>
                </a:solidFill>
                <a:highlight>
                  <a:srgbClr val="F8FAFC"/>
                </a:highlight>
              </a:rPr>
              <a:t>OKRs</a:t>
            </a:r>
            <a:endParaRPr b="1" sz="3000">
              <a:solidFill>
                <a:srgbClr val="0F172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4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-MX" sz="2700">
                <a:solidFill>
                  <a:srgbClr val="334155"/>
                </a:solidFill>
                <a:highlight>
                  <a:srgbClr val="F8FAFC"/>
                </a:highlight>
              </a:rPr>
              <a:t>Definición de objetivos claros y resultados clave para medir el progreso real de la implementación.</a:t>
            </a:r>
            <a:endParaRPr sz="2700">
              <a:solidFill>
                <a:srgbClr val="334155"/>
              </a:solidFill>
              <a:highlight>
                <a:srgbClr val="F8FAFC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98668d2668_0_4"/>
          <p:cNvSpPr/>
          <p:nvPr/>
        </p:nvSpPr>
        <p:spPr>
          <a:xfrm>
            <a:off x="12681962" y="644693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Caso: Rappi y la Agilidad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98668d2668_0_4"/>
          <p:cNvSpPr txBox="1"/>
          <p:nvPr/>
        </p:nvSpPr>
        <p:spPr>
          <a:xfrm>
            <a:off x="4451925" y="3280525"/>
            <a:ext cx="11728500" cy="52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rgbClr val="3B82F6"/>
                </a:solidFill>
                <a:highlight>
                  <a:srgbClr val="FFFFFF"/>
                </a:highlight>
              </a:rPr>
              <a:t>Escalamiento sin Infraestructura</a:t>
            </a:r>
            <a:endParaRPr b="1" sz="2700">
              <a:solidFill>
                <a:srgbClr val="3B82F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3B82F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rgbClr val="334155"/>
                </a:solidFill>
                <a:highlight>
                  <a:srgbClr val="FFFFFF"/>
                </a:highlight>
              </a:rPr>
              <a:t>Rappi es el ejemplo perfecto de una estrategia operativa basada en expansión territorial ágil.</a:t>
            </a:r>
            <a:endParaRPr sz="29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-MX" sz="2900">
                <a:solidFill>
                  <a:srgbClr val="334155"/>
                </a:solidFill>
                <a:highlight>
                  <a:srgbClr val="FFFFFF"/>
                </a:highlight>
              </a:rPr>
              <a:t>Su éxito radica en alianzas logísticas y tecnología que permite escalar sin necesidad de activos físicos propios, enfocándose en la eficiencia de los flujos de trabajo.</a:t>
            </a:r>
            <a:endParaRPr sz="2900">
              <a:solidFill>
                <a:srgbClr val="33415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98668d2668_0_13"/>
          <p:cNvSpPr/>
          <p:nvPr/>
        </p:nvSpPr>
        <p:spPr>
          <a:xfrm>
            <a:off x="12581362" y="62712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98668d2668_0_13"/>
          <p:cNvSpPr txBox="1"/>
          <p:nvPr/>
        </p:nvSpPr>
        <p:spPr>
          <a:xfrm>
            <a:off x="2188950" y="1081325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Validación en Entornos Reales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98668d2668_0_13"/>
          <p:cNvSpPr txBox="1"/>
          <p:nvPr/>
        </p:nvSpPr>
        <p:spPr>
          <a:xfrm>
            <a:off x="5156650" y="4831575"/>
            <a:ext cx="9866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>
                <a:solidFill>
                  <a:schemeClr val="dk1"/>
                </a:solidFill>
                <a:highlight>
                  <a:schemeClr val="lt1"/>
                </a:highlight>
              </a:rPr>
              <a:t>Minimizar riesgos y disminuir la incertidumbre mediante datos, no suposiciones.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¿Qué y Cómo Validar?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" name="Google Shape;152;g398668d2668_0_22"/>
          <p:cNvGraphicFramePr/>
          <p:nvPr/>
        </p:nvGraphicFramePr>
        <p:xfrm>
          <a:off x="3888375" y="2764488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{C9F20B08-8994-41D2-B403-01ADD76F8405}</a:tableStyleId>
              </a:tblPr>
              <a:tblGrid>
                <a:gridCol w="4095300"/>
                <a:gridCol w="9137375"/>
              </a:tblGrid>
              <a:tr h="647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Dimensión de Validación</a:t>
                      </a:r>
                      <a:endParaRPr b="1" sz="24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190500" marL="190500"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Herramientas y Técnicas</a:t>
                      </a:r>
                      <a:endParaRPr b="1" sz="24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190500" marL="190500">
                    <a:solidFill>
                      <a:srgbClr val="0F172A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Propuesta de Valor</a:t>
                      </a:r>
                      <a:endParaRPr b="1" sz="24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190500" marL="190500"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Entrevistas a profundidad, Landing Pages de prueba.</a:t>
                      </a:r>
                      <a:endParaRPr sz="24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190500" marL="190500"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Segmentos de Cliente</a:t>
                      </a:r>
                      <a:endParaRPr b="1" sz="24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Encuestas, formularios y análisis de audiencias.</a:t>
                      </a:r>
                      <a:endParaRPr sz="24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Canales y Relación</a:t>
                      </a:r>
                      <a:endParaRPr b="1" sz="24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Pruebas A/B, análisis de CTR (tasa de clics)  y tasas de conversión.</a:t>
                      </a:r>
                      <a:endParaRPr sz="24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Modelo de Ingresos</a:t>
                      </a:r>
                      <a:endParaRPr b="1" sz="24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Métricas de campañas digitales, pruebas de monetización.</a:t>
                      </a:r>
                      <a:endParaRPr sz="24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El MVP: Producto Mínimo Viable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b2ca8124a1_0_16"/>
          <p:cNvSpPr txBox="1"/>
          <p:nvPr/>
        </p:nvSpPr>
        <p:spPr>
          <a:xfrm>
            <a:off x="4262125" y="3262375"/>
            <a:ext cx="12260100" cy="4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rgbClr val="0F172A"/>
                </a:solidFill>
                <a:highlight>
                  <a:srgbClr val="FFFFFF"/>
                </a:highlight>
              </a:rPr>
              <a:t>No es un producto incompleto</a:t>
            </a:r>
            <a:endParaRPr b="1" sz="2700">
              <a:solidFill>
                <a:srgbClr val="0F172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rgbClr val="334155"/>
                </a:solidFill>
                <a:highlight>
                  <a:srgbClr val="FFFFFF"/>
                </a:highlight>
              </a:rPr>
              <a:t>Es la versión más básica que permite probar hipótesis clave con la menor cantidad de recursos posibles.</a:t>
            </a:r>
            <a:endParaRPr sz="29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s-MX" sz="2900">
                <a:solidFill>
                  <a:srgbClr val="334155"/>
                </a:solidFill>
                <a:highlight>
                  <a:srgbClr val="FFFFFF"/>
                </a:highlight>
              </a:rPr>
              <a:t>El objetivo central:</a:t>
            </a:r>
            <a:r>
              <a:rPr lang="es-MX" sz="2900">
                <a:solidFill>
                  <a:srgbClr val="334155"/>
                </a:solidFill>
                <a:highlight>
                  <a:srgbClr val="FFFFFF"/>
                </a:highlight>
              </a:rPr>
              <a:t> Aprender si la solución resuelve un problema real antes de invertir tiempo y dinero en desarrollos complejos.</a:t>
            </a:r>
            <a:endParaRPr sz="2900">
              <a:solidFill>
                <a:srgbClr val="33415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