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7EEB-8E69-49B6-A50A-71575F325C87}" type="datetimeFigureOut">
              <a:rPr lang="es-MX" smtClean="0"/>
              <a:t>16/02/2026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9BF87-1E22-4A8C-A5E5-3FC4EAB3D5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3020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9BF87-1E22-4A8C-A5E5-3FC4EAB3D5C7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026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644095-5514-FBAB-FFA0-B1A93254A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B9A017-8324-28A3-462B-7DD5D8A58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0DBB23-B1EF-948F-9960-77D368E9C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006309-5BB3-7B7A-E169-2D4B95F2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B28CCC-E7FF-0039-8C72-F9E449DB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0880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E8948-E20F-8FB4-A11A-4EB3C8610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EE5A11-EDEA-F4B9-D8CE-D203AE352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B21108-4BA8-00EA-C08A-BA9E327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595A0E-B502-EE9B-788B-27633BF2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F285F7-3455-A2E3-9AA0-1D4D5318D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808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32FE4F-6BFD-5E48-A2F5-CE2D5BD603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DA7D50-7552-CDE6-5C90-4BCA8D51B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2432F9-1DBC-7B0C-82D1-D6F8475F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C059F2-FB9A-37AD-D1BD-53531F47F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175556-5D2E-5B4B-264A-8ED53F84B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08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9A7A2-2A5C-DE68-CDDA-D8A05C17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E87E02-B8EF-4A57-5CA3-AE79B6D73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24D34-917A-C2C4-6590-8749914D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84F667-642C-D3B5-6D62-2269BADFD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7A44BD-AEB6-C94B-2F4E-AE1A3F40B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144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F0A2F-C2F0-D0F9-AD27-9AFC28E2C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391600-C131-9FB5-ED84-9CE433BF9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EF1AB0-9BE1-C547-E621-2DA065568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920AF3-891F-D62A-E2A0-13E558B8D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CEAE96-8F4B-21B2-6936-81F79B8CA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460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5FDC96-BD8B-30A2-AF9F-D0B7598E5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E273FB-26D9-6058-F5E1-2F915FC7B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073D26-BDDF-37D9-93DC-A2D2C3765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7BAB45-291C-9803-D07E-43867F167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73DD31-B77A-D164-D551-F6C9C3ED0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C8F2F9-10F7-DFE7-D6C2-D3D611848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3099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CD3196-90A6-6586-1A8C-1F6836BB7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2EFBBE-0E52-30A6-D17E-B2830DE5C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DC6B6B-24A1-F4C3-28A7-FB5ADA5B4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AB60DA1-9B25-1EB4-4932-C15B4F1457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9FACCA-2CFD-24EF-A70B-C8E0B9D0D2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D7A85FB-ED8E-7BD7-08D2-9B9A217FF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C155BE6-728B-1607-46CB-FB7F90F92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7ADC1A-E1CB-473D-F497-AE7572BC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966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7AC1B-64B7-1746-91F4-89288A44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B2AF33-AAC2-F53F-858D-3B33E0A2D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FFFC0D6-6418-1426-B891-8288BC331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B9F731-5FB3-DDA3-633F-EFE8B5D4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234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6B8137-178B-DDEA-CCC1-A496F43DE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1E47D33-82A3-AD0A-E367-1A4CCDA38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6F313D-DDC6-23AD-A518-F788C2774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764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67586-A91D-91D9-A923-E4682C18C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CE53C5-26DC-DAE4-4B4C-DAC9DE0F0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4181EB-D17B-0DA3-7855-C11B434E7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0583B8-4721-E397-CF21-D275B93FD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3E2FA3-C910-7FAA-7895-FF35F3B5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3098B5-56A1-5BEF-29A7-CB619EE3E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097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0641F-9583-66E3-E9C2-2DA35D829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EB597B5-DEC3-2E48-4B63-074C7E195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3F4437-B358-F0B8-F6A7-F4BBD251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E6B261-FD20-ED26-9CAD-E1FDB549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4C3A3E-0EE3-8BE3-EB36-91BDC9EA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B532EE-860C-1F88-987E-9B5E91B1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718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554DFDD-C7B6-5897-95A7-57937B86C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A2172F-DB2D-F66C-6247-9B8B8A883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F7B7B4-8DA3-A759-88E3-4ADC461CC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E014DA-6631-4D9A-B960-DD0C1DA9F523}" type="datetimeFigureOut">
              <a:rPr lang="es-MX" smtClean="0"/>
              <a:t>16/02/2026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D7F15A-D366-FA8A-A775-4B06CAB32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C06F61-ADC5-7D7E-8B2E-B9D70CF52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0CE9B1-F981-4085-9E02-1497B644D0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362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E6E54CF-36D5-EFEE-9CC0-B99625F06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134023"/>
            <a:ext cx="10905066" cy="258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185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5EBA173-AE86-6D6F-10E9-06EB24F21D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3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263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3359EA7-7DEB-2D88-8906-8F639291C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44785"/>
            <a:ext cx="10905066" cy="4968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72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AC6D6A4-EC7E-B554-F052-68638A6B1BCE}"/>
              </a:ext>
            </a:extLst>
          </p:cNvPr>
          <p:cNvSpPr txBox="1"/>
          <p:nvPr/>
        </p:nvSpPr>
        <p:spPr>
          <a:xfrm>
            <a:off x="1165609" y="683288"/>
            <a:ext cx="100182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Propósito del reporte consultivo: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Comunicar de forma clara y estructurada el diagnóstico realizado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Identificar causas raíz y posibles riesgos si no se interviene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Facilitar la reflexión de la organización sobre su realidad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Servir como base para diseñar propuestas de mejora.</a:t>
            </a:r>
          </a:p>
          <a:p>
            <a:endParaRPr lang="es-MX" dirty="0"/>
          </a:p>
          <a:p>
            <a:r>
              <a:rPr lang="es-MX" b="1" dirty="0"/>
              <a:t>Consejos prácticos para redactarlo: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Usa un </a:t>
            </a:r>
            <a:r>
              <a:rPr lang="es-MX" b="1" dirty="0"/>
              <a:t>lenguaje claro y concreto</a:t>
            </a:r>
            <a:r>
              <a:rPr lang="es-MX" dirty="0"/>
              <a:t>, evitando tecnicismos innecesarios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No sobrecargues el documento con datos crudos: </a:t>
            </a:r>
            <a:r>
              <a:rPr lang="es-MX" b="1" dirty="0"/>
              <a:t>interpreta la información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Utiliza formatos visuales: tablas comparativas, gráficos, mapas mentales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Resalta los </a:t>
            </a:r>
            <a:r>
              <a:rPr lang="es-MX" b="1" dirty="0"/>
              <a:t>"hallazgos clave"</a:t>
            </a:r>
            <a:r>
              <a:rPr lang="es-MX" dirty="0"/>
              <a:t> con cuadros o íconos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Adapta el tono según el público lector (dirección, comité de mejora, áreas operativas).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5922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AD4E62B-D7C2-4A50-A7D1-5160E2088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470" y="643467"/>
            <a:ext cx="236306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939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9519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7841ED6-563D-4C81-63E3-FB63BC550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158" y="643466"/>
            <a:ext cx="757968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77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126369-6D69-5F60-18C1-F2C3DBDC3474}"/>
              </a:ext>
            </a:extLst>
          </p:cNvPr>
          <p:cNvSpPr txBox="1"/>
          <p:nvPr/>
        </p:nvSpPr>
        <p:spPr>
          <a:xfrm>
            <a:off x="703385" y="552659"/>
            <a:ext cx="108522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¿Qué significa validar necesidades en consultoría?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En consultoría, identificar una necesidad es solo el punto de partida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Validarla implica contrastarla con los actores clave para confirmar que:</a:t>
            </a:r>
          </a:p>
          <a:p>
            <a:endParaRPr lang="es-MX" dirty="0"/>
          </a:p>
          <a:p>
            <a:pPr marL="342900" indent="-342900">
              <a:buAutoNum type="alphaUcParenR"/>
            </a:pPr>
            <a:r>
              <a:rPr lang="es-MX" dirty="0"/>
              <a:t>Es </a:t>
            </a:r>
            <a:r>
              <a:rPr lang="es-MX" b="1" dirty="0"/>
              <a:t>real</a:t>
            </a:r>
            <a:r>
              <a:rPr lang="es-MX" dirty="0"/>
              <a:t> (no una percepción aislada)</a:t>
            </a:r>
          </a:p>
          <a:p>
            <a:pPr marL="342900" indent="-342900">
              <a:buAutoNum type="alphaUcParenR"/>
            </a:pPr>
            <a:r>
              <a:rPr lang="es-MX" dirty="0"/>
              <a:t>Es </a:t>
            </a:r>
            <a:r>
              <a:rPr lang="es-MX" b="1" dirty="0"/>
              <a:t>prioritaria</a:t>
            </a:r>
            <a:r>
              <a:rPr lang="es-MX" dirty="0"/>
              <a:t> frente a otras tensiones organizacionales</a:t>
            </a:r>
          </a:p>
          <a:p>
            <a:pPr marL="342900" indent="-342900">
              <a:buAutoNum type="alphaUcParenR"/>
            </a:pPr>
            <a:r>
              <a:rPr lang="es-MX" dirty="0"/>
              <a:t>Es </a:t>
            </a:r>
            <a:r>
              <a:rPr lang="es-MX" b="1" dirty="0"/>
              <a:t>compartida</a:t>
            </a:r>
            <a:r>
              <a:rPr lang="es-MX" dirty="0"/>
              <a:t> (existe alineación sobre su relevancia)</a:t>
            </a:r>
          </a:p>
          <a:p>
            <a:pPr marL="342900" indent="-342900">
              <a:buAutoNum type="alphaUcParenR"/>
            </a:pPr>
            <a:r>
              <a:rPr lang="es-MX" dirty="0"/>
              <a:t>Tiene </a:t>
            </a:r>
            <a:r>
              <a:rPr lang="es-MX" b="1" dirty="0"/>
              <a:t>impacto estratégico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La validación transforma una hipótesis diagnóstica en un acuerdo organizacional.</a:t>
            </a:r>
          </a:p>
          <a:p>
            <a:endParaRPr lang="es-MX" dirty="0"/>
          </a:p>
          <a:p>
            <a:r>
              <a:rPr lang="es-MX" dirty="0"/>
              <a:t>En términos consultivos, una necesidad no es un dato: es una construcción social que requiere consenso mínimo para convertirse en acción.</a:t>
            </a:r>
          </a:p>
        </p:txBody>
      </p:sp>
    </p:spTree>
    <p:extLst>
      <p:ext uri="{BB962C8B-B14F-4D97-AF65-F5344CB8AC3E}">
        <p14:creationId xmlns:p14="http://schemas.microsoft.com/office/powerpoint/2010/main" val="331393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6D03D4E-92F8-6A64-AB8E-F6E6BAB1B24C}"/>
              </a:ext>
            </a:extLst>
          </p:cNvPr>
          <p:cNvSpPr txBox="1"/>
          <p:nvPr/>
        </p:nvSpPr>
        <p:spPr>
          <a:xfrm>
            <a:off x="157316" y="353961"/>
            <a:ext cx="1169055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Marco metodológico</a:t>
            </a:r>
            <a:r>
              <a:rPr lang="es-MX" dirty="0"/>
              <a:t> en 4 pasos:</a:t>
            </a:r>
          </a:p>
          <a:p>
            <a:endParaRPr lang="es-MX" b="1" dirty="0"/>
          </a:p>
          <a:p>
            <a:r>
              <a:rPr lang="es-MX" b="1" dirty="0"/>
              <a:t>1. Hipótesis diagnóstica</a:t>
            </a:r>
          </a:p>
          <a:p>
            <a:r>
              <a:rPr lang="es-MX" dirty="0"/>
              <a:t>El consultor formula una lectura preliminar basada en datos, entrevistas y observación.</a:t>
            </a:r>
          </a:p>
          <a:p>
            <a:endParaRPr lang="es-MX" b="1" dirty="0"/>
          </a:p>
          <a:p>
            <a:r>
              <a:rPr lang="es-MX" b="1" dirty="0"/>
              <a:t>2. Contraste con actores clave</a:t>
            </a:r>
          </a:p>
          <a:p>
            <a:endParaRPr lang="es-MX" dirty="0"/>
          </a:p>
          <a:p>
            <a:r>
              <a:rPr lang="es-MX" dirty="0"/>
              <a:t>Se somete la hipótesis a validación mediante: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Reuniones de devolución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Talleres participativos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Focus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Encuestas de contraste</a:t>
            </a:r>
          </a:p>
          <a:p>
            <a:endParaRPr lang="es-MX" dirty="0"/>
          </a:p>
          <a:p>
            <a:r>
              <a:rPr lang="es-MX" b="1" dirty="0"/>
              <a:t>3. Alineación y priorización</a:t>
            </a:r>
          </a:p>
          <a:p>
            <a:endParaRPr lang="es-MX" dirty="0"/>
          </a:p>
          <a:p>
            <a:r>
              <a:rPr lang="es-MX" dirty="0"/>
              <a:t>Se analiza: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¿Es el problema raíz o un síntoma?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¿Hay consenso o conflicto de interpretación?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¿Es abordable en este momento organizacional?</a:t>
            </a:r>
          </a:p>
          <a:p>
            <a:endParaRPr lang="es-MX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20C6E4B-F8FF-1792-122C-C4B0A23DC61A}"/>
              </a:ext>
            </a:extLst>
          </p:cNvPr>
          <p:cNvSpPr txBox="1"/>
          <p:nvPr/>
        </p:nvSpPr>
        <p:spPr>
          <a:xfrm>
            <a:off x="6017342" y="2271252"/>
            <a:ext cx="53585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4. Acordamiento formal</a:t>
            </a:r>
          </a:p>
          <a:p>
            <a:endParaRPr lang="es-MX" b="1" dirty="0"/>
          </a:p>
          <a:p>
            <a:r>
              <a:rPr lang="es-MX" dirty="0"/>
              <a:t>La necesidad validada se convierte en: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Objetivo de intervención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Alcance del proyecto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Compromiso compartido</a:t>
            </a:r>
          </a:p>
        </p:txBody>
      </p:sp>
    </p:spTree>
    <p:extLst>
      <p:ext uri="{BB962C8B-B14F-4D97-AF65-F5344CB8AC3E}">
        <p14:creationId xmlns:p14="http://schemas.microsoft.com/office/powerpoint/2010/main" val="76817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F6364A-B358-4BEE-B158-0734D2C9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8EB55F71-9434-2616-3172-C249B3465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860" y="1123527"/>
            <a:ext cx="6730092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92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0D5BFE3-709B-322E-2314-20B7DD30D18D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 dirty="0"/>
              <a:t>“En consultoría no intervenimos problemas; intervenimos acuerdos sobre lo que la organización reconoce como problema.”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 dirty="0"/>
              <a:t>“La validación no es un trámite metodológico; es el momento en que el diagnóstico se convierte en legitimidad.”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FA10E38-68CB-D500-EF6D-45EBEB571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154" y="3466396"/>
            <a:ext cx="10515595" cy="177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0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8C2055D-D524-9322-1E55-DD81149D4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578" y="102289"/>
            <a:ext cx="4439270" cy="40010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D276525-0C7E-7A16-D761-0F13BACE9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414" y="1030851"/>
            <a:ext cx="4877481" cy="220058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99FAB8-EF70-13AA-22BE-0CF9D489E3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4895" y="3712304"/>
            <a:ext cx="4582164" cy="211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67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E0FB2A4-EDFB-7F09-977F-8A6895F4E5A4}"/>
              </a:ext>
            </a:extLst>
          </p:cNvPr>
          <p:cNvSpPr txBox="1"/>
          <p:nvPr/>
        </p:nvSpPr>
        <p:spPr>
          <a:xfrm>
            <a:off x="353961" y="383458"/>
            <a:ext cx="1153323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¿Qué es un diagnóstico integral en consultoría?</a:t>
            </a:r>
          </a:p>
          <a:p>
            <a:endParaRPr lang="es-MX" dirty="0"/>
          </a:p>
          <a:p>
            <a:r>
              <a:rPr lang="es-MX" dirty="0"/>
              <a:t>Un </a:t>
            </a:r>
            <a:r>
              <a:rPr lang="es-MX" b="1" dirty="0"/>
              <a:t>diagnóstico integral</a:t>
            </a:r>
            <a:r>
              <a:rPr lang="es-MX" dirty="0"/>
              <a:t> es un proceso sistemático de análisis que busca comprender la organización como un sistema complejo e interdependiente, en lugar de examinar únicamente síntomas aislados.</a:t>
            </a:r>
          </a:p>
          <a:p>
            <a:endParaRPr lang="es-MX" dirty="0"/>
          </a:p>
          <a:p>
            <a:r>
              <a:rPr lang="es-MX" dirty="0"/>
              <a:t>No se limita a identificar fallas operativas; integra: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Factores </a:t>
            </a:r>
            <a:r>
              <a:rPr lang="es-MX" b="1" dirty="0"/>
              <a:t>internos y externos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Dimensiones </a:t>
            </a:r>
            <a:r>
              <a:rPr lang="es-MX" b="1" dirty="0"/>
              <a:t>estratégicas, estructurales y culturales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Elementos </a:t>
            </a:r>
            <a:r>
              <a:rPr lang="es-MX" b="1" dirty="0"/>
              <a:t>formales e informales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Variables </a:t>
            </a:r>
            <a:r>
              <a:rPr lang="es-MX" b="1" dirty="0"/>
              <a:t>técnicas y humanas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Aspectos </a:t>
            </a:r>
            <a:r>
              <a:rPr lang="es-MX" b="1" dirty="0"/>
              <a:t>visibles y subyacentes</a:t>
            </a:r>
            <a:endParaRPr lang="es-MX" dirty="0"/>
          </a:p>
          <a:p>
            <a:endParaRPr lang="es-MX" dirty="0"/>
          </a:p>
          <a:p>
            <a:r>
              <a:rPr lang="es-MX" dirty="0"/>
              <a:t>Desde una perspectiva sistémica, el diagnóstico integral reconoce que los problemas organizacionales rara vez tienen una causa única; emergen de interacciones dinámicas entre múltiples variables.</a:t>
            </a:r>
          </a:p>
        </p:txBody>
      </p:sp>
    </p:spTree>
    <p:extLst>
      <p:ext uri="{BB962C8B-B14F-4D97-AF65-F5344CB8AC3E}">
        <p14:creationId xmlns:p14="http://schemas.microsoft.com/office/powerpoint/2010/main" val="3600971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AB151CE-72E7-0D8C-3430-33ED889307F1}"/>
              </a:ext>
            </a:extLst>
          </p:cNvPr>
          <p:cNvSpPr txBox="1"/>
          <p:nvPr/>
        </p:nvSpPr>
        <p:spPr>
          <a:xfrm>
            <a:off x="157317" y="53955"/>
            <a:ext cx="11808542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Propuesta de Estructura para un Diagnóstico Integral</a:t>
            </a:r>
          </a:p>
          <a:p>
            <a:endParaRPr lang="es-MX" dirty="0"/>
          </a:p>
          <a:p>
            <a:r>
              <a:rPr lang="es-MX" dirty="0"/>
              <a:t>Modelo de 6 dimensiones:</a:t>
            </a:r>
          </a:p>
          <a:p>
            <a:endParaRPr lang="es-MX" dirty="0"/>
          </a:p>
          <a:p>
            <a:r>
              <a:rPr lang="es-MX" b="1" dirty="0"/>
              <a:t>1. Contexto externo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Mercado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Competencia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Regulación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Tendencias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err="1"/>
              <a:t>Stakeholders</a:t>
            </a:r>
            <a:endParaRPr lang="es-MX" dirty="0"/>
          </a:p>
          <a:p>
            <a:endParaRPr lang="es-MX" b="1" dirty="0"/>
          </a:p>
          <a:p>
            <a:r>
              <a:rPr lang="es-MX" b="1" dirty="0"/>
              <a:t>2. Estrategia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Claridad de visión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Alineación de objetivos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Modelo de negocio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Ventaja competitiva</a:t>
            </a:r>
          </a:p>
          <a:p>
            <a:endParaRPr lang="es-MX" dirty="0"/>
          </a:p>
          <a:p>
            <a:r>
              <a:rPr lang="es-MX" b="1" dirty="0"/>
              <a:t>3. Estructura y procesos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Organigrama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Flujos de decisión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Procesos críticos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Indicadores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BACC309-C429-1442-BFB0-1E8F80FEF84E}"/>
              </a:ext>
            </a:extLst>
          </p:cNvPr>
          <p:cNvSpPr txBox="1"/>
          <p:nvPr/>
        </p:nvSpPr>
        <p:spPr>
          <a:xfrm>
            <a:off x="3559277" y="894736"/>
            <a:ext cx="808211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b="1" dirty="0"/>
          </a:p>
          <a:p>
            <a:r>
              <a:rPr lang="es-MX" b="1" dirty="0"/>
              <a:t>4.  Cultura y clima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Valores reales vs declarados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Estilo de liderazgo</a:t>
            </a:r>
          </a:p>
          <a:p>
            <a:r>
              <a:rPr lang="es-MX" dirty="0"/>
              <a:t>Confianza</a:t>
            </a:r>
          </a:p>
          <a:p>
            <a:r>
              <a:rPr lang="es-MX" dirty="0"/>
              <a:t>Comunicación informal</a:t>
            </a:r>
          </a:p>
          <a:p>
            <a:endParaRPr lang="es-MX" dirty="0"/>
          </a:p>
          <a:p>
            <a:r>
              <a:rPr lang="es-MX" b="1" dirty="0"/>
              <a:t>5. Personas y capacidades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Competencias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Motivación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Brechas de talento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Desarrollo</a:t>
            </a:r>
          </a:p>
          <a:p>
            <a:endParaRPr lang="es-MX" b="1" dirty="0"/>
          </a:p>
          <a:p>
            <a:r>
              <a:rPr lang="es-MX" b="1" dirty="0"/>
              <a:t>6. Resultados y desempeño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Indicadores financieros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Productividad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Satisfacción del cliente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Sostenibilidad</a:t>
            </a:r>
          </a:p>
        </p:txBody>
      </p:sp>
    </p:spTree>
    <p:extLst>
      <p:ext uri="{BB962C8B-B14F-4D97-AF65-F5344CB8AC3E}">
        <p14:creationId xmlns:p14="http://schemas.microsoft.com/office/powerpoint/2010/main" val="1091168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523</Words>
  <Application>Microsoft Office PowerPoint</Application>
  <PresentationFormat>Panorámica</PresentationFormat>
  <Paragraphs>116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6</cp:revision>
  <dcterms:created xsi:type="dcterms:W3CDTF">2026-02-16T20:18:59Z</dcterms:created>
  <dcterms:modified xsi:type="dcterms:W3CDTF">2026-02-16T21:53:55Z</dcterms:modified>
</cp:coreProperties>
</file>