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9" r:id="rId3"/>
    <p:sldId id="310" r:id="rId4"/>
    <p:sldId id="500" r:id="rId5"/>
    <p:sldId id="311" r:id="rId6"/>
    <p:sldId id="313" r:id="rId7"/>
    <p:sldId id="312" r:id="rId8"/>
    <p:sldId id="314" r:id="rId9"/>
    <p:sldId id="315" r:id="rId10"/>
    <p:sldId id="285" r:id="rId11"/>
    <p:sldId id="473" r:id="rId12"/>
    <p:sldId id="272" r:id="rId13"/>
    <p:sldId id="273" r:id="rId14"/>
    <p:sldId id="475" r:id="rId15"/>
    <p:sldId id="477" r:id="rId16"/>
    <p:sldId id="476" r:id="rId17"/>
    <p:sldId id="478" r:id="rId18"/>
    <p:sldId id="479" r:id="rId19"/>
    <p:sldId id="481" r:id="rId20"/>
    <p:sldId id="482" r:id="rId21"/>
    <p:sldId id="483" r:id="rId22"/>
    <p:sldId id="484" r:id="rId23"/>
    <p:sldId id="485" r:id="rId24"/>
    <p:sldId id="486" r:id="rId25"/>
    <p:sldId id="487" r:id="rId26"/>
    <p:sldId id="488" r:id="rId27"/>
    <p:sldId id="489" r:id="rId28"/>
    <p:sldId id="490" r:id="rId29"/>
    <p:sldId id="289" r:id="rId30"/>
    <p:sldId id="497" r:id="rId31"/>
    <p:sldId id="498" r:id="rId32"/>
    <p:sldId id="49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ckie Thomas" userId="5f0a9464f0387433" providerId="LiveId" clId="{0FF887E3-22FD-4A2F-A66D-1B488574D43B}"/>
    <pc:docChg chg="delSld modSld">
      <pc:chgData name="Jackie Thomas" userId="5f0a9464f0387433" providerId="LiveId" clId="{0FF887E3-22FD-4A2F-A66D-1B488574D43B}" dt="2026-02-16T15:06:15.281" v="71" actId="2696"/>
      <pc:docMkLst>
        <pc:docMk/>
      </pc:docMkLst>
      <pc:sldChg chg="modSp mod">
        <pc:chgData name="Jackie Thomas" userId="5f0a9464f0387433" providerId="LiveId" clId="{0FF887E3-22FD-4A2F-A66D-1B488574D43B}" dt="2026-02-16T15:04:53.045" v="61" actId="20577"/>
        <pc:sldMkLst>
          <pc:docMk/>
          <pc:sldMk cId="2016449136" sldId="256"/>
        </pc:sldMkLst>
        <pc:spChg chg="mod">
          <ac:chgData name="Jackie Thomas" userId="5f0a9464f0387433" providerId="LiveId" clId="{0FF887E3-22FD-4A2F-A66D-1B488574D43B}" dt="2026-02-16T15:04:53.045" v="61" actId="20577"/>
          <ac:spMkLst>
            <pc:docMk/>
            <pc:sldMk cId="2016449136" sldId="256"/>
            <ac:spMk id="2" creationId="{E60706E4-9D43-4E3D-BD53-66EC4071B9ED}"/>
          </ac:spMkLst>
        </pc:spChg>
      </pc:sldChg>
      <pc:sldChg chg="del">
        <pc:chgData name="Jackie Thomas" userId="5f0a9464f0387433" providerId="LiveId" clId="{0FF887E3-22FD-4A2F-A66D-1B488574D43B}" dt="2026-02-16T15:05:00.159" v="62" actId="2696"/>
        <pc:sldMkLst>
          <pc:docMk/>
          <pc:sldMk cId="422236426" sldId="258"/>
        </pc:sldMkLst>
      </pc:sldChg>
      <pc:sldChg chg="del">
        <pc:chgData name="Jackie Thomas" userId="5f0a9464f0387433" providerId="LiveId" clId="{0FF887E3-22FD-4A2F-A66D-1B488574D43B}" dt="2026-02-16T15:06:15.281" v="71" actId="2696"/>
        <pc:sldMkLst>
          <pc:docMk/>
          <pc:sldMk cId="1380300614" sldId="302"/>
        </pc:sldMkLst>
      </pc:sldChg>
      <pc:sldChg chg="del">
        <pc:chgData name="Jackie Thomas" userId="5f0a9464f0387433" providerId="LiveId" clId="{0FF887E3-22FD-4A2F-A66D-1B488574D43B}" dt="2026-02-16T15:05:53.463" v="65" actId="2696"/>
        <pc:sldMkLst>
          <pc:docMk/>
          <pc:sldMk cId="1465268289" sldId="491"/>
        </pc:sldMkLst>
      </pc:sldChg>
      <pc:sldChg chg="del">
        <pc:chgData name="Jackie Thomas" userId="5f0a9464f0387433" providerId="LiveId" clId="{0FF887E3-22FD-4A2F-A66D-1B488574D43B}" dt="2026-02-16T15:05:57.925" v="66" actId="2696"/>
        <pc:sldMkLst>
          <pc:docMk/>
          <pc:sldMk cId="2432026556" sldId="492"/>
        </pc:sldMkLst>
      </pc:sldChg>
      <pc:sldChg chg="del">
        <pc:chgData name="Jackie Thomas" userId="5f0a9464f0387433" providerId="LiveId" clId="{0FF887E3-22FD-4A2F-A66D-1B488574D43B}" dt="2026-02-16T15:06:01.509" v="67" actId="2696"/>
        <pc:sldMkLst>
          <pc:docMk/>
          <pc:sldMk cId="941670184" sldId="493"/>
        </pc:sldMkLst>
      </pc:sldChg>
      <pc:sldChg chg="del">
        <pc:chgData name="Jackie Thomas" userId="5f0a9464f0387433" providerId="LiveId" clId="{0FF887E3-22FD-4A2F-A66D-1B488574D43B}" dt="2026-02-16T15:06:06.923" v="68" actId="2696"/>
        <pc:sldMkLst>
          <pc:docMk/>
          <pc:sldMk cId="485144083" sldId="494"/>
        </pc:sldMkLst>
      </pc:sldChg>
      <pc:sldChg chg="del">
        <pc:chgData name="Jackie Thomas" userId="5f0a9464f0387433" providerId="LiveId" clId="{0FF887E3-22FD-4A2F-A66D-1B488574D43B}" dt="2026-02-16T15:06:09.989" v="69" actId="2696"/>
        <pc:sldMkLst>
          <pc:docMk/>
          <pc:sldMk cId="3836112188" sldId="495"/>
        </pc:sldMkLst>
      </pc:sldChg>
      <pc:sldChg chg="del">
        <pc:chgData name="Jackie Thomas" userId="5f0a9464f0387433" providerId="LiveId" clId="{0FF887E3-22FD-4A2F-A66D-1B488574D43B}" dt="2026-02-16T15:06:12.541" v="70" actId="2696"/>
        <pc:sldMkLst>
          <pc:docMk/>
          <pc:sldMk cId="2074234101" sldId="496"/>
        </pc:sldMkLst>
      </pc:sldChg>
      <pc:sldChg chg="del">
        <pc:chgData name="Jackie Thomas" userId="5f0a9464f0387433" providerId="LiveId" clId="{0FF887E3-22FD-4A2F-A66D-1B488574D43B}" dt="2026-02-16T15:05:48.096" v="64" actId="2696"/>
        <pc:sldMkLst>
          <pc:docMk/>
          <pc:sldMk cId="503510068" sldId="501"/>
        </pc:sldMkLst>
      </pc:sldChg>
      <pc:sldChg chg="del">
        <pc:chgData name="Jackie Thomas" userId="5f0a9464f0387433" providerId="LiveId" clId="{0FF887E3-22FD-4A2F-A66D-1B488574D43B}" dt="2026-02-16T15:05:43.924" v="63" actId="2696"/>
        <pc:sldMkLst>
          <pc:docMk/>
          <pc:sldMk cId="1679725164" sldId="502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3A80A1-A848-4726-9211-156C1DB1A7B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51F16251-BF63-41FB-B2C5-34FAEE3C4EC3}">
      <dgm:prSet phldrT="[Texto]"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Es una herramienta de apoyo a la gestión organizacional de cualquier empresa .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E127DF8-1DB9-4F51-BD57-B21B6EDEC633}" type="parTrans" cxnId="{B3954D59-8CE7-4104-8FAD-41B3B6662896}">
      <dgm:prSet/>
      <dgm:spPr/>
      <dgm:t>
        <a:bodyPr/>
        <a:lstStyle/>
        <a:p>
          <a:endParaRPr lang="es-MX"/>
        </a:p>
      </dgm:t>
    </dgm:pt>
    <dgm:pt modelId="{87EB17FB-D07C-43A1-843D-2744C63FE5D4}" type="sibTrans" cxnId="{B3954D59-8CE7-4104-8FAD-41B3B6662896}">
      <dgm:prSet/>
      <dgm:spPr/>
      <dgm:t>
        <a:bodyPr/>
        <a:lstStyle/>
        <a:p>
          <a:endParaRPr lang="es-MX"/>
        </a:p>
      </dgm:t>
    </dgm:pt>
    <dgm:pt modelId="{A03E917A-4A3A-4E64-A510-7A9C484E2B47}">
      <dgm:prSet phldrT="[Texto]" custT="1"/>
      <dgm:spPr/>
      <dgm:t>
        <a:bodyPr/>
        <a:lstStyle/>
        <a:p>
          <a:r>
            <a:rPr lang="es-ES" sz="2400" dirty="0">
              <a:latin typeface="Arial" panose="020B0604020202020204" pitchFamily="34" charset="0"/>
              <a:cs typeface="Arial" panose="020B0604020202020204" pitchFamily="34" charset="0"/>
            </a:rPr>
            <a:t>Eficaz desenvolvimiento de los procesos contables.</a:t>
          </a:r>
          <a:endParaRPr lang="es-MX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04E08A-47E4-4CA9-8DB0-F2136330EA6D}" type="parTrans" cxnId="{0A9EE497-54D4-4F97-AF8C-27C42F831C65}">
      <dgm:prSet/>
      <dgm:spPr/>
      <dgm:t>
        <a:bodyPr/>
        <a:lstStyle/>
        <a:p>
          <a:endParaRPr lang="es-MX"/>
        </a:p>
      </dgm:t>
    </dgm:pt>
    <dgm:pt modelId="{E837AB4F-043E-42DB-9AC8-D7316CF8265B}" type="sibTrans" cxnId="{0A9EE497-54D4-4F97-AF8C-27C42F831C65}">
      <dgm:prSet/>
      <dgm:spPr/>
      <dgm:t>
        <a:bodyPr/>
        <a:lstStyle/>
        <a:p>
          <a:endParaRPr lang="es-MX"/>
        </a:p>
      </dgm:t>
    </dgm:pt>
    <dgm:pt modelId="{F9FB43E5-C854-4827-8124-FF1D936D7848}">
      <dgm:prSet phldrT="[Texto]" custT="1"/>
      <dgm:spPr/>
      <dgm:t>
        <a:bodyPr/>
        <a:lstStyle/>
        <a:p>
          <a:r>
            <a:rPr lang="es-MX" sz="2400" dirty="0">
              <a:latin typeface="Arial" panose="020B0604020202020204" pitchFamily="34" charset="0"/>
              <a:cs typeface="Arial" panose="020B0604020202020204" pitchFamily="34" charset="0"/>
            </a:rPr>
            <a:t>Son datos que al ser cuantificados en los planes de una organización, tienen incidencia en los recursos financieros.  </a:t>
          </a:r>
          <a:r>
            <a:rPr lang="es-MX" sz="2400" i="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MX" sz="2400" i="0" dirty="0" err="1">
              <a:latin typeface="Arial" panose="020B0604020202020204" pitchFamily="34" charset="0"/>
              <a:cs typeface="Arial" panose="020B0604020202020204" pitchFamily="34" charset="0"/>
            </a:rPr>
            <a:t>Cibrán</a:t>
          </a:r>
          <a:r>
            <a:rPr lang="es-MX" sz="2400" i="0" dirty="0">
              <a:latin typeface="Arial" panose="020B0604020202020204" pitchFamily="34" charset="0"/>
              <a:cs typeface="Arial" panose="020B0604020202020204" pitchFamily="34" charset="0"/>
            </a:rPr>
            <a:t>, et al. (2013)</a:t>
          </a:r>
        </a:p>
      </dgm:t>
    </dgm:pt>
    <dgm:pt modelId="{1F2F9775-4E5B-40E2-8983-4F2754EC1730}" type="parTrans" cxnId="{47616F82-10BF-4C14-81F7-E6C65A8BDEDA}">
      <dgm:prSet/>
      <dgm:spPr/>
      <dgm:t>
        <a:bodyPr/>
        <a:lstStyle/>
        <a:p>
          <a:endParaRPr lang="es-MX"/>
        </a:p>
      </dgm:t>
    </dgm:pt>
    <dgm:pt modelId="{33508192-AD28-458D-81C3-183AF1207185}" type="sibTrans" cxnId="{47616F82-10BF-4C14-81F7-E6C65A8BDEDA}">
      <dgm:prSet/>
      <dgm:spPr/>
      <dgm:t>
        <a:bodyPr/>
        <a:lstStyle/>
        <a:p>
          <a:endParaRPr lang="es-MX"/>
        </a:p>
      </dgm:t>
    </dgm:pt>
    <dgm:pt modelId="{25D94117-DD48-4139-BAEB-3BEF2FF1CB7B}">
      <dgm:prSet phldrT="[Texto]" custT="1"/>
      <dgm:spPr/>
      <dgm:t>
        <a:bodyPr/>
        <a:lstStyle/>
        <a:p>
          <a:r>
            <a:rPr lang="es-MX" sz="2400" dirty="0">
              <a:latin typeface="Arial" panose="020B0604020202020204" pitchFamily="34" charset="0"/>
              <a:cs typeface="Arial" panose="020B0604020202020204" pitchFamily="34" charset="0"/>
            </a:rPr>
            <a:t>Es un proceso, tiene una secuencia de pasos a seguir para la obtención de un plan, que se materializa en números concretos.</a:t>
          </a:r>
          <a:endParaRPr lang="es-MX" sz="2400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F74C5D-4BD5-464D-B79A-D5FE5705D576}" type="parTrans" cxnId="{906EE930-D3C8-489D-ABB1-16B9A9F4221A}">
      <dgm:prSet/>
      <dgm:spPr/>
      <dgm:t>
        <a:bodyPr/>
        <a:lstStyle/>
        <a:p>
          <a:endParaRPr lang="es-MX"/>
        </a:p>
      </dgm:t>
    </dgm:pt>
    <dgm:pt modelId="{86965B42-0B1B-422F-A67F-0C8A62A16851}" type="sibTrans" cxnId="{906EE930-D3C8-489D-ABB1-16B9A9F4221A}">
      <dgm:prSet/>
      <dgm:spPr/>
      <dgm:t>
        <a:bodyPr/>
        <a:lstStyle/>
        <a:p>
          <a:endParaRPr lang="es-MX"/>
        </a:p>
      </dgm:t>
    </dgm:pt>
    <dgm:pt modelId="{4A502DEB-C885-4900-A2F7-2215DC442A18}" type="pres">
      <dgm:prSet presAssocID="{A13A80A1-A848-4726-9211-156C1DB1A7BE}" presName="linear" presStyleCnt="0">
        <dgm:presLayoutVars>
          <dgm:animLvl val="lvl"/>
          <dgm:resizeHandles val="exact"/>
        </dgm:presLayoutVars>
      </dgm:prSet>
      <dgm:spPr/>
    </dgm:pt>
    <dgm:pt modelId="{1FCE3434-7A60-4CCA-A055-026A9C39D353}" type="pres">
      <dgm:prSet presAssocID="{51F16251-BF63-41FB-B2C5-34FAEE3C4EC3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44D4FE2-3ABF-4384-A545-0B91022BCF29}" type="pres">
      <dgm:prSet presAssocID="{87EB17FB-D07C-43A1-843D-2744C63FE5D4}" presName="spacer" presStyleCnt="0"/>
      <dgm:spPr/>
    </dgm:pt>
    <dgm:pt modelId="{68E9C588-1DC9-4ACC-8447-70BA2A2F683F}" type="pres">
      <dgm:prSet presAssocID="{A03E917A-4A3A-4E64-A510-7A9C484E2B47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6400012-DF1F-4FF1-A63E-B3D16DA8D47E}" type="pres">
      <dgm:prSet presAssocID="{E837AB4F-043E-42DB-9AC8-D7316CF8265B}" presName="spacer" presStyleCnt="0"/>
      <dgm:spPr/>
    </dgm:pt>
    <dgm:pt modelId="{389750F5-8108-4188-94A2-954A6F87B096}" type="pres">
      <dgm:prSet presAssocID="{F9FB43E5-C854-4827-8124-FF1D936D784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AEF221B-6801-4CD4-95A5-F50C60E0B3D5}" type="pres">
      <dgm:prSet presAssocID="{33508192-AD28-458D-81C3-183AF1207185}" presName="spacer" presStyleCnt="0"/>
      <dgm:spPr/>
    </dgm:pt>
    <dgm:pt modelId="{66282822-70AC-4DFA-973D-210A2A92A24A}" type="pres">
      <dgm:prSet presAssocID="{25D94117-DD48-4139-BAEB-3BEF2FF1CB7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1604EF26-D6E4-4014-8ED9-062DD18C6783}" type="presOf" srcId="{F9FB43E5-C854-4827-8124-FF1D936D7848}" destId="{389750F5-8108-4188-94A2-954A6F87B096}" srcOrd="0" destOrd="0" presId="urn:microsoft.com/office/officeart/2005/8/layout/vList2"/>
    <dgm:cxn modelId="{13895030-35E9-49E1-AC58-132C81EF2BBA}" type="presOf" srcId="{25D94117-DD48-4139-BAEB-3BEF2FF1CB7B}" destId="{66282822-70AC-4DFA-973D-210A2A92A24A}" srcOrd="0" destOrd="0" presId="urn:microsoft.com/office/officeart/2005/8/layout/vList2"/>
    <dgm:cxn modelId="{A69CD930-5BA7-446B-9E68-113C715EE081}" type="presOf" srcId="{A03E917A-4A3A-4E64-A510-7A9C484E2B47}" destId="{68E9C588-1DC9-4ACC-8447-70BA2A2F683F}" srcOrd="0" destOrd="0" presId="urn:microsoft.com/office/officeart/2005/8/layout/vList2"/>
    <dgm:cxn modelId="{906EE930-D3C8-489D-ABB1-16B9A9F4221A}" srcId="{A13A80A1-A848-4726-9211-156C1DB1A7BE}" destId="{25D94117-DD48-4139-BAEB-3BEF2FF1CB7B}" srcOrd="3" destOrd="0" parTransId="{31F74C5D-4BD5-464D-B79A-D5FE5705D576}" sibTransId="{86965B42-0B1B-422F-A67F-0C8A62A16851}"/>
    <dgm:cxn modelId="{B3954D59-8CE7-4104-8FAD-41B3B6662896}" srcId="{A13A80A1-A848-4726-9211-156C1DB1A7BE}" destId="{51F16251-BF63-41FB-B2C5-34FAEE3C4EC3}" srcOrd="0" destOrd="0" parTransId="{6E127DF8-1DB9-4F51-BD57-B21B6EDEC633}" sibTransId="{87EB17FB-D07C-43A1-843D-2744C63FE5D4}"/>
    <dgm:cxn modelId="{CD4E727B-31A3-4706-A9E4-BD2CD666FCA1}" type="presOf" srcId="{A13A80A1-A848-4726-9211-156C1DB1A7BE}" destId="{4A502DEB-C885-4900-A2F7-2215DC442A18}" srcOrd="0" destOrd="0" presId="urn:microsoft.com/office/officeart/2005/8/layout/vList2"/>
    <dgm:cxn modelId="{47616F82-10BF-4C14-81F7-E6C65A8BDEDA}" srcId="{A13A80A1-A848-4726-9211-156C1DB1A7BE}" destId="{F9FB43E5-C854-4827-8124-FF1D936D7848}" srcOrd="2" destOrd="0" parTransId="{1F2F9775-4E5B-40E2-8983-4F2754EC1730}" sibTransId="{33508192-AD28-458D-81C3-183AF1207185}"/>
    <dgm:cxn modelId="{67EC0B94-02B6-41B6-9A8C-4BBC7B307699}" type="presOf" srcId="{51F16251-BF63-41FB-B2C5-34FAEE3C4EC3}" destId="{1FCE3434-7A60-4CCA-A055-026A9C39D353}" srcOrd="0" destOrd="0" presId="urn:microsoft.com/office/officeart/2005/8/layout/vList2"/>
    <dgm:cxn modelId="{0A9EE497-54D4-4F97-AF8C-27C42F831C65}" srcId="{A13A80A1-A848-4726-9211-156C1DB1A7BE}" destId="{A03E917A-4A3A-4E64-A510-7A9C484E2B47}" srcOrd="1" destOrd="0" parTransId="{C904E08A-47E4-4CA9-8DB0-F2136330EA6D}" sibTransId="{E837AB4F-043E-42DB-9AC8-D7316CF8265B}"/>
    <dgm:cxn modelId="{38A8F830-E343-497C-B4A0-77A7799C8479}" type="presParOf" srcId="{4A502DEB-C885-4900-A2F7-2215DC442A18}" destId="{1FCE3434-7A60-4CCA-A055-026A9C39D353}" srcOrd="0" destOrd="0" presId="urn:microsoft.com/office/officeart/2005/8/layout/vList2"/>
    <dgm:cxn modelId="{956B1519-1EFC-4121-9AE2-F33BB2451B5E}" type="presParOf" srcId="{4A502DEB-C885-4900-A2F7-2215DC442A18}" destId="{944D4FE2-3ABF-4384-A545-0B91022BCF29}" srcOrd="1" destOrd="0" presId="urn:microsoft.com/office/officeart/2005/8/layout/vList2"/>
    <dgm:cxn modelId="{22995B99-33CA-4BB2-A1AA-8215B19A08E7}" type="presParOf" srcId="{4A502DEB-C885-4900-A2F7-2215DC442A18}" destId="{68E9C588-1DC9-4ACC-8447-70BA2A2F683F}" srcOrd="2" destOrd="0" presId="urn:microsoft.com/office/officeart/2005/8/layout/vList2"/>
    <dgm:cxn modelId="{F4DFD49B-C0FC-48C5-A48D-DB344E7E075A}" type="presParOf" srcId="{4A502DEB-C885-4900-A2F7-2215DC442A18}" destId="{46400012-DF1F-4FF1-A63E-B3D16DA8D47E}" srcOrd="3" destOrd="0" presId="urn:microsoft.com/office/officeart/2005/8/layout/vList2"/>
    <dgm:cxn modelId="{B89EB476-2912-45D3-8F4D-BCFB12EA8363}" type="presParOf" srcId="{4A502DEB-C885-4900-A2F7-2215DC442A18}" destId="{389750F5-8108-4188-94A2-954A6F87B096}" srcOrd="4" destOrd="0" presId="urn:microsoft.com/office/officeart/2005/8/layout/vList2"/>
    <dgm:cxn modelId="{254A1F4E-0F8E-49BE-B618-798310D25D67}" type="presParOf" srcId="{4A502DEB-C885-4900-A2F7-2215DC442A18}" destId="{EAEF221B-6801-4CD4-95A5-F50C60E0B3D5}" srcOrd="5" destOrd="0" presId="urn:microsoft.com/office/officeart/2005/8/layout/vList2"/>
    <dgm:cxn modelId="{F1A11703-0B1E-4EDB-ABDD-8A3A1ACB70B6}" type="presParOf" srcId="{4A502DEB-C885-4900-A2F7-2215DC442A18}" destId="{66282822-70AC-4DFA-973D-210A2A92A24A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9679FF7-AE81-40EF-861A-AB16FFDDA20F}">
      <dgm:prSet custT="1"/>
      <dgm:spPr/>
      <dgm:t>
        <a:bodyPr/>
        <a:lstStyle/>
        <a:p>
          <a:pPr algn="just"/>
          <a:r>
            <a:rPr lang="es-MX" sz="2100" b="0" dirty="0">
              <a:latin typeface="Arial" panose="020B0604020202020204" pitchFamily="34" charset="0"/>
              <a:cs typeface="Arial" panose="020B0604020202020204" pitchFamily="34" charset="0"/>
            </a:rPr>
            <a:t>Para la evaluación de los riesgos, el </a:t>
          </a:r>
          <a:r>
            <a:rPr lang="es-MX" sz="2100" b="0" i="1" dirty="0">
              <a:latin typeface="Arial" panose="020B0604020202020204" pitchFamily="34" charset="0"/>
              <a:cs typeface="Arial" panose="020B0604020202020204" pitchFamily="34" charset="0"/>
            </a:rPr>
            <a:t>Enterprise </a:t>
          </a:r>
          <a:r>
            <a:rPr lang="es-MX" sz="2100" b="0" i="1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es-MX" sz="2100" b="0" i="1" dirty="0">
              <a:latin typeface="Arial" panose="020B0604020202020204" pitchFamily="34" charset="0"/>
              <a:cs typeface="Arial" panose="020B0604020202020204" pitchFamily="34" charset="0"/>
            </a:rPr>
            <a:t> Management (ERM) </a:t>
          </a:r>
          <a:r>
            <a:rPr lang="es-MX" sz="2100" b="0" dirty="0">
              <a:latin typeface="Arial" panose="020B0604020202020204" pitchFamily="34" charset="0"/>
              <a:cs typeface="Arial" panose="020B0604020202020204" pitchFamily="34" charset="0"/>
            </a:rPr>
            <a:t>propone una evaluación cualitativa y otra cuantitativa. </a:t>
          </a:r>
        </a:p>
      </dgm:t>
    </dgm:pt>
    <dgm:pt modelId="{B2839D8D-A9F1-45D6-9D69-A67F9CE0967F}" type="parTrans" cxnId="{A43E75D6-3C9D-4F79-8CEE-8A6A2D54C775}">
      <dgm:prSet/>
      <dgm:spPr/>
      <dgm:t>
        <a:bodyPr/>
        <a:lstStyle/>
        <a:p>
          <a:endParaRPr lang="es-MX"/>
        </a:p>
      </dgm:t>
    </dgm:pt>
    <dgm:pt modelId="{C958ED6E-71BB-4CB1-A691-C3B4F67E8869}" type="sibTrans" cxnId="{A43E75D6-3C9D-4F79-8CEE-8A6A2D54C775}">
      <dgm:prSet/>
      <dgm:spPr/>
      <dgm:t>
        <a:bodyPr/>
        <a:lstStyle/>
        <a:p>
          <a:endParaRPr lang="es-MX"/>
        </a:p>
      </dgm:t>
    </dgm:pt>
    <dgm:pt modelId="{304C778F-D148-4030-A090-FD6278491A29}">
      <dgm:prSet custT="1"/>
      <dgm:spPr/>
      <dgm:t>
        <a:bodyPr/>
        <a:lstStyle/>
        <a:p>
          <a:pPr algn="just"/>
          <a:r>
            <a:rPr lang="es-MX" sz="21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Evaluación cualitativa</a:t>
          </a:r>
          <a:r>
            <a:rPr lang="es-MX" sz="2100" b="0" dirty="0">
              <a:latin typeface="Arial" panose="020B0604020202020204" pitchFamily="34" charset="0"/>
              <a:cs typeface="Arial" panose="020B0604020202020204" pitchFamily="34" charset="0"/>
            </a:rPr>
            <a:t>: Es valorar el riesgo en cuanto a viabilidad e impacto.</a:t>
          </a:r>
        </a:p>
      </dgm:t>
    </dgm:pt>
    <dgm:pt modelId="{06E53B2A-7F89-40DC-BDA9-2679F5AD5D7E}" type="parTrans" cxnId="{52264933-593B-417B-A008-4C040AB0B2BB}">
      <dgm:prSet/>
      <dgm:spPr/>
      <dgm:t>
        <a:bodyPr/>
        <a:lstStyle/>
        <a:p>
          <a:endParaRPr lang="es-MX"/>
        </a:p>
      </dgm:t>
    </dgm:pt>
    <dgm:pt modelId="{03743713-E539-4D4C-AD02-D8495ACA2ECC}" type="sibTrans" cxnId="{52264933-593B-417B-A008-4C040AB0B2BB}">
      <dgm:prSet/>
      <dgm:spPr/>
      <dgm:t>
        <a:bodyPr/>
        <a:lstStyle/>
        <a:p>
          <a:endParaRPr lang="es-MX"/>
        </a:p>
      </dgm:t>
    </dgm:pt>
    <dgm:pt modelId="{3FE3BA54-374A-4D04-9E84-B397EFA9C885}">
      <dgm:prSet custT="1"/>
      <dgm:spPr/>
      <dgm:t>
        <a:bodyPr/>
        <a:lstStyle/>
        <a:p>
          <a:pPr algn="just"/>
          <a:r>
            <a:rPr lang="es-MX" sz="21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Evaluación Cuantitativa</a:t>
          </a:r>
          <a:r>
            <a:rPr lang="es-MX" sz="2100" b="0" dirty="0">
              <a:latin typeface="Arial" panose="020B0604020202020204" pitchFamily="34" charset="0"/>
              <a:cs typeface="Arial" panose="020B0604020202020204" pitchFamily="34" charset="0"/>
            </a:rPr>
            <a:t>:  Debe evaluar los riesgos en términos monetarios en caso de que estos se materialicen</a:t>
          </a:r>
        </a:p>
      </dgm:t>
    </dgm:pt>
    <dgm:pt modelId="{C3B346B4-EB64-4777-8F71-7AC3DE268897}" type="parTrans" cxnId="{06D6C9A1-969E-4399-8B4C-FA454191F71A}">
      <dgm:prSet/>
      <dgm:spPr/>
      <dgm:t>
        <a:bodyPr/>
        <a:lstStyle/>
        <a:p>
          <a:endParaRPr lang="es-MX"/>
        </a:p>
      </dgm:t>
    </dgm:pt>
    <dgm:pt modelId="{BB8C8C7E-DD95-4035-8766-FE626FC5EBDE}" type="sibTrans" cxnId="{06D6C9A1-969E-4399-8B4C-FA454191F71A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B078C279-BE4D-4B81-A72C-B49C19E51B68}" type="pres">
      <dgm:prSet presAssocID="{D9679FF7-AE81-40EF-861A-AB16FFDDA20F}" presName="thickLine" presStyleLbl="alignNode1" presStyleIdx="0" presStyleCnt="3"/>
      <dgm:spPr/>
    </dgm:pt>
    <dgm:pt modelId="{1B0784D7-1C6C-44D1-A6C0-498F82D0CB53}" type="pres">
      <dgm:prSet presAssocID="{D9679FF7-AE81-40EF-861A-AB16FFDDA20F}" presName="horz1" presStyleCnt="0"/>
      <dgm:spPr/>
    </dgm:pt>
    <dgm:pt modelId="{D1511F94-8D7F-4A66-849C-D560C127E404}" type="pres">
      <dgm:prSet presAssocID="{D9679FF7-AE81-40EF-861A-AB16FFDDA20F}" presName="tx1" presStyleLbl="revTx" presStyleIdx="0" presStyleCnt="3"/>
      <dgm:spPr/>
    </dgm:pt>
    <dgm:pt modelId="{C6A360D3-6104-472E-8601-06C69B12CAAD}" type="pres">
      <dgm:prSet presAssocID="{D9679FF7-AE81-40EF-861A-AB16FFDDA20F}" presName="vert1" presStyleCnt="0"/>
      <dgm:spPr/>
    </dgm:pt>
    <dgm:pt modelId="{15ED1806-5C56-4E96-99A2-EC8C40A4F93A}" type="pres">
      <dgm:prSet presAssocID="{304C778F-D148-4030-A090-FD6278491A29}" presName="thickLine" presStyleLbl="alignNode1" presStyleIdx="1" presStyleCnt="3"/>
      <dgm:spPr/>
    </dgm:pt>
    <dgm:pt modelId="{676A108C-9386-433D-9270-9CF095C6E39B}" type="pres">
      <dgm:prSet presAssocID="{304C778F-D148-4030-A090-FD6278491A29}" presName="horz1" presStyleCnt="0"/>
      <dgm:spPr/>
    </dgm:pt>
    <dgm:pt modelId="{51968D33-6077-4B96-A20B-809958A70413}" type="pres">
      <dgm:prSet presAssocID="{304C778F-D148-4030-A090-FD6278491A29}" presName="tx1" presStyleLbl="revTx" presStyleIdx="1" presStyleCnt="3"/>
      <dgm:spPr/>
    </dgm:pt>
    <dgm:pt modelId="{D38C6E73-A0D5-4CE9-BD80-C9D0DB06BC13}" type="pres">
      <dgm:prSet presAssocID="{304C778F-D148-4030-A090-FD6278491A29}" presName="vert1" presStyleCnt="0"/>
      <dgm:spPr/>
    </dgm:pt>
    <dgm:pt modelId="{58873753-5F64-41BE-996F-F3C415176497}" type="pres">
      <dgm:prSet presAssocID="{3FE3BA54-374A-4D04-9E84-B397EFA9C885}" presName="thickLine" presStyleLbl="alignNode1" presStyleIdx="2" presStyleCnt="3"/>
      <dgm:spPr/>
    </dgm:pt>
    <dgm:pt modelId="{6F0006C3-BA8C-470D-B184-9A229DAD4DFA}" type="pres">
      <dgm:prSet presAssocID="{3FE3BA54-374A-4D04-9E84-B397EFA9C885}" presName="horz1" presStyleCnt="0"/>
      <dgm:spPr/>
    </dgm:pt>
    <dgm:pt modelId="{E51349FF-A698-4D64-9EC2-D1388BCB9025}" type="pres">
      <dgm:prSet presAssocID="{3FE3BA54-374A-4D04-9E84-B397EFA9C885}" presName="tx1" presStyleLbl="revTx" presStyleIdx="2" presStyleCnt="3"/>
      <dgm:spPr/>
    </dgm:pt>
    <dgm:pt modelId="{1E67C918-752E-4899-B083-DF1DF888170D}" type="pres">
      <dgm:prSet presAssocID="{3FE3BA54-374A-4D04-9E84-B397EFA9C885}" presName="vert1" presStyleCnt="0"/>
      <dgm:spPr/>
    </dgm:pt>
  </dgm:ptLst>
  <dgm:cxnLst>
    <dgm:cxn modelId="{52264933-593B-417B-A008-4C040AB0B2BB}" srcId="{4C424C5F-B3F9-4A01-A5F3-47360B69743D}" destId="{304C778F-D148-4030-A090-FD6278491A29}" srcOrd="1" destOrd="0" parTransId="{06E53B2A-7F89-40DC-BDA9-2679F5AD5D7E}" sibTransId="{03743713-E539-4D4C-AD02-D8495ACA2ECC}"/>
    <dgm:cxn modelId="{CCFAEC74-5A02-4FF3-A610-E87C1F481DF0}" type="presOf" srcId="{D9679FF7-AE81-40EF-861A-AB16FFDDA20F}" destId="{D1511F94-8D7F-4A66-849C-D560C127E404}" srcOrd="0" destOrd="0" presId="urn:microsoft.com/office/officeart/2008/layout/LinedList"/>
    <dgm:cxn modelId="{06D6C9A1-969E-4399-8B4C-FA454191F71A}" srcId="{4C424C5F-B3F9-4A01-A5F3-47360B69743D}" destId="{3FE3BA54-374A-4D04-9E84-B397EFA9C885}" srcOrd="2" destOrd="0" parTransId="{C3B346B4-EB64-4777-8F71-7AC3DE268897}" sibTransId="{BB8C8C7E-DD95-4035-8766-FE626FC5EBDE}"/>
    <dgm:cxn modelId="{9D9ED3A6-1B21-4175-A6AB-FDF1C58971EA}" type="presOf" srcId="{304C778F-D148-4030-A090-FD6278491A29}" destId="{51968D33-6077-4B96-A20B-809958A70413}" srcOrd="0" destOrd="0" presId="urn:microsoft.com/office/officeart/2008/layout/LinedList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CC19A7D2-D3AF-4420-856E-92D3EB160117}" type="presOf" srcId="{3FE3BA54-374A-4D04-9E84-B397EFA9C885}" destId="{E51349FF-A698-4D64-9EC2-D1388BCB9025}" srcOrd="0" destOrd="0" presId="urn:microsoft.com/office/officeart/2008/layout/LinedList"/>
    <dgm:cxn modelId="{A43E75D6-3C9D-4F79-8CEE-8A6A2D54C775}" srcId="{4C424C5F-B3F9-4A01-A5F3-47360B69743D}" destId="{D9679FF7-AE81-40EF-861A-AB16FFDDA20F}" srcOrd="0" destOrd="0" parTransId="{B2839D8D-A9F1-45D6-9D69-A67F9CE0967F}" sibTransId="{C958ED6E-71BB-4CB1-A691-C3B4F67E8869}"/>
    <dgm:cxn modelId="{AF6ABB12-0DCB-4989-8FEA-9D183E87F10D}" type="presParOf" srcId="{6644F573-46C9-4613-90EE-76EC21A9F3C3}" destId="{B078C279-BE4D-4B81-A72C-B49C19E51B68}" srcOrd="0" destOrd="0" presId="urn:microsoft.com/office/officeart/2008/layout/LinedList"/>
    <dgm:cxn modelId="{206D2CD9-F773-4773-912E-4B3D06F53020}" type="presParOf" srcId="{6644F573-46C9-4613-90EE-76EC21A9F3C3}" destId="{1B0784D7-1C6C-44D1-A6C0-498F82D0CB53}" srcOrd="1" destOrd="0" presId="urn:microsoft.com/office/officeart/2008/layout/LinedList"/>
    <dgm:cxn modelId="{A5E3DFAA-FB6D-447A-A280-8192FC323190}" type="presParOf" srcId="{1B0784D7-1C6C-44D1-A6C0-498F82D0CB53}" destId="{D1511F94-8D7F-4A66-849C-D560C127E404}" srcOrd="0" destOrd="0" presId="urn:microsoft.com/office/officeart/2008/layout/LinedList"/>
    <dgm:cxn modelId="{E8A66F6E-6F77-4D9F-BD85-47816F27D2B6}" type="presParOf" srcId="{1B0784D7-1C6C-44D1-A6C0-498F82D0CB53}" destId="{C6A360D3-6104-472E-8601-06C69B12CAAD}" srcOrd="1" destOrd="0" presId="urn:microsoft.com/office/officeart/2008/layout/LinedList"/>
    <dgm:cxn modelId="{8B969AD5-A3DC-46DC-B74B-732F8C53155C}" type="presParOf" srcId="{6644F573-46C9-4613-90EE-76EC21A9F3C3}" destId="{15ED1806-5C56-4E96-99A2-EC8C40A4F93A}" srcOrd="2" destOrd="0" presId="urn:microsoft.com/office/officeart/2008/layout/LinedList"/>
    <dgm:cxn modelId="{81916E46-1006-47B5-9F91-60B411FA2EEC}" type="presParOf" srcId="{6644F573-46C9-4613-90EE-76EC21A9F3C3}" destId="{676A108C-9386-433D-9270-9CF095C6E39B}" srcOrd="3" destOrd="0" presId="urn:microsoft.com/office/officeart/2008/layout/LinedList"/>
    <dgm:cxn modelId="{D3DA2BF4-83D2-4D4D-AFDF-461F5E3154D2}" type="presParOf" srcId="{676A108C-9386-433D-9270-9CF095C6E39B}" destId="{51968D33-6077-4B96-A20B-809958A70413}" srcOrd="0" destOrd="0" presId="urn:microsoft.com/office/officeart/2008/layout/LinedList"/>
    <dgm:cxn modelId="{273EDF3F-5C4D-422A-90F2-B586056D40F5}" type="presParOf" srcId="{676A108C-9386-433D-9270-9CF095C6E39B}" destId="{D38C6E73-A0D5-4CE9-BD80-C9D0DB06BC13}" srcOrd="1" destOrd="0" presId="urn:microsoft.com/office/officeart/2008/layout/LinedList"/>
    <dgm:cxn modelId="{2FA6FEA1-0E6E-4AFD-B2B5-95C007DF81CB}" type="presParOf" srcId="{6644F573-46C9-4613-90EE-76EC21A9F3C3}" destId="{58873753-5F64-41BE-996F-F3C415176497}" srcOrd="4" destOrd="0" presId="urn:microsoft.com/office/officeart/2008/layout/LinedList"/>
    <dgm:cxn modelId="{03F96499-42CD-4410-8ED4-DEDCA3AB98F1}" type="presParOf" srcId="{6644F573-46C9-4613-90EE-76EC21A9F3C3}" destId="{6F0006C3-BA8C-470D-B184-9A229DAD4DFA}" srcOrd="5" destOrd="0" presId="urn:microsoft.com/office/officeart/2008/layout/LinedList"/>
    <dgm:cxn modelId="{D5016AC0-1F6A-430D-9751-C1738D44B691}" type="presParOf" srcId="{6F0006C3-BA8C-470D-B184-9A229DAD4DFA}" destId="{E51349FF-A698-4D64-9EC2-D1388BCB9025}" srcOrd="0" destOrd="0" presId="urn:microsoft.com/office/officeart/2008/layout/LinedList"/>
    <dgm:cxn modelId="{3AB090DF-7D1E-483E-B9D6-A2C64B39F84B}" type="presParOf" srcId="{6F0006C3-BA8C-470D-B184-9A229DAD4DFA}" destId="{1E67C918-752E-4899-B083-DF1DF888170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D9679FF7-AE81-40EF-861A-AB16FFDDA20F}">
      <dgm:prSet custT="1"/>
      <dgm:spPr/>
      <dgm:t>
        <a:bodyPr/>
        <a:lstStyle/>
        <a:p>
          <a:pPr algn="just"/>
          <a:r>
            <a:rPr lang="es-MX" sz="2100" b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Tipos de Riesgos:</a:t>
          </a:r>
        </a:p>
      </dgm:t>
    </dgm:pt>
    <dgm:pt modelId="{B2839D8D-A9F1-45D6-9D69-A67F9CE0967F}" type="parTrans" cxnId="{A43E75D6-3C9D-4F79-8CEE-8A6A2D54C775}">
      <dgm:prSet/>
      <dgm:spPr/>
      <dgm:t>
        <a:bodyPr/>
        <a:lstStyle/>
        <a:p>
          <a:endParaRPr lang="es-MX"/>
        </a:p>
      </dgm:t>
    </dgm:pt>
    <dgm:pt modelId="{C958ED6E-71BB-4CB1-A691-C3B4F67E8869}" type="sibTrans" cxnId="{A43E75D6-3C9D-4F79-8CEE-8A6A2D54C775}">
      <dgm:prSet/>
      <dgm:spPr/>
      <dgm:t>
        <a:bodyPr/>
        <a:lstStyle/>
        <a:p>
          <a:endParaRPr lang="es-MX"/>
        </a:p>
      </dgm:t>
    </dgm:pt>
    <dgm:pt modelId="{ABBE9593-41C4-4C5A-BE02-FEBDE0F2139C}">
      <dgm:prSet custT="1"/>
      <dgm:spPr/>
      <dgm:t>
        <a:bodyPr/>
        <a:lstStyle/>
        <a:p>
          <a:pPr algn="just"/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Los riesgos son analizados de acuerdo a la probabilidad e impacto para determinar cómo se deben gestionar y evaluar desde la perspectiva residual e inherente. </a:t>
          </a:r>
          <a:endParaRPr lang="es-MX" sz="2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C3BC611-1F27-4167-8159-26BCAC417C3D}" type="parTrans" cxnId="{672A12DC-DE99-4DB1-96F6-C668CBF0CD79}">
      <dgm:prSet/>
      <dgm:spPr/>
      <dgm:t>
        <a:bodyPr/>
        <a:lstStyle/>
        <a:p>
          <a:endParaRPr lang="es-MX"/>
        </a:p>
      </dgm:t>
    </dgm:pt>
    <dgm:pt modelId="{B486DC53-ECF5-459C-90CF-F61620FCEF39}" type="sibTrans" cxnId="{672A12DC-DE99-4DB1-96F6-C668CBF0CD79}">
      <dgm:prSet/>
      <dgm:spPr/>
      <dgm:t>
        <a:bodyPr/>
        <a:lstStyle/>
        <a:p>
          <a:endParaRPr lang="es-MX"/>
        </a:p>
      </dgm:t>
    </dgm:pt>
    <dgm:pt modelId="{E720DA2C-13D2-4854-857A-2A8C47EBA1D6}">
      <dgm:prSet custT="1"/>
      <dgm:spPr/>
      <dgm:t>
        <a:bodyPr/>
        <a:lstStyle/>
        <a:p>
          <a:pPr algn="just"/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Este componente incluye los factores: estimación de probabilidad e impacto; evaluación de riesgos; riesgos originados por cambios.</a:t>
          </a:r>
          <a:endParaRPr lang="es-MX" sz="21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2B2299-AE3F-4516-AC33-B75594737272}" type="parTrans" cxnId="{061C618D-0F6F-4FBB-8D06-29DE95161397}">
      <dgm:prSet/>
      <dgm:spPr/>
      <dgm:t>
        <a:bodyPr/>
        <a:lstStyle/>
        <a:p>
          <a:endParaRPr lang="es-MX"/>
        </a:p>
      </dgm:t>
    </dgm:pt>
    <dgm:pt modelId="{2E40F4A9-9802-44F0-9E53-7271AE12DEFD}" type="sibTrans" cxnId="{061C618D-0F6F-4FBB-8D06-29DE95161397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B078C279-BE4D-4B81-A72C-B49C19E51B68}" type="pres">
      <dgm:prSet presAssocID="{D9679FF7-AE81-40EF-861A-AB16FFDDA20F}" presName="thickLine" presStyleLbl="alignNode1" presStyleIdx="0" presStyleCnt="3"/>
      <dgm:spPr/>
    </dgm:pt>
    <dgm:pt modelId="{1B0784D7-1C6C-44D1-A6C0-498F82D0CB53}" type="pres">
      <dgm:prSet presAssocID="{D9679FF7-AE81-40EF-861A-AB16FFDDA20F}" presName="horz1" presStyleCnt="0"/>
      <dgm:spPr/>
    </dgm:pt>
    <dgm:pt modelId="{D1511F94-8D7F-4A66-849C-D560C127E404}" type="pres">
      <dgm:prSet presAssocID="{D9679FF7-AE81-40EF-861A-AB16FFDDA20F}" presName="tx1" presStyleLbl="revTx" presStyleIdx="0" presStyleCnt="3"/>
      <dgm:spPr/>
    </dgm:pt>
    <dgm:pt modelId="{C6A360D3-6104-472E-8601-06C69B12CAAD}" type="pres">
      <dgm:prSet presAssocID="{D9679FF7-AE81-40EF-861A-AB16FFDDA20F}" presName="vert1" presStyleCnt="0"/>
      <dgm:spPr/>
    </dgm:pt>
    <dgm:pt modelId="{A771F8AE-AF97-4F25-A6CA-2A94AFFB89AB}" type="pres">
      <dgm:prSet presAssocID="{ABBE9593-41C4-4C5A-BE02-FEBDE0F2139C}" presName="thickLine" presStyleLbl="alignNode1" presStyleIdx="1" presStyleCnt="3" custLinFactNeighborX="-873" custLinFactNeighborY="-48327"/>
      <dgm:spPr/>
    </dgm:pt>
    <dgm:pt modelId="{39174217-99C1-4561-99CB-247274B08D21}" type="pres">
      <dgm:prSet presAssocID="{ABBE9593-41C4-4C5A-BE02-FEBDE0F2139C}" presName="horz1" presStyleCnt="0"/>
      <dgm:spPr/>
    </dgm:pt>
    <dgm:pt modelId="{72850518-4498-4B5F-96AD-C5809605AD42}" type="pres">
      <dgm:prSet presAssocID="{ABBE9593-41C4-4C5A-BE02-FEBDE0F2139C}" presName="tx1" presStyleLbl="revTx" presStyleIdx="1" presStyleCnt="3" custLinFactNeighborX="1646" custLinFactNeighborY="-20823"/>
      <dgm:spPr/>
    </dgm:pt>
    <dgm:pt modelId="{0CEA59F9-3538-4236-BED6-12B7443F7277}" type="pres">
      <dgm:prSet presAssocID="{ABBE9593-41C4-4C5A-BE02-FEBDE0F2139C}" presName="vert1" presStyleCnt="0"/>
      <dgm:spPr/>
    </dgm:pt>
    <dgm:pt modelId="{027C4FF0-3897-4BF6-A91B-B466ADBDE391}" type="pres">
      <dgm:prSet presAssocID="{E720DA2C-13D2-4854-857A-2A8C47EBA1D6}" presName="thickLine" presStyleLbl="alignNode1" presStyleIdx="2" presStyleCnt="3"/>
      <dgm:spPr/>
    </dgm:pt>
    <dgm:pt modelId="{2D716B40-8D92-4243-A461-61C69C875F7C}" type="pres">
      <dgm:prSet presAssocID="{E720DA2C-13D2-4854-857A-2A8C47EBA1D6}" presName="horz1" presStyleCnt="0"/>
      <dgm:spPr/>
    </dgm:pt>
    <dgm:pt modelId="{D26F23CE-22D7-4E0F-B513-B11002DAEA7B}" type="pres">
      <dgm:prSet presAssocID="{E720DA2C-13D2-4854-857A-2A8C47EBA1D6}" presName="tx1" presStyleLbl="revTx" presStyleIdx="2" presStyleCnt="3" custLinFactNeighborX="-727" custLinFactNeighborY="-51291"/>
      <dgm:spPr/>
    </dgm:pt>
    <dgm:pt modelId="{933779C0-5677-4695-965F-3BD067C4765E}" type="pres">
      <dgm:prSet presAssocID="{E720DA2C-13D2-4854-857A-2A8C47EBA1D6}" presName="vert1" presStyleCnt="0"/>
      <dgm:spPr/>
    </dgm:pt>
  </dgm:ptLst>
  <dgm:cxnLst>
    <dgm:cxn modelId="{CCFAEC74-5A02-4FF3-A610-E87C1F481DF0}" type="presOf" srcId="{D9679FF7-AE81-40EF-861A-AB16FFDDA20F}" destId="{D1511F94-8D7F-4A66-849C-D560C127E404}" srcOrd="0" destOrd="0" presId="urn:microsoft.com/office/officeart/2008/layout/LinedList"/>
    <dgm:cxn modelId="{E999B07F-5DD8-4453-A9DA-B8DFD39EDB02}" type="presOf" srcId="{E720DA2C-13D2-4854-857A-2A8C47EBA1D6}" destId="{D26F23CE-22D7-4E0F-B513-B11002DAEA7B}" srcOrd="0" destOrd="0" presId="urn:microsoft.com/office/officeart/2008/layout/LinedList"/>
    <dgm:cxn modelId="{061C618D-0F6F-4FBB-8D06-29DE95161397}" srcId="{4C424C5F-B3F9-4A01-A5F3-47360B69743D}" destId="{E720DA2C-13D2-4854-857A-2A8C47EBA1D6}" srcOrd="2" destOrd="0" parTransId="{652B2299-AE3F-4516-AC33-B75594737272}" sibTransId="{2E40F4A9-9802-44F0-9E53-7271AE12DEFD}"/>
    <dgm:cxn modelId="{3614FFAB-1C9A-436B-BE9C-03DA14482BF9}" type="presOf" srcId="{ABBE9593-41C4-4C5A-BE02-FEBDE0F2139C}" destId="{72850518-4498-4B5F-96AD-C5809605AD42}" srcOrd="0" destOrd="0" presId="urn:microsoft.com/office/officeart/2008/layout/LinedList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A43E75D6-3C9D-4F79-8CEE-8A6A2D54C775}" srcId="{4C424C5F-B3F9-4A01-A5F3-47360B69743D}" destId="{D9679FF7-AE81-40EF-861A-AB16FFDDA20F}" srcOrd="0" destOrd="0" parTransId="{B2839D8D-A9F1-45D6-9D69-A67F9CE0967F}" sibTransId="{C958ED6E-71BB-4CB1-A691-C3B4F67E8869}"/>
    <dgm:cxn modelId="{672A12DC-DE99-4DB1-96F6-C668CBF0CD79}" srcId="{4C424C5F-B3F9-4A01-A5F3-47360B69743D}" destId="{ABBE9593-41C4-4C5A-BE02-FEBDE0F2139C}" srcOrd="1" destOrd="0" parTransId="{DC3BC611-1F27-4167-8159-26BCAC417C3D}" sibTransId="{B486DC53-ECF5-459C-90CF-F61620FCEF39}"/>
    <dgm:cxn modelId="{AF6ABB12-0DCB-4989-8FEA-9D183E87F10D}" type="presParOf" srcId="{6644F573-46C9-4613-90EE-76EC21A9F3C3}" destId="{B078C279-BE4D-4B81-A72C-B49C19E51B68}" srcOrd="0" destOrd="0" presId="urn:microsoft.com/office/officeart/2008/layout/LinedList"/>
    <dgm:cxn modelId="{206D2CD9-F773-4773-912E-4B3D06F53020}" type="presParOf" srcId="{6644F573-46C9-4613-90EE-76EC21A9F3C3}" destId="{1B0784D7-1C6C-44D1-A6C0-498F82D0CB53}" srcOrd="1" destOrd="0" presId="urn:microsoft.com/office/officeart/2008/layout/LinedList"/>
    <dgm:cxn modelId="{A5E3DFAA-FB6D-447A-A280-8192FC323190}" type="presParOf" srcId="{1B0784D7-1C6C-44D1-A6C0-498F82D0CB53}" destId="{D1511F94-8D7F-4A66-849C-D560C127E404}" srcOrd="0" destOrd="0" presId="urn:microsoft.com/office/officeart/2008/layout/LinedList"/>
    <dgm:cxn modelId="{E8A66F6E-6F77-4D9F-BD85-47816F27D2B6}" type="presParOf" srcId="{1B0784D7-1C6C-44D1-A6C0-498F82D0CB53}" destId="{C6A360D3-6104-472E-8601-06C69B12CAAD}" srcOrd="1" destOrd="0" presId="urn:microsoft.com/office/officeart/2008/layout/LinedList"/>
    <dgm:cxn modelId="{CD2CF7B2-EB96-4D5A-A354-0F55842C4EA4}" type="presParOf" srcId="{6644F573-46C9-4613-90EE-76EC21A9F3C3}" destId="{A771F8AE-AF97-4F25-A6CA-2A94AFFB89AB}" srcOrd="2" destOrd="0" presId="urn:microsoft.com/office/officeart/2008/layout/LinedList"/>
    <dgm:cxn modelId="{26B8ED6C-E896-4FD2-B8F9-E929FF996377}" type="presParOf" srcId="{6644F573-46C9-4613-90EE-76EC21A9F3C3}" destId="{39174217-99C1-4561-99CB-247274B08D21}" srcOrd="3" destOrd="0" presId="urn:microsoft.com/office/officeart/2008/layout/LinedList"/>
    <dgm:cxn modelId="{2FD74551-B4EF-4ED9-A12F-235992AC9F6D}" type="presParOf" srcId="{39174217-99C1-4561-99CB-247274B08D21}" destId="{72850518-4498-4B5F-96AD-C5809605AD42}" srcOrd="0" destOrd="0" presId="urn:microsoft.com/office/officeart/2008/layout/LinedList"/>
    <dgm:cxn modelId="{1C38379C-BA23-4920-AB16-E01E9BA394E6}" type="presParOf" srcId="{39174217-99C1-4561-99CB-247274B08D21}" destId="{0CEA59F9-3538-4236-BED6-12B7443F7277}" srcOrd="1" destOrd="0" presId="urn:microsoft.com/office/officeart/2008/layout/LinedList"/>
    <dgm:cxn modelId="{6E7FA98D-D87A-445B-B7BA-C6DE9F55FB2C}" type="presParOf" srcId="{6644F573-46C9-4613-90EE-76EC21A9F3C3}" destId="{027C4FF0-3897-4BF6-A91B-B466ADBDE391}" srcOrd="4" destOrd="0" presId="urn:microsoft.com/office/officeart/2008/layout/LinedList"/>
    <dgm:cxn modelId="{D4A0E7A3-510E-44E7-B706-4EAB8996C141}" type="presParOf" srcId="{6644F573-46C9-4613-90EE-76EC21A9F3C3}" destId="{2D716B40-8D92-4243-A461-61C69C875F7C}" srcOrd="5" destOrd="0" presId="urn:microsoft.com/office/officeart/2008/layout/LinedList"/>
    <dgm:cxn modelId="{C2B14C3D-CA6A-407E-B9E0-92A74B7BAC46}" type="presParOf" srcId="{2D716B40-8D92-4243-A461-61C69C875F7C}" destId="{D26F23CE-22D7-4E0F-B513-B11002DAEA7B}" srcOrd="0" destOrd="0" presId="urn:microsoft.com/office/officeart/2008/layout/LinedList"/>
    <dgm:cxn modelId="{5BFADE18-1542-40FA-BDF1-BB8D3C857CDE}" type="presParOf" srcId="{2D716B40-8D92-4243-A461-61C69C875F7C}" destId="{933779C0-5677-4695-965F-3BD067C4765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6FF9B50-5C0C-4DAA-B723-1E42086C7C4D}">
      <dgm:prSet custT="1"/>
      <dgm:spPr/>
      <dgm:t>
        <a:bodyPr/>
        <a:lstStyle/>
        <a:p>
          <a:pPr algn="just"/>
          <a:r>
            <a:rPr lang="es-MX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Riesgo inherente:</a:t>
          </a: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  Es al que se enfrenta una entidad por la ausencia de acciones realizadas por la dirección para modificar la probabilidad y el impacto. </a:t>
          </a:r>
        </a:p>
      </dgm:t>
    </dgm:pt>
    <dgm:pt modelId="{416159AF-E35B-45E1-AC17-68AA7B28BFE6}" type="parTrans" cxnId="{D980EE1A-DBA4-467A-BAFC-36FD5250F0A7}">
      <dgm:prSet/>
      <dgm:spPr/>
      <dgm:t>
        <a:bodyPr/>
        <a:lstStyle/>
        <a:p>
          <a:endParaRPr lang="es-MX"/>
        </a:p>
      </dgm:t>
    </dgm:pt>
    <dgm:pt modelId="{A894242B-AAB7-4F93-92DC-EBC59EE3DFAB}" type="sibTrans" cxnId="{D980EE1A-DBA4-467A-BAFC-36FD5250F0A7}">
      <dgm:prSet/>
      <dgm:spPr/>
      <dgm:t>
        <a:bodyPr/>
        <a:lstStyle/>
        <a:p>
          <a:endParaRPr lang="es-MX"/>
        </a:p>
      </dgm:t>
    </dgm:pt>
    <dgm:pt modelId="{C96BFA07-744F-4EF6-A615-0F2FA7D91810}">
      <dgm:prSet custT="1"/>
      <dgm:spPr/>
      <dgm:t>
        <a:bodyPr/>
        <a:lstStyle/>
        <a:p>
          <a:pPr algn="just"/>
          <a:r>
            <a:rPr lang="es-MX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Riesgo residual:</a:t>
          </a: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 Es aquel que permanece después que la dirección desarrolle respuestas a los riesgos</a:t>
          </a:r>
        </a:p>
      </dgm:t>
    </dgm:pt>
    <dgm:pt modelId="{963630B3-7862-4563-BF7A-7346BEA34E01}" type="parTrans" cxnId="{655D17C4-9BC3-40DB-89E2-E3D5E8CBE367}">
      <dgm:prSet/>
      <dgm:spPr/>
      <dgm:t>
        <a:bodyPr/>
        <a:lstStyle/>
        <a:p>
          <a:endParaRPr lang="es-MX"/>
        </a:p>
      </dgm:t>
    </dgm:pt>
    <dgm:pt modelId="{7744CCC4-196D-4B9B-AC56-1E85ADB192EC}" type="sibTrans" cxnId="{655D17C4-9BC3-40DB-89E2-E3D5E8CBE367}">
      <dgm:prSet/>
      <dgm:spPr/>
      <dgm:t>
        <a:bodyPr/>
        <a:lstStyle/>
        <a:p>
          <a:endParaRPr lang="es-MX"/>
        </a:p>
      </dgm:t>
    </dgm:pt>
    <dgm:pt modelId="{28276BE7-E6DE-4443-8891-D6EDB5EB1256}">
      <dgm:prSet custT="1"/>
      <dgm:spPr/>
      <dgm:t>
        <a:bodyPr/>
        <a:lstStyle/>
        <a:p>
          <a:pPr algn="just"/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La evaluación de riesgos es aplicada primero a los riesgos inherentes y luego el riesgo residual.</a:t>
          </a:r>
        </a:p>
      </dgm:t>
    </dgm:pt>
    <dgm:pt modelId="{1403083A-DD16-421E-85B4-CFC6FD0F5EFB}" type="parTrans" cxnId="{FB7F3878-E0B3-42C0-9548-7D3197123F2E}">
      <dgm:prSet/>
      <dgm:spPr/>
      <dgm:t>
        <a:bodyPr/>
        <a:lstStyle/>
        <a:p>
          <a:endParaRPr lang="es-MX"/>
        </a:p>
      </dgm:t>
    </dgm:pt>
    <dgm:pt modelId="{46C71146-2938-460A-8A6D-A21CD87314E4}" type="sibTrans" cxnId="{FB7F3878-E0B3-42C0-9548-7D3197123F2E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91890D91-90DC-44CE-86D9-0CAD383B8B9E}" type="pres">
      <dgm:prSet presAssocID="{E6FF9B50-5C0C-4DAA-B723-1E42086C7C4D}" presName="thickLine" presStyleLbl="alignNode1" presStyleIdx="0" presStyleCnt="3"/>
      <dgm:spPr/>
    </dgm:pt>
    <dgm:pt modelId="{6C8966B7-6256-4748-A3C2-B36B07DBC933}" type="pres">
      <dgm:prSet presAssocID="{E6FF9B50-5C0C-4DAA-B723-1E42086C7C4D}" presName="horz1" presStyleCnt="0"/>
      <dgm:spPr/>
    </dgm:pt>
    <dgm:pt modelId="{769C8A06-A0BF-4049-9738-336F8D9FCD7F}" type="pres">
      <dgm:prSet presAssocID="{E6FF9B50-5C0C-4DAA-B723-1E42086C7C4D}" presName="tx1" presStyleLbl="revTx" presStyleIdx="0" presStyleCnt="3"/>
      <dgm:spPr/>
    </dgm:pt>
    <dgm:pt modelId="{D1568D91-6A00-43E8-AC03-3C7D7A567D1E}" type="pres">
      <dgm:prSet presAssocID="{E6FF9B50-5C0C-4DAA-B723-1E42086C7C4D}" presName="vert1" presStyleCnt="0"/>
      <dgm:spPr/>
    </dgm:pt>
    <dgm:pt modelId="{0D57D0E9-365E-47A4-9842-DB2033DE9FBE}" type="pres">
      <dgm:prSet presAssocID="{C96BFA07-744F-4EF6-A615-0F2FA7D91810}" presName="thickLine" presStyleLbl="alignNode1" presStyleIdx="1" presStyleCnt="3"/>
      <dgm:spPr/>
    </dgm:pt>
    <dgm:pt modelId="{30127B46-9C75-4805-B2CD-807916185E59}" type="pres">
      <dgm:prSet presAssocID="{C96BFA07-744F-4EF6-A615-0F2FA7D91810}" presName="horz1" presStyleCnt="0"/>
      <dgm:spPr/>
    </dgm:pt>
    <dgm:pt modelId="{91FBF568-C4BD-434C-9224-4C50D00AF52C}" type="pres">
      <dgm:prSet presAssocID="{C96BFA07-744F-4EF6-A615-0F2FA7D91810}" presName="tx1" presStyleLbl="revTx" presStyleIdx="1" presStyleCnt="3"/>
      <dgm:spPr/>
    </dgm:pt>
    <dgm:pt modelId="{74948642-F4A3-4F80-96C0-55F58D5ED401}" type="pres">
      <dgm:prSet presAssocID="{C96BFA07-744F-4EF6-A615-0F2FA7D91810}" presName="vert1" presStyleCnt="0"/>
      <dgm:spPr/>
    </dgm:pt>
    <dgm:pt modelId="{02CE55E2-F032-4A35-8A73-9C6DD0FE8E25}" type="pres">
      <dgm:prSet presAssocID="{28276BE7-E6DE-4443-8891-D6EDB5EB1256}" presName="thickLine" presStyleLbl="alignNode1" presStyleIdx="2" presStyleCnt="3"/>
      <dgm:spPr/>
    </dgm:pt>
    <dgm:pt modelId="{7C1BF461-3723-46E3-8CBF-2961CD239A88}" type="pres">
      <dgm:prSet presAssocID="{28276BE7-E6DE-4443-8891-D6EDB5EB1256}" presName="horz1" presStyleCnt="0"/>
      <dgm:spPr/>
    </dgm:pt>
    <dgm:pt modelId="{9517A58D-1F7B-4BDF-9E16-E26B4627323D}" type="pres">
      <dgm:prSet presAssocID="{28276BE7-E6DE-4443-8891-D6EDB5EB1256}" presName="tx1" presStyleLbl="revTx" presStyleIdx="2" presStyleCnt="3"/>
      <dgm:spPr/>
    </dgm:pt>
    <dgm:pt modelId="{CF875A42-9686-4B91-BB59-064B4D30EB18}" type="pres">
      <dgm:prSet presAssocID="{28276BE7-E6DE-4443-8891-D6EDB5EB1256}" presName="vert1" presStyleCnt="0"/>
      <dgm:spPr/>
    </dgm:pt>
  </dgm:ptLst>
  <dgm:cxnLst>
    <dgm:cxn modelId="{D980EE1A-DBA4-467A-BAFC-36FD5250F0A7}" srcId="{4C424C5F-B3F9-4A01-A5F3-47360B69743D}" destId="{E6FF9B50-5C0C-4DAA-B723-1E42086C7C4D}" srcOrd="0" destOrd="0" parTransId="{416159AF-E35B-45E1-AC17-68AA7B28BFE6}" sibTransId="{A894242B-AAB7-4F93-92DC-EBC59EE3DFAB}"/>
    <dgm:cxn modelId="{F9CA7F6A-A353-498C-A27D-71DF5396ADFE}" type="presOf" srcId="{E6FF9B50-5C0C-4DAA-B723-1E42086C7C4D}" destId="{769C8A06-A0BF-4049-9738-336F8D9FCD7F}" srcOrd="0" destOrd="0" presId="urn:microsoft.com/office/officeart/2008/layout/LinedList"/>
    <dgm:cxn modelId="{FB7F3878-E0B3-42C0-9548-7D3197123F2E}" srcId="{4C424C5F-B3F9-4A01-A5F3-47360B69743D}" destId="{28276BE7-E6DE-4443-8891-D6EDB5EB1256}" srcOrd="2" destOrd="0" parTransId="{1403083A-DD16-421E-85B4-CFC6FD0F5EFB}" sibTransId="{46C71146-2938-460A-8A6D-A21CD87314E4}"/>
    <dgm:cxn modelId="{8AEBEF98-4729-45EE-81FA-889F4FC41BC7}" type="presOf" srcId="{28276BE7-E6DE-4443-8891-D6EDB5EB1256}" destId="{9517A58D-1F7B-4BDF-9E16-E26B4627323D}" srcOrd="0" destOrd="0" presId="urn:microsoft.com/office/officeart/2008/layout/LinedList"/>
    <dgm:cxn modelId="{655D17C4-9BC3-40DB-89E2-E3D5E8CBE367}" srcId="{4C424C5F-B3F9-4A01-A5F3-47360B69743D}" destId="{C96BFA07-744F-4EF6-A615-0F2FA7D91810}" srcOrd="1" destOrd="0" parTransId="{963630B3-7862-4563-BF7A-7346BEA34E01}" sibTransId="{7744CCC4-196D-4B9B-AC56-1E85ADB192EC}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7B56C6DC-BEE8-4C86-8EB3-9DFAB67C9CEE}" type="presOf" srcId="{C96BFA07-744F-4EF6-A615-0F2FA7D91810}" destId="{91FBF568-C4BD-434C-9224-4C50D00AF52C}" srcOrd="0" destOrd="0" presId="urn:microsoft.com/office/officeart/2008/layout/LinedList"/>
    <dgm:cxn modelId="{EF3C2370-01F7-4432-9413-FEE88D24B465}" type="presParOf" srcId="{6644F573-46C9-4613-90EE-76EC21A9F3C3}" destId="{91890D91-90DC-44CE-86D9-0CAD383B8B9E}" srcOrd="0" destOrd="0" presId="urn:microsoft.com/office/officeart/2008/layout/LinedList"/>
    <dgm:cxn modelId="{F84C3963-13E0-4538-B5E6-48D32C816D58}" type="presParOf" srcId="{6644F573-46C9-4613-90EE-76EC21A9F3C3}" destId="{6C8966B7-6256-4748-A3C2-B36B07DBC933}" srcOrd="1" destOrd="0" presId="urn:microsoft.com/office/officeart/2008/layout/LinedList"/>
    <dgm:cxn modelId="{8FD2C2F7-0ADE-49DF-B0E5-F9F41A4FB01F}" type="presParOf" srcId="{6C8966B7-6256-4748-A3C2-B36B07DBC933}" destId="{769C8A06-A0BF-4049-9738-336F8D9FCD7F}" srcOrd="0" destOrd="0" presId="urn:microsoft.com/office/officeart/2008/layout/LinedList"/>
    <dgm:cxn modelId="{BFAF6809-B4C8-433E-8BAF-45E6399F7C3D}" type="presParOf" srcId="{6C8966B7-6256-4748-A3C2-B36B07DBC933}" destId="{D1568D91-6A00-43E8-AC03-3C7D7A567D1E}" srcOrd="1" destOrd="0" presId="urn:microsoft.com/office/officeart/2008/layout/LinedList"/>
    <dgm:cxn modelId="{3210C857-99D3-443B-9BA5-0B2C5924D686}" type="presParOf" srcId="{6644F573-46C9-4613-90EE-76EC21A9F3C3}" destId="{0D57D0E9-365E-47A4-9842-DB2033DE9FBE}" srcOrd="2" destOrd="0" presId="urn:microsoft.com/office/officeart/2008/layout/LinedList"/>
    <dgm:cxn modelId="{344F11F1-95F1-40E2-A66A-301CBFAEAFB4}" type="presParOf" srcId="{6644F573-46C9-4613-90EE-76EC21A9F3C3}" destId="{30127B46-9C75-4805-B2CD-807916185E59}" srcOrd="3" destOrd="0" presId="urn:microsoft.com/office/officeart/2008/layout/LinedList"/>
    <dgm:cxn modelId="{1146D3C5-B59E-4A4C-B148-8CD3ED2EEC54}" type="presParOf" srcId="{30127B46-9C75-4805-B2CD-807916185E59}" destId="{91FBF568-C4BD-434C-9224-4C50D00AF52C}" srcOrd="0" destOrd="0" presId="urn:microsoft.com/office/officeart/2008/layout/LinedList"/>
    <dgm:cxn modelId="{961A5977-9767-4001-B391-0186F9C67A94}" type="presParOf" srcId="{30127B46-9C75-4805-B2CD-807916185E59}" destId="{74948642-F4A3-4F80-96C0-55F58D5ED401}" srcOrd="1" destOrd="0" presId="urn:microsoft.com/office/officeart/2008/layout/LinedList"/>
    <dgm:cxn modelId="{86445B4D-5160-41D8-8093-7174BB261AAF}" type="presParOf" srcId="{6644F573-46C9-4613-90EE-76EC21A9F3C3}" destId="{02CE55E2-F032-4A35-8A73-9C6DD0FE8E25}" srcOrd="4" destOrd="0" presId="urn:microsoft.com/office/officeart/2008/layout/LinedList"/>
    <dgm:cxn modelId="{327D41E8-04ED-418A-9FE8-6AF11AEEFA33}" type="presParOf" srcId="{6644F573-46C9-4613-90EE-76EC21A9F3C3}" destId="{7C1BF461-3723-46E3-8CBF-2961CD239A88}" srcOrd="5" destOrd="0" presId="urn:microsoft.com/office/officeart/2008/layout/LinedList"/>
    <dgm:cxn modelId="{F8C77C22-853B-4DBA-9C53-FD4F5E11359A}" type="presParOf" srcId="{7C1BF461-3723-46E3-8CBF-2961CD239A88}" destId="{9517A58D-1F7B-4BDF-9E16-E26B4627323D}" srcOrd="0" destOrd="0" presId="urn:microsoft.com/office/officeart/2008/layout/LinedList"/>
    <dgm:cxn modelId="{8251624F-8238-454F-8FF8-55767DA1CD8F}" type="presParOf" srcId="{7C1BF461-3723-46E3-8CBF-2961CD239A88}" destId="{CF875A42-9686-4B91-BB59-064B4D30EB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6FF9B50-5C0C-4DAA-B723-1E42086C7C4D}">
      <dgm:prSet custT="1"/>
      <dgm:spPr/>
      <dgm:t>
        <a:bodyPr/>
        <a:lstStyle/>
        <a:p>
          <a:pPr algn="just"/>
          <a:r>
            <a:rPr lang="es-MX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Riesgo inherente:</a:t>
          </a: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  Es al que se enfrenta una entidad por la ausencia de acciones realizadas por la dirección para modificar la probabilidad y el impacto. </a:t>
          </a:r>
        </a:p>
      </dgm:t>
    </dgm:pt>
    <dgm:pt modelId="{416159AF-E35B-45E1-AC17-68AA7B28BFE6}" type="parTrans" cxnId="{D980EE1A-DBA4-467A-BAFC-36FD5250F0A7}">
      <dgm:prSet/>
      <dgm:spPr/>
      <dgm:t>
        <a:bodyPr/>
        <a:lstStyle/>
        <a:p>
          <a:endParaRPr lang="es-MX"/>
        </a:p>
      </dgm:t>
    </dgm:pt>
    <dgm:pt modelId="{A894242B-AAB7-4F93-92DC-EBC59EE3DFAB}" type="sibTrans" cxnId="{D980EE1A-DBA4-467A-BAFC-36FD5250F0A7}">
      <dgm:prSet/>
      <dgm:spPr/>
      <dgm:t>
        <a:bodyPr/>
        <a:lstStyle/>
        <a:p>
          <a:endParaRPr lang="es-MX"/>
        </a:p>
      </dgm:t>
    </dgm:pt>
    <dgm:pt modelId="{C96BFA07-744F-4EF6-A615-0F2FA7D91810}">
      <dgm:prSet custT="1"/>
      <dgm:spPr/>
      <dgm:t>
        <a:bodyPr/>
        <a:lstStyle/>
        <a:p>
          <a:pPr algn="just"/>
          <a:r>
            <a:rPr lang="es-MX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Riesgo residual:</a:t>
          </a: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 Es aquel que permanece después que la dirección desarrolle respuestas a los riesgos</a:t>
          </a:r>
        </a:p>
      </dgm:t>
    </dgm:pt>
    <dgm:pt modelId="{963630B3-7862-4563-BF7A-7346BEA34E01}" type="parTrans" cxnId="{655D17C4-9BC3-40DB-89E2-E3D5E8CBE367}">
      <dgm:prSet/>
      <dgm:spPr/>
      <dgm:t>
        <a:bodyPr/>
        <a:lstStyle/>
        <a:p>
          <a:endParaRPr lang="es-MX"/>
        </a:p>
      </dgm:t>
    </dgm:pt>
    <dgm:pt modelId="{7744CCC4-196D-4B9B-AC56-1E85ADB192EC}" type="sibTrans" cxnId="{655D17C4-9BC3-40DB-89E2-E3D5E8CBE367}">
      <dgm:prSet/>
      <dgm:spPr/>
      <dgm:t>
        <a:bodyPr/>
        <a:lstStyle/>
        <a:p>
          <a:endParaRPr lang="es-MX"/>
        </a:p>
      </dgm:t>
    </dgm:pt>
    <dgm:pt modelId="{28276BE7-E6DE-4443-8891-D6EDB5EB1256}">
      <dgm:prSet custT="1"/>
      <dgm:spPr/>
      <dgm:t>
        <a:bodyPr/>
        <a:lstStyle/>
        <a:p>
          <a:pPr algn="just"/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La evaluación de riesgos es aplicada primero a los riesgos inherentes y luego el riesgo residual.</a:t>
          </a:r>
        </a:p>
      </dgm:t>
    </dgm:pt>
    <dgm:pt modelId="{1403083A-DD16-421E-85B4-CFC6FD0F5EFB}" type="parTrans" cxnId="{FB7F3878-E0B3-42C0-9548-7D3197123F2E}">
      <dgm:prSet/>
      <dgm:spPr/>
      <dgm:t>
        <a:bodyPr/>
        <a:lstStyle/>
        <a:p>
          <a:endParaRPr lang="es-MX"/>
        </a:p>
      </dgm:t>
    </dgm:pt>
    <dgm:pt modelId="{46C71146-2938-460A-8A6D-A21CD87314E4}" type="sibTrans" cxnId="{FB7F3878-E0B3-42C0-9548-7D3197123F2E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91890D91-90DC-44CE-86D9-0CAD383B8B9E}" type="pres">
      <dgm:prSet presAssocID="{E6FF9B50-5C0C-4DAA-B723-1E42086C7C4D}" presName="thickLine" presStyleLbl="alignNode1" presStyleIdx="0" presStyleCnt="3"/>
      <dgm:spPr/>
    </dgm:pt>
    <dgm:pt modelId="{6C8966B7-6256-4748-A3C2-B36B07DBC933}" type="pres">
      <dgm:prSet presAssocID="{E6FF9B50-5C0C-4DAA-B723-1E42086C7C4D}" presName="horz1" presStyleCnt="0"/>
      <dgm:spPr/>
    </dgm:pt>
    <dgm:pt modelId="{769C8A06-A0BF-4049-9738-336F8D9FCD7F}" type="pres">
      <dgm:prSet presAssocID="{E6FF9B50-5C0C-4DAA-B723-1E42086C7C4D}" presName="tx1" presStyleLbl="revTx" presStyleIdx="0" presStyleCnt="3"/>
      <dgm:spPr/>
    </dgm:pt>
    <dgm:pt modelId="{D1568D91-6A00-43E8-AC03-3C7D7A567D1E}" type="pres">
      <dgm:prSet presAssocID="{E6FF9B50-5C0C-4DAA-B723-1E42086C7C4D}" presName="vert1" presStyleCnt="0"/>
      <dgm:spPr/>
    </dgm:pt>
    <dgm:pt modelId="{0D57D0E9-365E-47A4-9842-DB2033DE9FBE}" type="pres">
      <dgm:prSet presAssocID="{C96BFA07-744F-4EF6-A615-0F2FA7D91810}" presName="thickLine" presStyleLbl="alignNode1" presStyleIdx="1" presStyleCnt="3"/>
      <dgm:spPr/>
    </dgm:pt>
    <dgm:pt modelId="{30127B46-9C75-4805-B2CD-807916185E59}" type="pres">
      <dgm:prSet presAssocID="{C96BFA07-744F-4EF6-A615-0F2FA7D91810}" presName="horz1" presStyleCnt="0"/>
      <dgm:spPr/>
    </dgm:pt>
    <dgm:pt modelId="{91FBF568-C4BD-434C-9224-4C50D00AF52C}" type="pres">
      <dgm:prSet presAssocID="{C96BFA07-744F-4EF6-A615-0F2FA7D91810}" presName="tx1" presStyleLbl="revTx" presStyleIdx="1" presStyleCnt="3"/>
      <dgm:spPr/>
    </dgm:pt>
    <dgm:pt modelId="{74948642-F4A3-4F80-96C0-55F58D5ED401}" type="pres">
      <dgm:prSet presAssocID="{C96BFA07-744F-4EF6-A615-0F2FA7D91810}" presName="vert1" presStyleCnt="0"/>
      <dgm:spPr/>
    </dgm:pt>
    <dgm:pt modelId="{02CE55E2-F032-4A35-8A73-9C6DD0FE8E25}" type="pres">
      <dgm:prSet presAssocID="{28276BE7-E6DE-4443-8891-D6EDB5EB1256}" presName="thickLine" presStyleLbl="alignNode1" presStyleIdx="2" presStyleCnt="3"/>
      <dgm:spPr/>
    </dgm:pt>
    <dgm:pt modelId="{7C1BF461-3723-46E3-8CBF-2961CD239A88}" type="pres">
      <dgm:prSet presAssocID="{28276BE7-E6DE-4443-8891-D6EDB5EB1256}" presName="horz1" presStyleCnt="0"/>
      <dgm:spPr/>
    </dgm:pt>
    <dgm:pt modelId="{9517A58D-1F7B-4BDF-9E16-E26B4627323D}" type="pres">
      <dgm:prSet presAssocID="{28276BE7-E6DE-4443-8891-D6EDB5EB1256}" presName="tx1" presStyleLbl="revTx" presStyleIdx="2" presStyleCnt="3"/>
      <dgm:spPr/>
    </dgm:pt>
    <dgm:pt modelId="{CF875A42-9686-4B91-BB59-064B4D30EB18}" type="pres">
      <dgm:prSet presAssocID="{28276BE7-E6DE-4443-8891-D6EDB5EB1256}" presName="vert1" presStyleCnt="0"/>
      <dgm:spPr/>
    </dgm:pt>
  </dgm:ptLst>
  <dgm:cxnLst>
    <dgm:cxn modelId="{D980EE1A-DBA4-467A-BAFC-36FD5250F0A7}" srcId="{4C424C5F-B3F9-4A01-A5F3-47360B69743D}" destId="{E6FF9B50-5C0C-4DAA-B723-1E42086C7C4D}" srcOrd="0" destOrd="0" parTransId="{416159AF-E35B-45E1-AC17-68AA7B28BFE6}" sibTransId="{A894242B-AAB7-4F93-92DC-EBC59EE3DFAB}"/>
    <dgm:cxn modelId="{F9CA7F6A-A353-498C-A27D-71DF5396ADFE}" type="presOf" srcId="{E6FF9B50-5C0C-4DAA-B723-1E42086C7C4D}" destId="{769C8A06-A0BF-4049-9738-336F8D9FCD7F}" srcOrd="0" destOrd="0" presId="urn:microsoft.com/office/officeart/2008/layout/LinedList"/>
    <dgm:cxn modelId="{FB7F3878-E0B3-42C0-9548-7D3197123F2E}" srcId="{4C424C5F-B3F9-4A01-A5F3-47360B69743D}" destId="{28276BE7-E6DE-4443-8891-D6EDB5EB1256}" srcOrd="2" destOrd="0" parTransId="{1403083A-DD16-421E-85B4-CFC6FD0F5EFB}" sibTransId="{46C71146-2938-460A-8A6D-A21CD87314E4}"/>
    <dgm:cxn modelId="{8AEBEF98-4729-45EE-81FA-889F4FC41BC7}" type="presOf" srcId="{28276BE7-E6DE-4443-8891-D6EDB5EB1256}" destId="{9517A58D-1F7B-4BDF-9E16-E26B4627323D}" srcOrd="0" destOrd="0" presId="urn:microsoft.com/office/officeart/2008/layout/LinedList"/>
    <dgm:cxn modelId="{655D17C4-9BC3-40DB-89E2-E3D5E8CBE367}" srcId="{4C424C5F-B3F9-4A01-A5F3-47360B69743D}" destId="{C96BFA07-744F-4EF6-A615-0F2FA7D91810}" srcOrd="1" destOrd="0" parTransId="{963630B3-7862-4563-BF7A-7346BEA34E01}" sibTransId="{7744CCC4-196D-4B9B-AC56-1E85ADB192EC}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7B56C6DC-BEE8-4C86-8EB3-9DFAB67C9CEE}" type="presOf" srcId="{C96BFA07-744F-4EF6-A615-0F2FA7D91810}" destId="{91FBF568-C4BD-434C-9224-4C50D00AF52C}" srcOrd="0" destOrd="0" presId="urn:microsoft.com/office/officeart/2008/layout/LinedList"/>
    <dgm:cxn modelId="{EF3C2370-01F7-4432-9413-FEE88D24B465}" type="presParOf" srcId="{6644F573-46C9-4613-90EE-76EC21A9F3C3}" destId="{91890D91-90DC-44CE-86D9-0CAD383B8B9E}" srcOrd="0" destOrd="0" presId="urn:microsoft.com/office/officeart/2008/layout/LinedList"/>
    <dgm:cxn modelId="{F84C3963-13E0-4538-B5E6-48D32C816D58}" type="presParOf" srcId="{6644F573-46C9-4613-90EE-76EC21A9F3C3}" destId="{6C8966B7-6256-4748-A3C2-B36B07DBC933}" srcOrd="1" destOrd="0" presId="urn:microsoft.com/office/officeart/2008/layout/LinedList"/>
    <dgm:cxn modelId="{8FD2C2F7-0ADE-49DF-B0E5-F9F41A4FB01F}" type="presParOf" srcId="{6C8966B7-6256-4748-A3C2-B36B07DBC933}" destId="{769C8A06-A0BF-4049-9738-336F8D9FCD7F}" srcOrd="0" destOrd="0" presId="urn:microsoft.com/office/officeart/2008/layout/LinedList"/>
    <dgm:cxn modelId="{BFAF6809-B4C8-433E-8BAF-45E6399F7C3D}" type="presParOf" srcId="{6C8966B7-6256-4748-A3C2-B36B07DBC933}" destId="{D1568D91-6A00-43E8-AC03-3C7D7A567D1E}" srcOrd="1" destOrd="0" presId="urn:microsoft.com/office/officeart/2008/layout/LinedList"/>
    <dgm:cxn modelId="{3210C857-99D3-443B-9BA5-0B2C5924D686}" type="presParOf" srcId="{6644F573-46C9-4613-90EE-76EC21A9F3C3}" destId="{0D57D0E9-365E-47A4-9842-DB2033DE9FBE}" srcOrd="2" destOrd="0" presId="urn:microsoft.com/office/officeart/2008/layout/LinedList"/>
    <dgm:cxn modelId="{344F11F1-95F1-40E2-A66A-301CBFAEAFB4}" type="presParOf" srcId="{6644F573-46C9-4613-90EE-76EC21A9F3C3}" destId="{30127B46-9C75-4805-B2CD-807916185E59}" srcOrd="3" destOrd="0" presId="urn:microsoft.com/office/officeart/2008/layout/LinedList"/>
    <dgm:cxn modelId="{1146D3C5-B59E-4A4C-B148-8CD3ED2EEC54}" type="presParOf" srcId="{30127B46-9C75-4805-B2CD-807916185E59}" destId="{91FBF568-C4BD-434C-9224-4C50D00AF52C}" srcOrd="0" destOrd="0" presId="urn:microsoft.com/office/officeart/2008/layout/LinedList"/>
    <dgm:cxn modelId="{961A5977-9767-4001-B391-0186F9C67A94}" type="presParOf" srcId="{30127B46-9C75-4805-B2CD-807916185E59}" destId="{74948642-F4A3-4F80-96C0-55F58D5ED401}" srcOrd="1" destOrd="0" presId="urn:microsoft.com/office/officeart/2008/layout/LinedList"/>
    <dgm:cxn modelId="{86445B4D-5160-41D8-8093-7174BB261AAF}" type="presParOf" srcId="{6644F573-46C9-4613-90EE-76EC21A9F3C3}" destId="{02CE55E2-F032-4A35-8A73-9C6DD0FE8E25}" srcOrd="4" destOrd="0" presId="urn:microsoft.com/office/officeart/2008/layout/LinedList"/>
    <dgm:cxn modelId="{327D41E8-04ED-418A-9FE8-6AF11AEEFA33}" type="presParOf" srcId="{6644F573-46C9-4613-90EE-76EC21A9F3C3}" destId="{7C1BF461-3723-46E3-8CBF-2961CD239A88}" srcOrd="5" destOrd="0" presId="urn:microsoft.com/office/officeart/2008/layout/LinedList"/>
    <dgm:cxn modelId="{F8C77C22-853B-4DBA-9C53-FD4F5E11359A}" type="presParOf" srcId="{7C1BF461-3723-46E3-8CBF-2961CD239A88}" destId="{9517A58D-1F7B-4BDF-9E16-E26B4627323D}" srcOrd="0" destOrd="0" presId="urn:microsoft.com/office/officeart/2008/layout/LinedList"/>
    <dgm:cxn modelId="{8251624F-8238-454F-8FF8-55767DA1CD8F}" type="presParOf" srcId="{7C1BF461-3723-46E3-8CBF-2961CD239A88}" destId="{CF875A42-9686-4B91-BB59-064B4D30EB1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04C0C7B-D4CF-44ED-8477-DBD7D96AC4B0}" type="doc">
      <dgm:prSet loTypeId="urn:microsoft.com/office/officeart/2008/layout/VerticalCircle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4924A215-6AFB-4D60-859C-8FEBB72E190C}">
      <dgm:prSet phldrT="[Texto]" custT="1"/>
      <dgm:spPr/>
      <dgm:t>
        <a:bodyPr/>
        <a:lstStyle/>
        <a:p>
          <a:r>
            <a:rPr lang="es-ES" sz="2100" dirty="0">
              <a:latin typeface="Arial" panose="020B0604020202020204" pitchFamily="34" charset="0"/>
              <a:cs typeface="Arial" panose="020B0604020202020204" pitchFamily="34" charset="0"/>
            </a:rPr>
            <a:t>No es algo estático.</a:t>
          </a:r>
          <a:endParaRPr lang="es-MX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9E0BF3-3A88-4BA9-97D2-5C9F6C99C6CE}" type="parTrans" cxnId="{2FA16C34-37A5-4213-8E84-E2EEADC9A7CA}">
      <dgm:prSet/>
      <dgm:spPr/>
      <dgm:t>
        <a:bodyPr/>
        <a:lstStyle/>
        <a:p>
          <a:endParaRPr lang="es-MX"/>
        </a:p>
      </dgm:t>
    </dgm:pt>
    <dgm:pt modelId="{9E036157-2B5B-4B5D-850D-C52C18F92C53}" type="sibTrans" cxnId="{2FA16C34-37A5-4213-8E84-E2EEADC9A7CA}">
      <dgm:prSet/>
      <dgm:spPr/>
      <dgm:t>
        <a:bodyPr/>
        <a:lstStyle/>
        <a:p>
          <a:endParaRPr lang="es-MX"/>
        </a:p>
      </dgm:t>
    </dgm:pt>
    <dgm:pt modelId="{4F34A6F6-E5E3-4F2A-8E3E-9E4EE4DA918B}">
      <dgm:prSet phldrT="[Texto]" custT="1"/>
      <dgm:spPr/>
      <dgm:t>
        <a:bodyPr/>
        <a:lstStyle/>
        <a:p>
          <a:r>
            <a:rPr lang="es-ES" sz="2100" dirty="0">
              <a:latin typeface="Arial" panose="020B0604020202020204" pitchFamily="34" charset="0"/>
              <a:cs typeface="Arial" panose="020B0604020202020204" pitchFamily="34" charset="0"/>
            </a:rPr>
            <a:t>Se debe revisar de forma regular.</a:t>
          </a:r>
          <a:endParaRPr lang="es-MX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41751D-12D1-4F3B-A8D5-D438BF2D2474}" type="parTrans" cxnId="{E480F67F-CD8C-408F-81B4-C33A814C45DC}">
      <dgm:prSet/>
      <dgm:spPr/>
      <dgm:t>
        <a:bodyPr/>
        <a:lstStyle/>
        <a:p>
          <a:endParaRPr lang="es-MX"/>
        </a:p>
      </dgm:t>
    </dgm:pt>
    <dgm:pt modelId="{341FBC50-D321-4AD8-9CA7-6D24B531091A}" type="sibTrans" cxnId="{E480F67F-CD8C-408F-81B4-C33A814C45DC}">
      <dgm:prSet/>
      <dgm:spPr/>
      <dgm:t>
        <a:bodyPr/>
        <a:lstStyle/>
        <a:p>
          <a:endParaRPr lang="es-MX"/>
        </a:p>
      </dgm:t>
    </dgm:pt>
    <dgm:pt modelId="{9EA412E5-CAB5-4257-BC8A-40828E0E2071}">
      <dgm:prSet phldrT="[Texto]" custT="1"/>
      <dgm:spPr/>
      <dgm:t>
        <a:bodyPr/>
        <a:lstStyle/>
        <a:p>
          <a:r>
            <a:rPr lang="es-ES" sz="2100" dirty="0">
              <a:latin typeface="Arial" panose="020B0604020202020204" pitchFamily="34" charset="0"/>
              <a:cs typeface="Arial" panose="020B0604020202020204" pitchFamily="34" charset="0"/>
            </a:rPr>
            <a:t>Se debe adaptar según cambien las circunstancias.</a:t>
          </a:r>
          <a:endParaRPr lang="es-MX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202E2BB-6AB3-4891-8C55-4939504A5374}" type="parTrans" cxnId="{B8F223CA-69DE-4A44-A80D-8A0B2781BA34}">
      <dgm:prSet/>
      <dgm:spPr/>
      <dgm:t>
        <a:bodyPr/>
        <a:lstStyle/>
        <a:p>
          <a:endParaRPr lang="es-MX"/>
        </a:p>
      </dgm:t>
    </dgm:pt>
    <dgm:pt modelId="{EE2B3B2A-2212-41AB-9C4D-95700159225C}" type="sibTrans" cxnId="{B8F223CA-69DE-4A44-A80D-8A0B2781BA34}">
      <dgm:prSet/>
      <dgm:spPr/>
      <dgm:t>
        <a:bodyPr/>
        <a:lstStyle/>
        <a:p>
          <a:endParaRPr lang="es-MX"/>
        </a:p>
      </dgm:t>
    </dgm:pt>
    <dgm:pt modelId="{DBF69CAB-D54C-494E-B506-070F706A0EAF}">
      <dgm:prSet phldrT="[Texto]" custT="1"/>
      <dgm:spPr/>
      <dgm:t>
        <a:bodyPr/>
        <a:lstStyle/>
        <a:p>
          <a:r>
            <a:rPr lang="es-ES" sz="2100" dirty="0">
              <a:latin typeface="Arial" panose="020B0604020202020204" pitchFamily="34" charset="0"/>
              <a:cs typeface="Arial" panose="020B0604020202020204" pitchFamily="34" charset="0"/>
            </a:rPr>
            <a:t>Cuando menos una vez al año o cuando ocurra un cambio importante.</a:t>
          </a:r>
          <a:endParaRPr lang="es-MX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E5E5A8-03DF-4A89-9D5F-650241A0A917}" type="parTrans" cxnId="{B4D87C92-7AF9-428F-B786-D643AECADDB2}">
      <dgm:prSet/>
      <dgm:spPr/>
      <dgm:t>
        <a:bodyPr/>
        <a:lstStyle/>
        <a:p>
          <a:endParaRPr lang="es-MX"/>
        </a:p>
      </dgm:t>
    </dgm:pt>
    <dgm:pt modelId="{7F035EB3-B842-4580-8080-DE8520D5A45A}" type="sibTrans" cxnId="{B4D87C92-7AF9-428F-B786-D643AECADDB2}">
      <dgm:prSet/>
      <dgm:spPr/>
      <dgm:t>
        <a:bodyPr/>
        <a:lstStyle/>
        <a:p>
          <a:endParaRPr lang="es-MX"/>
        </a:p>
      </dgm:t>
    </dgm:pt>
    <dgm:pt modelId="{AA00F79A-F547-4021-B3C0-468740DF115A}">
      <dgm:prSet phldrT="[Texto]" custT="1"/>
      <dgm:spPr/>
      <dgm:t>
        <a:bodyPr/>
        <a:lstStyle/>
        <a:p>
          <a:r>
            <a:rPr lang="es-ES" sz="2100" dirty="0">
              <a:latin typeface="Arial" panose="020B0604020202020204" pitchFamily="34" charset="0"/>
              <a:cs typeface="Arial" panose="020B0604020202020204" pitchFamily="34" charset="0"/>
            </a:rPr>
            <a:t>La revisión del plan financiero implica tener que pasar por todo el proceso de creación de este documento nuevamente.</a:t>
          </a:r>
          <a:endParaRPr lang="es-MX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CDC67F-C73B-4248-AE82-2984ABF3FA8A}" type="parTrans" cxnId="{7A80F782-9927-47B6-B91C-426A7CBA92B3}">
      <dgm:prSet/>
      <dgm:spPr/>
      <dgm:t>
        <a:bodyPr/>
        <a:lstStyle/>
        <a:p>
          <a:endParaRPr lang="es-MX"/>
        </a:p>
      </dgm:t>
    </dgm:pt>
    <dgm:pt modelId="{E0722755-64D8-4691-8C14-67CC9744F2FC}" type="sibTrans" cxnId="{7A80F782-9927-47B6-B91C-426A7CBA92B3}">
      <dgm:prSet/>
      <dgm:spPr/>
      <dgm:t>
        <a:bodyPr/>
        <a:lstStyle/>
        <a:p>
          <a:endParaRPr lang="es-MX"/>
        </a:p>
      </dgm:t>
    </dgm:pt>
    <dgm:pt modelId="{5C38DF83-8F09-46A7-B268-9664BD28F4FF}" type="pres">
      <dgm:prSet presAssocID="{504C0C7B-D4CF-44ED-8477-DBD7D96AC4B0}" presName="Name0" presStyleCnt="0">
        <dgm:presLayoutVars>
          <dgm:dir/>
        </dgm:presLayoutVars>
      </dgm:prSet>
      <dgm:spPr/>
    </dgm:pt>
    <dgm:pt modelId="{F924874E-3098-455E-9C28-0FCDE919D650}" type="pres">
      <dgm:prSet presAssocID="{4924A215-6AFB-4D60-859C-8FEBB72E190C}" presName="noChildren" presStyleCnt="0"/>
      <dgm:spPr/>
    </dgm:pt>
    <dgm:pt modelId="{6CE03187-DC3B-4E94-8582-598ED1C4C8E5}" type="pres">
      <dgm:prSet presAssocID="{4924A215-6AFB-4D60-859C-8FEBB72E190C}" presName="gap" presStyleCnt="0"/>
      <dgm:spPr/>
    </dgm:pt>
    <dgm:pt modelId="{FD14D73A-43DB-4F77-82EB-66B20B3C229C}" type="pres">
      <dgm:prSet presAssocID="{4924A215-6AFB-4D60-859C-8FEBB72E190C}" presName="medCircle2" presStyleLbl="vennNode1" presStyleIdx="0" presStyleCnt="5"/>
      <dgm:spPr/>
    </dgm:pt>
    <dgm:pt modelId="{7342E815-2F64-4F0D-A49D-0174BD720596}" type="pres">
      <dgm:prSet presAssocID="{4924A215-6AFB-4D60-859C-8FEBB72E190C}" presName="txLvlOnly1" presStyleLbl="revTx" presStyleIdx="0" presStyleCnt="5"/>
      <dgm:spPr/>
    </dgm:pt>
    <dgm:pt modelId="{3C454F22-7315-49B4-997B-18F16FF71FB9}" type="pres">
      <dgm:prSet presAssocID="{4F34A6F6-E5E3-4F2A-8E3E-9E4EE4DA918B}" presName="noChildren" presStyleCnt="0"/>
      <dgm:spPr/>
    </dgm:pt>
    <dgm:pt modelId="{AFD4E735-22D0-461D-99E0-1674341676B5}" type="pres">
      <dgm:prSet presAssocID="{4F34A6F6-E5E3-4F2A-8E3E-9E4EE4DA918B}" presName="gap" presStyleCnt="0"/>
      <dgm:spPr/>
    </dgm:pt>
    <dgm:pt modelId="{EEECB4FE-AD12-496F-A6A1-64D6C27F1B60}" type="pres">
      <dgm:prSet presAssocID="{4F34A6F6-E5E3-4F2A-8E3E-9E4EE4DA918B}" presName="medCircle2" presStyleLbl="vennNode1" presStyleIdx="1" presStyleCnt="5" custLinFactNeighborX="8156"/>
      <dgm:spPr/>
    </dgm:pt>
    <dgm:pt modelId="{D9386EC8-7D66-40FB-B4E3-A4B3F08604F2}" type="pres">
      <dgm:prSet presAssocID="{4F34A6F6-E5E3-4F2A-8E3E-9E4EE4DA918B}" presName="txLvlOnly1" presStyleLbl="revTx" presStyleIdx="1" presStyleCnt="5"/>
      <dgm:spPr/>
    </dgm:pt>
    <dgm:pt modelId="{994D2332-92DC-4763-8AA8-F3C993AF302A}" type="pres">
      <dgm:prSet presAssocID="{9EA412E5-CAB5-4257-BC8A-40828E0E2071}" presName="noChildren" presStyleCnt="0"/>
      <dgm:spPr/>
    </dgm:pt>
    <dgm:pt modelId="{A3E35CDE-FBAD-48D3-A9A7-02BD3172C71F}" type="pres">
      <dgm:prSet presAssocID="{9EA412E5-CAB5-4257-BC8A-40828E0E2071}" presName="gap" presStyleCnt="0"/>
      <dgm:spPr/>
    </dgm:pt>
    <dgm:pt modelId="{0361E926-CA73-4CE1-9A0D-7B77249C8B0C}" type="pres">
      <dgm:prSet presAssocID="{9EA412E5-CAB5-4257-BC8A-40828E0E2071}" presName="medCircle2" presStyleLbl="vennNode1" presStyleIdx="2" presStyleCnt="5"/>
      <dgm:spPr/>
    </dgm:pt>
    <dgm:pt modelId="{D3891F16-8B90-43A9-9737-4C841E8F33EE}" type="pres">
      <dgm:prSet presAssocID="{9EA412E5-CAB5-4257-BC8A-40828E0E2071}" presName="txLvlOnly1" presStyleLbl="revTx" presStyleIdx="2" presStyleCnt="5"/>
      <dgm:spPr/>
    </dgm:pt>
    <dgm:pt modelId="{3882641E-2699-4D9F-AE66-67507012AB04}" type="pres">
      <dgm:prSet presAssocID="{DBF69CAB-D54C-494E-B506-070F706A0EAF}" presName="noChildren" presStyleCnt="0"/>
      <dgm:spPr/>
    </dgm:pt>
    <dgm:pt modelId="{4023E8D5-36CE-4841-968D-38AEF8822B37}" type="pres">
      <dgm:prSet presAssocID="{DBF69CAB-D54C-494E-B506-070F706A0EAF}" presName="gap" presStyleCnt="0"/>
      <dgm:spPr/>
    </dgm:pt>
    <dgm:pt modelId="{E5FE2774-3BC6-491D-A214-CF8526D18E6E}" type="pres">
      <dgm:prSet presAssocID="{DBF69CAB-D54C-494E-B506-070F706A0EAF}" presName="medCircle2" presStyleLbl="vennNode1" presStyleIdx="3" presStyleCnt="5"/>
      <dgm:spPr/>
    </dgm:pt>
    <dgm:pt modelId="{89DB9F8C-3B29-4392-AA58-52E7394BB0E4}" type="pres">
      <dgm:prSet presAssocID="{DBF69CAB-D54C-494E-B506-070F706A0EAF}" presName="txLvlOnly1" presStyleLbl="revTx" presStyleIdx="3" presStyleCnt="5"/>
      <dgm:spPr/>
    </dgm:pt>
    <dgm:pt modelId="{2AE4B3CB-1878-4F5F-92DB-6171DAE4338D}" type="pres">
      <dgm:prSet presAssocID="{AA00F79A-F547-4021-B3C0-468740DF115A}" presName="noChildren" presStyleCnt="0"/>
      <dgm:spPr/>
    </dgm:pt>
    <dgm:pt modelId="{F842138E-A255-4E42-84F2-14D1CBD57246}" type="pres">
      <dgm:prSet presAssocID="{AA00F79A-F547-4021-B3C0-468740DF115A}" presName="gap" presStyleCnt="0"/>
      <dgm:spPr/>
    </dgm:pt>
    <dgm:pt modelId="{B34F8D55-7540-43AB-B6DB-B760252AE856}" type="pres">
      <dgm:prSet presAssocID="{AA00F79A-F547-4021-B3C0-468740DF115A}" presName="medCircle2" presStyleLbl="vennNode1" presStyleIdx="4" presStyleCnt="5"/>
      <dgm:spPr/>
    </dgm:pt>
    <dgm:pt modelId="{2F8F5A74-6AF2-4593-B742-B2E38C1CEF5D}" type="pres">
      <dgm:prSet presAssocID="{AA00F79A-F547-4021-B3C0-468740DF115A}" presName="txLvlOnly1" presStyleLbl="revTx" presStyleIdx="4" presStyleCnt="5"/>
      <dgm:spPr/>
    </dgm:pt>
  </dgm:ptLst>
  <dgm:cxnLst>
    <dgm:cxn modelId="{871B2501-F4CB-406A-93E6-A30E4D9FC31B}" type="presOf" srcId="{504C0C7B-D4CF-44ED-8477-DBD7D96AC4B0}" destId="{5C38DF83-8F09-46A7-B268-9664BD28F4FF}" srcOrd="0" destOrd="0" presId="urn:microsoft.com/office/officeart/2008/layout/VerticalCircleList"/>
    <dgm:cxn modelId="{871FFC21-D7D1-4890-A56B-A2DFA80B2438}" type="presOf" srcId="{DBF69CAB-D54C-494E-B506-070F706A0EAF}" destId="{89DB9F8C-3B29-4392-AA58-52E7394BB0E4}" srcOrd="0" destOrd="0" presId="urn:microsoft.com/office/officeart/2008/layout/VerticalCircleList"/>
    <dgm:cxn modelId="{21D42422-D487-4CD5-8B7B-EBDCCA9AAABC}" type="presOf" srcId="{4F34A6F6-E5E3-4F2A-8E3E-9E4EE4DA918B}" destId="{D9386EC8-7D66-40FB-B4E3-A4B3F08604F2}" srcOrd="0" destOrd="0" presId="urn:microsoft.com/office/officeart/2008/layout/VerticalCircleList"/>
    <dgm:cxn modelId="{2FA16C34-37A5-4213-8E84-E2EEADC9A7CA}" srcId="{504C0C7B-D4CF-44ED-8477-DBD7D96AC4B0}" destId="{4924A215-6AFB-4D60-859C-8FEBB72E190C}" srcOrd="0" destOrd="0" parTransId="{BB9E0BF3-3A88-4BA9-97D2-5C9F6C99C6CE}" sibTransId="{9E036157-2B5B-4B5D-850D-C52C18F92C53}"/>
    <dgm:cxn modelId="{DB39497D-6378-4C7E-9601-FF0EB1CE3676}" type="presOf" srcId="{9EA412E5-CAB5-4257-BC8A-40828E0E2071}" destId="{D3891F16-8B90-43A9-9737-4C841E8F33EE}" srcOrd="0" destOrd="0" presId="urn:microsoft.com/office/officeart/2008/layout/VerticalCircleList"/>
    <dgm:cxn modelId="{E480F67F-CD8C-408F-81B4-C33A814C45DC}" srcId="{504C0C7B-D4CF-44ED-8477-DBD7D96AC4B0}" destId="{4F34A6F6-E5E3-4F2A-8E3E-9E4EE4DA918B}" srcOrd="1" destOrd="0" parTransId="{1E41751D-12D1-4F3B-A8D5-D438BF2D2474}" sibTransId="{341FBC50-D321-4AD8-9CA7-6D24B531091A}"/>
    <dgm:cxn modelId="{7A80F782-9927-47B6-B91C-426A7CBA92B3}" srcId="{504C0C7B-D4CF-44ED-8477-DBD7D96AC4B0}" destId="{AA00F79A-F547-4021-B3C0-468740DF115A}" srcOrd="4" destOrd="0" parTransId="{2ECDC67F-C73B-4248-AE82-2984ABF3FA8A}" sibTransId="{E0722755-64D8-4691-8C14-67CC9744F2FC}"/>
    <dgm:cxn modelId="{B4D87C92-7AF9-428F-B786-D643AECADDB2}" srcId="{504C0C7B-D4CF-44ED-8477-DBD7D96AC4B0}" destId="{DBF69CAB-D54C-494E-B506-070F706A0EAF}" srcOrd="3" destOrd="0" parTransId="{44E5E5A8-03DF-4A89-9D5F-650241A0A917}" sibTransId="{7F035EB3-B842-4580-8080-DE8520D5A45A}"/>
    <dgm:cxn modelId="{FA186EBE-4B5D-450D-BDA4-7F4D1F5BA5CF}" type="presOf" srcId="{AA00F79A-F547-4021-B3C0-468740DF115A}" destId="{2F8F5A74-6AF2-4593-B742-B2E38C1CEF5D}" srcOrd="0" destOrd="0" presId="urn:microsoft.com/office/officeart/2008/layout/VerticalCircleList"/>
    <dgm:cxn modelId="{B8F223CA-69DE-4A44-A80D-8A0B2781BA34}" srcId="{504C0C7B-D4CF-44ED-8477-DBD7D96AC4B0}" destId="{9EA412E5-CAB5-4257-BC8A-40828E0E2071}" srcOrd="2" destOrd="0" parTransId="{5202E2BB-6AB3-4891-8C55-4939504A5374}" sibTransId="{EE2B3B2A-2212-41AB-9C4D-95700159225C}"/>
    <dgm:cxn modelId="{B426B0CB-7D7B-4DEF-81D9-B39AB5D0EE00}" type="presOf" srcId="{4924A215-6AFB-4D60-859C-8FEBB72E190C}" destId="{7342E815-2F64-4F0D-A49D-0174BD720596}" srcOrd="0" destOrd="0" presId="urn:microsoft.com/office/officeart/2008/layout/VerticalCircleList"/>
    <dgm:cxn modelId="{84CE7980-CF04-4095-9887-64283CC312C8}" type="presParOf" srcId="{5C38DF83-8F09-46A7-B268-9664BD28F4FF}" destId="{F924874E-3098-455E-9C28-0FCDE919D650}" srcOrd="0" destOrd="0" presId="urn:microsoft.com/office/officeart/2008/layout/VerticalCircleList"/>
    <dgm:cxn modelId="{5D426C6F-B33B-4569-8BD2-51A429477E7D}" type="presParOf" srcId="{F924874E-3098-455E-9C28-0FCDE919D650}" destId="{6CE03187-DC3B-4E94-8582-598ED1C4C8E5}" srcOrd="0" destOrd="0" presId="urn:microsoft.com/office/officeart/2008/layout/VerticalCircleList"/>
    <dgm:cxn modelId="{2BD6525B-312E-4C64-95BA-2D0209889BC4}" type="presParOf" srcId="{F924874E-3098-455E-9C28-0FCDE919D650}" destId="{FD14D73A-43DB-4F77-82EB-66B20B3C229C}" srcOrd="1" destOrd="0" presId="urn:microsoft.com/office/officeart/2008/layout/VerticalCircleList"/>
    <dgm:cxn modelId="{760DFAB6-1917-4BB6-A956-6106DCA408FD}" type="presParOf" srcId="{F924874E-3098-455E-9C28-0FCDE919D650}" destId="{7342E815-2F64-4F0D-A49D-0174BD720596}" srcOrd="2" destOrd="0" presId="urn:microsoft.com/office/officeart/2008/layout/VerticalCircleList"/>
    <dgm:cxn modelId="{DF6FBC0D-11C1-4C31-8954-0439EE8E3EC4}" type="presParOf" srcId="{5C38DF83-8F09-46A7-B268-9664BD28F4FF}" destId="{3C454F22-7315-49B4-997B-18F16FF71FB9}" srcOrd="1" destOrd="0" presId="urn:microsoft.com/office/officeart/2008/layout/VerticalCircleList"/>
    <dgm:cxn modelId="{00CFAC51-2DE3-4E8E-A0F5-18FB6FD03F2C}" type="presParOf" srcId="{3C454F22-7315-49B4-997B-18F16FF71FB9}" destId="{AFD4E735-22D0-461D-99E0-1674341676B5}" srcOrd="0" destOrd="0" presId="urn:microsoft.com/office/officeart/2008/layout/VerticalCircleList"/>
    <dgm:cxn modelId="{E53BC6D7-0BB7-4E1D-9BA6-67700B1BF7EA}" type="presParOf" srcId="{3C454F22-7315-49B4-997B-18F16FF71FB9}" destId="{EEECB4FE-AD12-496F-A6A1-64D6C27F1B60}" srcOrd="1" destOrd="0" presId="urn:microsoft.com/office/officeart/2008/layout/VerticalCircleList"/>
    <dgm:cxn modelId="{B89C95F8-1ACE-4DB8-A222-021E3BCDDAEE}" type="presParOf" srcId="{3C454F22-7315-49B4-997B-18F16FF71FB9}" destId="{D9386EC8-7D66-40FB-B4E3-A4B3F08604F2}" srcOrd="2" destOrd="0" presId="urn:microsoft.com/office/officeart/2008/layout/VerticalCircleList"/>
    <dgm:cxn modelId="{CDAD7850-A14B-41C2-ABCF-BBD68DF26622}" type="presParOf" srcId="{5C38DF83-8F09-46A7-B268-9664BD28F4FF}" destId="{994D2332-92DC-4763-8AA8-F3C993AF302A}" srcOrd="2" destOrd="0" presId="urn:microsoft.com/office/officeart/2008/layout/VerticalCircleList"/>
    <dgm:cxn modelId="{34407A4D-A48F-4D89-B290-1F618DDC8994}" type="presParOf" srcId="{994D2332-92DC-4763-8AA8-F3C993AF302A}" destId="{A3E35CDE-FBAD-48D3-A9A7-02BD3172C71F}" srcOrd="0" destOrd="0" presId="urn:microsoft.com/office/officeart/2008/layout/VerticalCircleList"/>
    <dgm:cxn modelId="{A2F81423-8CF6-4FCC-A583-559FC334EF8B}" type="presParOf" srcId="{994D2332-92DC-4763-8AA8-F3C993AF302A}" destId="{0361E926-CA73-4CE1-9A0D-7B77249C8B0C}" srcOrd="1" destOrd="0" presId="urn:microsoft.com/office/officeart/2008/layout/VerticalCircleList"/>
    <dgm:cxn modelId="{02D45CDA-1B23-4D32-A0C8-A27F42544E11}" type="presParOf" srcId="{994D2332-92DC-4763-8AA8-F3C993AF302A}" destId="{D3891F16-8B90-43A9-9737-4C841E8F33EE}" srcOrd="2" destOrd="0" presId="urn:microsoft.com/office/officeart/2008/layout/VerticalCircleList"/>
    <dgm:cxn modelId="{C416BE49-978D-4980-916A-637539FE529C}" type="presParOf" srcId="{5C38DF83-8F09-46A7-B268-9664BD28F4FF}" destId="{3882641E-2699-4D9F-AE66-67507012AB04}" srcOrd="3" destOrd="0" presId="urn:microsoft.com/office/officeart/2008/layout/VerticalCircleList"/>
    <dgm:cxn modelId="{4EEBBBE9-F14B-4786-898B-E1C93DB194C6}" type="presParOf" srcId="{3882641E-2699-4D9F-AE66-67507012AB04}" destId="{4023E8D5-36CE-4841-968D-38AEF8822B37}" srcOrd="0" destOrd="0" presId="urn:microsoft.com/office/officeart/2008/layout/VerticalCircleList"/>
    <dgm:cxn modelId="{314EAD2F-A01D-4FA5-8F07-B9979BCD77C1}" type="presParOf" srcId="{3882641E-2699-4D9F-AE66-67507012AB04}" destId="{E5FE2774-3BC6-491D-A214-CF8526D18E6E}" srcOrd="1" destOrd="0" presId="urn:microsoft.com/office/officeart/2008/layout/VerticalCircleList"/>
    <dgm:cxn modelId="{6319A0DB-0DBF-48E8-B3F5-C27939DD3704}" type="presParOf" srcId="{3882641E-2699-4D9F-AE66-67507012AB04}" destId="{89DB9F8C-3B29-4392-AA58-52E7394BB0E4}" srcOrd="2" destOrd="0" presId="urn:microsoft.com/office/officeart/2008/layout/VerticalCircleList"/>
    <dgm:cxn modelId="{7B693885-7A1F-43BE-B116-33F3BCE28664}" type="presParOf" srcId="{5C38DF83-8F09-46A7-B268-9664BD28F4FF}" destId="{2AE4B3CB-1878-4F5F-92DB-6171DAE4338D}" srcOrd="4" destOrd="0" presId="urn:microsoft.com/office/officeart/2008/layout/VerticalCircleList"/>
    <dgm:cxn modelId="{62FE177B-15E9-42E2-9367-3D7157B665B8}" type="presParOf" srcId="{2AE4B3CB-1878-4F5F-92DB-6171DAE4338D}" destId="{F842138E-A255-4E42-84F2-14D1CBD57246}" srcOrd="0" destOrd="0" presId="urn:microsoft.com/office/officeart/2008/layout/VerticalCircleList"/>
    <dgm:cxn modelId="{7FE1E5B6-5E07-47E3-8532-01148666E762}" type="presParOf" srcId="{2AE4B3CB-1878-4F5F-92DB-6171DAE4338D}" destId="{B34F8D55-7540-43AB-B6DB-B760252AE856}" srcOrd="1" destOrd="0" presId="urn:microsoft.com/office/officeart/2008/layout/VerticalCircleList"/>
    <dgm:cxn modelId="{D8505B70-DF49-47A3-92BD-E377981FEDBD}" type="presParOf" srcId="{2AE4B3CB-1878-4F5F-92DB-6171DAE4338D}" destId="{2F8F5A74-6AF2-4593-B742-B2E38C1CEF5D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DF471E-8FCC-4A21-90EB-004281ACD022}">
      <dgm:prSet phldrT="[Texto]" custT="1"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s-ES" sz="2100" dirty="0">
              <a:latin typeface="Arial" panose="020B0604020202020204" pitchFamily="34" charset="0"/>
              <a:cs typeface="Arial" panose="020B0604020202020204" pitchFamily="34" charset="0"/>
            </a:rPr>
            <a:t>Deben ser formulados </a:t>
          </a:r>
          <a:r>
            <a:rPr lang="es-MX" sz="210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rPr>
            <a:t>respetando la correspondencia con los objetivos generales de la empresa.</a:t>
          </a:r>
          <a:endParaRPr lang="es-MX" sz="21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A3BD6-F4B4-4616-9F54-ECB689DDED07}" type="parTrans" cxnId="{9B3B581D-F73F-4776-8319-D05D283B8F20}">
      <dgm:prSet/>
      <dgm:spPr/>
      <dgm:t>
        <a:bodyPr/>
        <a:lstStyle/>
        <a:p>
          <a:endParaRPr lang="es-MX"/>
        </a:p>
      </dgm:t>
    </dgm:pt>
    <dgm:pt modelId="{F1509658-B1AA-47B8-96E4-61D3F464C56F}" type="sibTrans" cxnId="{9B3B581D-F73F-4776-8319-D05D283B8F20}">
      <dgm:prSet/>
      <dgm:spPr/>
      <dgm:t>
        <a:bodyPr/>
        <a:lstStyle/>
        <a:p>
          <a:endParaRPr lang="es-MX"/>
        </a:p>
      </dgm:t>
    </dgm:pt>
    <dgm:pt modelId="{CB5BD5E6-FD0B-4932-BD60-6EA7400D339F}">
      <dgm:prSet phldrT="[Texto]"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s-MX" sz="210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rPr>
            <a:t>Una </a:t>
          </a:r>
          <a:r>
            <a:rPr lang="es-MX" sz="210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rPr>
            <a:t> vez fijados los correspondientes objetivos financieros, se proceda al diseño de la estrategia financiera, que deberá estar en correspondencia con la estrategia general de la empresa. </a:t>
          </a:r>
          <a:r>
            <a:rPr lang="es-MX" sz="2100" i="1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rPr>
            <a:t>(</a:t>
          </a:r>
          <a:r>
            <a:rPr lang="es-MX" sz="2100" i="1" dirty="0" err="1"/>
            <a:t>Cibrán</a:t>
          </a:r>
          <a:r>
            <a:rPr lang="es-MX" sz="2100" i="1" dirty="0"/>
            <a:t> (2013), </a:t>
          </a:r>
          <a:endParaRPr lang="es-MX" sz="2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F970F-8448-4E27-A5BA-855819E4EBEA}" type="parTrans" cxnId="{7354A6B8-8486-4941-A0C6-0ECFC2B89589}">
      <dgm:prSet/>
      <dgm:spPr/>
      <dgm:t>
        <a:bodyPr/>
        <a:lstStyle/>
        <a:p>
          <a:endParaRPr lang="es-MX"/>
        </a:p>
      </dgm:t>
    </dgm:pt>
    <dgm:pt modelId="{8BB6DBEC-C76D-490D-BF0E-FB51B03DD03B}" type="sibTrans" cxnId="{7354A6B8-8486-4941-A0C6-0ECFC2B89589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5D2C6C91-5D49-4978-B445-CF8626F64DAB}" type="pres">
      <dgm:prSet presAssocID="{A4DF471E-8FCC-4A21-90EB-004281ACD022}" presName="thickLine" presStyleLbl="alignNode1" presStyleIdx="0" presStyleCnt="2"/>
      <dgm:spPr/>
    </dgm:pt>
    <dgm:pt modelId="{0F4B0088-E018-48C5-9673-B180C69A5E3C}" type="pres">
      <dgm:prSet presAssocID="{A4DF471E-8FCC-4A21-90EB-004281ACD022}" presName="horz1" presStyleCnt="0"/>
      <dgm:spPr/>
    </dgm:pt>
    <dgm:pt modelId="{4C3E1D78-4764-4BC0-B862-2462E1244F2D}" type="pres">
      <dgm:prSet presAssocID="{A4DF471E-8FCC-4A21-90EB-004281ACD022}" presName="tx1" presStyleLbl="revTx" presStyleIdx="0" presStyleCnt="2"/>
      <dgm:spPr/>
    </dgm:pt>
    <dgm:pt modelId="{9DC3407D-D68F-4757-AAE4-574944184BE1}" type="pres">
      <dgm:prSet presAssocID="{A4DF471E-8FCC-4A21-90EB-004281ACD022}" presName="vert1" presStyleCnt="0"/>
      <dgm:spPr/>
    </dgm:pt>
    <dgm:pt modelId="{21309089-03BC-4583-A64F-83DA0234C1AA}" type="pres">
      <dgm:prSet presAssocID="{CB5BD5E6-FD0B-4932-BD60-6EA7400D339F}" presName="thickLine" presStyleLbl="alignNode1" presStyleIdx="1" presStyleCnt="2"/>
      <dgm:spPr/>
    </dgm:pt>
    <dgm:pt modelId="{F0524506-4F7A-48A9-B888-46588650EB16}" type="pres">
      <dgm:prSet presAssocID="{CB5BD5E6-FD0B-4932-BD60-6EA7400D339F}" presName="horz1" presStyleCnt="0"/>
      <dgm:spPr/>
    </dgm:pt>
    <dgm:pt modelId="{DC6B7001-14A0-44C7-A03C-D1735D2A8C21}" type="pres">
      <dgm:prSet presAssocID="{CB5BD5E6-FD0B-4932-BD60-6EA7400D339F}" presName="tx1" presStyleLbl="revTx" presStyleIdx="1" presStyleCnt="2"/>
      <dgm:spPr/>
    </dgm:pt>
    <dgm:pt modelId="{FA5C149E-318E-4D43-8E69-455A6E8E060B}" type="pres">
      <dgm:prSet presAssocID="{CB5BD5E6-FD0B-4932-BD60-6EA7400D339F}" presName="vert1" presStyleCnt="0"/>
      <dgm:spPr/>
    </dgm:pt>
  </dgm:ptLst>
  <dgm:cxnLst>
    <dgm:cxn modelId="{665D1E0C-43BA-470B-BEDA-6FC4E9C9975E}" type="presOf" srcId="{A4DF471E-8FCC-4A21-90EB-004281ACD022}" destId="{4C3E1D78-4764-4BC0-B862-2462E1244F2D}" srcOrd="0" destOrd="0" presId="urn:microsoft.com/office/officeart/2008/layout/LinedList"/>
    <dgm:cxn modelId="{9B3B581D-F73F-4776-8319-D05D283B8F20}" srcId="{4C424C5F-B3F9-4A01-A5F3-47360B69743D}" destId="{A4DF471E-8FCC-4A21-90EB-004281ACD022}" srcOrd="0" destOrd="0" parTransId="{F69A3BD6-F4B4-4616-9F54-ECB689DDED07}" sibTransId="{F1509658-B1AA-47B8-96E4-61D3F464C56F}"/>
    <dgm:cxn modelId="{EC96DFAE-1807-494A-8628-05947B9A9DC8}" type="presOf" srcId="{CB5BD5E6-FD0B-4932-BD60-6EA7400D339F}" destId="{DC6B7001-14A0-44C7-A03C-D1735D2A8C21}" srcOrd="0" destOrd="0" presId="urn:microsoft.com/office/officeart/2008/layout/LinedList"/>
    <dgm:cxn modelId="{7354A6B8-8486-4941-A0C6-0ECFC2B89589}" srcId="{4C424C5F-B3F9-4A01-A5F3-47360B69743D}" destId="{CB5BD5E6-FD0B-4932-BD60-6EA7400D339F}" srcOrd="1" destOrd="0" parTransId="{FF9F970F-8448-4E27-A5BA-855819E4EBEA}" sibTransId="{8BB6DBEC-C76D-490D-BF0E-FB51B03DD03B}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A3B65538-54D0-4E7C-9764-DE78B9099D66}" type="presParOf" srcId="{6644F573-46C9-4613-90EE-76EC21A9F3C3}" destId="{5D2C6C91-5D49-4978-B445-CF8626F64DAB}" srcOrd="0" destOrd="0" presId="urn:microsoft.com/office/officeart/2008/layout/LinedList"/>
    <dgm:cxn modelId="{BC76AD67-E0B1-4F80-89FA-1D2B10642A3D}" type="presParOf" srcId="{6644F573-46C9-4613-90EE-76EC21A9F3C3}" destId="{0F4B0088-E018-48C5-9673-B180C69A5E3C}" srcOrd="1" destOrd="0" presId="urn:microsoft.com/office/officeart/2008/layout/LinedList"/>
    <dgm:cxn modelId="{154A57B8-8A7C-4312-AEE3-46E7177015EC}" type="presParOf" srcId="{0F4B0088-E018-48C5-9673-B180C69A5E3C}" destId="{4C3E1D78-4764-4BC0-B862-2462E1244F2D}" srcOrd="0" destOrd="0" presId="urn:microsoft.com/office/officeart/2008/layout/LinedList"/>
    <dgm:cxn modelId="{62FEC6DF-147A-4633-A9BC-37B17E0AE8A6}" type="presParOf" srcId="{0F4B0088-E018-48C5-9673-B180C69A5E3C}" destId="{9DC3407D-D68F-4757-AAE4-574944184BE1}" srcOrd="1" destOrd="0" presId="urn:microsoft.com/office/officeart/2008/layout/LinedList"/>
    <dgm:cxn modelId="{D5A97925-70D4-41A4-8C8B-2088A5F264A0}" type="presParOf" srcId="{6644F573-46C9-4613-90EE-76EC21A9F3C3}" destId="{21309089-03BC-4583-A64F-83DA0234C1AA}" srcOrd="2" destOrd="0" presId="urn:microsoft.com/office/officeart/2008/layout/LinedList"/>
    <dgm:cxn modelId="{ADB302B2-D509-4D27-932E-DDB89645A63C}" type="presParOf" srcId="{6644F573-46C9-4613-90EE-76EC21A9F3C3}" destId="{F0524506-4F7A-48A9-B888-46588650EB16}" srcOrd="3" destOrd="0" presId="urn:microsoft.com/office/officeart/2008/layout/LinedList"/>
    <dgm:cxn modelId="{82DC70EA-E894-4519-BD6F-5A12E2507494}" type="presParOf" srcId="{F0524506-4F7A-48A9-B888-46588650EB16}" destId="{DC6B7001-14A0-44C7-A03C-D1735D2A8C21}" srcOrd="0" destOrd="0" presId="urn:microsoft.com/office/officeart/2008/layout/LinedList"/>
    <dgm:cxn modelId="{2F3EE456-4071-46FA-8573-6CC4AF75E306}" type="presParOf" srcId="{F0524506-4F7A-48A9-B888-46588650EB16}" destId="{FA5C149E-318E-4D43-8E69-455A6E8E060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B5BD5E6-FD0B-4932-BD60-6EA7400D339F}">
      <dgm:prSet phldrT="[Texto]" custT="1"/>
      <dgm:spPr/>
      <dgm:t>
        <a:bodyPr/>
        <a:lstStyle/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s-MX" sz="210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rPr>
            <a:t>Es un instrumento </a:t>
          </a: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financiero que permite detallar los ingresos y gastos que se van a tener de manera anticipada.</a:t>
          </a:r>
          <a:endParaRPr lang="es-MX" sz="2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9F970F-8448-4E27-A5BA-855819E4EBEA}" type="parTrans" cxnId="{7354A6B8-8486-4941-A0C6-0ECFC2B89589}">
      <dgm:prSet/>
      <dgm:spPr/>
      <dgm:t>
        <a:bodyPr/>
        <a:lstStyle/>
        <a:p>
          <a:endParaRPr lang="es-MX"/>
        </a:p>
      </dgm:t>
    </dgm:pt>
    <dgm:pt modelId="{8BB6DBEC-C76D-490D-BF0E-FB51B03DD03B}" type="sibTrans" cxnId="{7354A6B8-8486-4941-A0C6-0ECFC2B89589}">
      <dgm:prSet/>
      <dgm:spPr/>
      <dgm:t>
        <a:bodyPr/>
        <a:lstStyle/>
        <a:p>
          <a:endParaRPr lang="es-MX"/>
        </a:p>
      </dgm:t>
    </dgm:pt>
    <dgm:pt modelId="{09413CEA-2A25-4B05-8E39-9D07A846E181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Visualiza un panorama más genérico sobre las operaciones del futuro.</a:t>
          </a:r>
          <a:endParaRPr lang="es-MX" sz="2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4DF91C-18A1-4FFA-901A-66E243284583}" type="parTrans" cxnId="{641F2287-5E9C-4A14-BC49-DD288648328A}">
      <dgm:prSet/>
      <dgm:spPr/>
      <dgm:t>
        <a:bodyPr/>
        <a:lstStyle/>
        <a:p>
          <a:endParaRPr lang="es-MX"/>
        </a:p>
      </dgm:t>
    </dgm:pt>
    <dgm:pt modelId="{7FE829B8-F48F-4ED5-A022-AC04AE3BFC84}" type="sibTrans" cxnId="{641F2287-5E9C-4A14-BC49-DD288648328A}">
      <dgm:prSet/>
      <dgm:spPr/>
      <dgm:t>
        <a:bodyPr/>
        <a:lstStyle/>
        <a:p>
          <a:endParaRPr lang="es-MX"/>
        </a:p>
      </dgm:t>
    </dgm:pt>
    <dgm:pt modelId="{5E9919FD-2E08-43D6-B121-963BDC136EFB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Posibilita una mejor gestión del dinero que entra y sale en un determinado lapso de tiempo.</a:t>
          </a:r>
          <a:endParaRPr lang="es-MX" sz="2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154437-7EF7-4688-B3DD-1A4A2ECAB69F}" type="parTrans" cxnId="{67312022-D444-4ECC-9527-E6E4F33069E3}">
      <dgm:prSet/>
      <dgm:spPr/>
      <dgm:t>
        <a:bodyPr/>
        <a:lstStyle/>
        <a:p>
          <a:endParaRPr lang="es-MX"/>
        </a:p>
      </dgm:t>
    </dgm:pt>
    <dgm:pt modelId="{74A3387C-7534-442A-BE08-8D673D5A3361}" type="sibTrans" cxnId="{67312022-D444-4ECC-9527-E6E4F33069E3}">
      <dgm:prSet/>
      <dgm:spPr/>
      <dgm:t>
        <a:bodyPr/>
        <a:lstStyle/>
        <a:p>
          <a:endParaRPr lang="es-MX"/>
        </a:p>
      </dgm:t>
    </dgm:pt>
    <dgm:pt modelId="{21EE1CA8-6113-4995-AFA9-0091A23CEF67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Facilita la toma de decisiones, optimiza recursos y reduce riesgos.</a:t>
          </a:r>
          <a:endParaRPr lang="es-MX" sz="2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74BF8D5-B5C6-4878-9512-14E973185AF5}" type="parTrans" cxnId="{EDC3CDBF-1635-42D6-A2BE-86DE9998D9D2}">
      <dgm:prSet/>
      <dgm:spPr/>
      <dgm:t>
        <a:bodyPr/>
        <a:lstStyle/>
        <a:p>
          <a:endParaRPr lang="es-MX"/>
        </a:p>
      </dgm:t>
    </dgm:pt>
    <dgm:pt modelId="{C3A1ED66-0467-431F-BE96-477B4FA4298A}" type="sibTrans" cxnId="{EDC3CDBF-1635-42D6-A2BE-86DE9998D9D2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21309089-03BC-4583-A64F-83DA0234C1AA}" type="pres">
      <dgm:prSet presAssocID="{CB5BD5E6-FD0B-4932-BD60-6EA7400D339F}" presName="thickLine" presStyleLbl="alignNode1" presStyleIdx="0" presStyleCnt="4"/>
      <dgm:spPr/>
    </dgm:pt>
    <dgm:pt modelId="{F0524506-4F7A-48A9-B888-46588650EB16}" type="pres">
      <dgm:prSet presAssocID="{CB5BD5E6-FD0B-4932-BD60-6EA7400D339F}" presName="horz1" presStyleCnt="0"/>
      <dgm:spPr/>
    </dgm:pt>
    <dgm:pt modelId="{DC6B7001-14A0-44C7-A03C-D1735D2A8C21}" type="pres">
      <dgm:prSet presAssocID="{CB5BD5E6-FD0B-4932-BD60-6EA7400D339F}" presName="tx1" presStyleLbl="revTx" presStyleIdx="0" presStyleCnt="4"/>
      <dgm:spPr/>
    </dgm:pt>
    <dgm:pt modelId="{FA5C149E-318E-4D43-8E69-455A6E8E060B}" type="pres">
      <dgm:prSet presAssocID="{CB5BD5E6-FD0B-4932-BD60-6EA7400D339F}" presName="vert1" presStyleCnt="0"/>
      <dgm:spPr/>
    </dgm:pt>
    <dgm:pt modelId="{92302E75-234A-4F42-AD4E-63EA3E91D63F}" type="pres">
      <dgm:prSet presAssocID="{09413CEA-2A25-4B05-8E39-9D07A846E181}" presName="thickLine" presStyleLbl="alignNode1" presStyleIdx="1" presStyleCnt="4"/>
      <dgm:spPr/>
    </dgm:pt>
    <dgm:pt modelId="{4DC57E4A-91EC-4C35-9531-80646F116E8B}" type="pres">
      <dgm:prSet presAssocID="{09413CEA-2A25-4B05-8E39-9D07A846E181}" presName="horz1" presStyleCnt="0"/>
      <dgm:spPr/>
    </dgm:pt>
    <dgm:pt modelId="{805D68DC-6A70-477D-93D0-E892EC585BB1}" type="pres">
      <dgm:prSet presAssocID="{09413CEA-2A25-4B05-8E39-9D07A846E181}" presName="tx1" presStyleLbl="revTx" presStyleIdx="1" presStyleCnt="4"/>
      <dgm:spPr/>
    </dgm:pt>
    <dgm:pt modelId="{D8FE5FD7-4F4A-48A8-B533-90D39E8BB76A}" type="pres">
      <dgm:prSet presAssocID="{09413CEA-2A25-4B05-8E39-9D07A846E181}" presName="vert1" presStyleCnt="0"/>
      <dgm:spPr/>
    </dgm:pt>
    <dgm:pt modelId="{D456DB80-4AA2-4F32-83DC-B956E31FC18E}" type="pres">
      <dgm:prSet presAssocID="{5E9919FD-2E08-43D6-B121-963BDC136EFB}" presName="thickLine" presStyleLbl="alignNode1" presStyleIdx="2" presStyleCnt="4"/>
      <dgm:spPr/>
    </dgm:pt>
    <dgm:pt modelId="{18AFCCFD-064E-4119-B54D-42CD609AED41}" type="pres">
      <dgm:prSet presAssocID="{5E9919FD-2E08-43D6-B121-963BDC136EFB}" presName="horz1" presStyleCnt="0"/>
      <dgm:spPr/>
    </dgm:pt>
    <dgm:pt modelId="{0D3166CB-122C-4DF7-AE7C-F2025597A815}" type="pres">
      <dgm:prSet presAssocID="{5E9919FD-2E08-43D6-B121-963BDC136EFB}" presName="tx1" presStyleLbl="revTx" presStyleIdx="2" presStyleCnt="4"/>
      <dgm:spPr/>
    </dgm:pt>
    <dgm:pt modelId="{45FCE9A1-BAA7-4CBC-BAF3-6F6F36043276}" type="pres">
      <dgm:prSet presAssocID="{5E9919FD-2E08-43D6-B121-963BDC136EFB}" presName="vert1" presStyleCnt="0"/>
      <dgm:spPr/>
    </dgm:pt>
    <dgm:pt modelId="{3028672F-F589-487C-95FA-08CD3843C019}" type="pres">
      <dgm:prSet presAssocID="{21EE1CA8-6113-4995-AFA9-0091A23CEF67}" presName="thickLine" presStyleLbl="alignNode1" presStyleIdx="3" presStyleCnt="4"/>
      <dgm:spPr/>
    </dgm:pt>
    <dgm:pt modelId="{A5C1AF70-0F31-4DF0-96CB-B17079E6B98E}" type="pres">
      <dgm:prSet presAssocID="{21EE1CA8-6113-4995-AFA9-0091A23CEF67}" presName="horz1" presStyleCnt="0"/>
      <dgm:spPr/>
    </dgm:pt>
    <dgm:pt modelId="{A2298F60-15E2-40E9-BEF3-C0383BB32881}" type="pres">
      <dgm:prSet presAssocID="{21EE1CA8-6113-4995-AFA9-0091A23CEF67}" presName="tx1" presStyleLbl="revTx" presStyleIdx="3" presStyleCnt="4"/>
      <dgm:spPr/>
    </dgm:pt>
    <dgm:pt modelId="{C7A5B5F9-186E-45CC-8DC8-4DAEC100F43B}" type="pres">
      <dgm:prSet presAssocID="{21EE1CA8-6113-4995-AFA9-0091A23CEF67}" presName="vert1" presStyleCnt="0"/>
      <dgm:spPr/>
    </dgm:pt>
  </dgm:ptLst>
  <dgm:cxnLst>
    <dgm:cxn modelId="{E603B014-0565-4002-B4CE-83705054E081}" type="presOf" srcId="{21EE1CA8-6113-4995-AFA9-0091A23CEF67}" destId="{A2298F60-15E2-40E9-BEF3-C0383BB32881}" srcOrd="0" destOrd="0" presId="urn:microsoft.com/office/officeart/2008/layout/LinedList"/>
    <dgm:cxn modelId="{67312022-D444-4ECC-9527-E6E4F33069E3}" srcId="{4C424C5F-B3F9-4A01-A5F3-47360B69743D}" destId="{5E9919FD-2E08-43D6-B121-963BDC136EFB}" srcOrd="2" destOrd="0" parTransId="{D2154437-7EF7-4688-B3DD-1A4A2ECAB69F}" sibTransId="{74A3387C-7534-442A-BE08-8D673D5A3361}"/>
    <dgm:cxn modelId="{641F2287-5E9C-4A14-BC49-DD288648328A}" srcId="{4C424C5F-B3F9-4A01-A5F3-47360B69743D}" destId="{09413CEA-2A25-4B05-8E39-9D07A846E181}" srcOrd="1" destOrd="0" parTransId="{BC4DF91C-18A1-4FFA-901A-66E243284583}" sibTransId="{7FE829B8-F48F-4ED5-A022-AC04AE3BFC84}"/>
    <dgm:cxn modelId="{EC96DFAE-1807-494A-8628-05947B9A9DC8}" type="presOf" srcId="{CB5BD5E6-FD0B-4932-BD60-6EA7400D339F}" destId="{DC6B7001-14A0-44C7-A03C-D1735D2A8C21}" srcOrd="0" destOrd="0" presId="urn:microsoft.com/office/officeart/2008/layout/LinedList"/>
    <dgm:cxn modelId="{7354A6B8-8486-4941-A0C6-0ECFC2B89589}" srcId="{4C424C5F-B3F9-4A01-A5F3-47360B69743D}" destId="{CB5BD5E6-FD0B-4932-BD60-6EA7400D339F}" srcOrd="0" destOrd="0" parTransId="{FF9F970F-8448-4E27-A5BA-855819E4EBEA}" sibTransId="{8BB6DBEC-C76D-490D-BF0E-FB51B03DD03B}"/>
    <dgm:cxn modelId="{EDC3CDBF-1635-42D6-A2BE-86DE9998D9D2}" srcId="{4C424C5F-B3F9-4A01-A5F3-47360B69743D}" destId="{21EE1CA8-6113-4995-AFA9-0091A23CEF67}" srcOrd="3" destOrd="0" parTransId="{574BF8D5-B5C6-4878-9512-14E973185AF5}" sibTransId="{C3A1ED66-0467-431F-BE96-477B4FA4298A}"/>
    <dgm:cxn modelId="{61255BC3-0205-4B80-9C68-3F476C7BCBEF}" type="presOf" srcId="{5E9919FD-2E08-43D6-B121-963BDC136EFB}" destId="{0D3166CB-122C-4DF7-AE7C-F2025597A815}" srcOrd="0" destOrd="0" presId="urn:microsoft.com/office/officeart/2008/layout/LinedList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872E91EA-4034-4695-A738-04891759310D}" type="presOf" srcId="{09413CEA-2A25-4B05-8E39-9D07A846E181}" destId="{805D68DC-6A70-477D-93D0-E892EC585BB1}" srcOrd="0" destOrd="0" presId="urn:microsoft.com/office/officeart/2008/layout/LinedList"/>
    <dgm:cxn modelId="{D5A97925-70D4-41A4-8C8B-2088A5F264A0}" type="presParOf" srcId="{6644F573-46C9-4613-90EE-76EC21A9F3C3}" destId="{21309089-03BC-4583-A64F-83DA0234C1AA}" srcOrd="0" destOrd="0" presId="urn:microsoft.com/office/officeart/2008/layout/LinedList"/>
    <dgm:cxn modelId="{ADB302B2-D509-4D27-932E-DDB89645A63C}" type="presParOf" srcId="{6644F573-46C9-4613-90EE-76EC21A9F3C3}" destId="{F0524506-4F7A-48A9-B888-46588650EB16}" srcOrd="1" destOrd="0" presId="urn:microsoft.com/office/officeart/2008/layout/LinedList"/>
    <dgm:cxn modelId="{82DC70EA-E894-4519-BD6F-5A12E2507494}" type="presParOf" srcId="{F0524506-4F7A-48A9-B888-46588650EB16}" destId="{DC6B7001-14A0-44C7-A03C-D1735D2A8C21}" srcOrd="0" destOrd="0" presId="urn:microsoft.com/office/officeart/2008/layout/LinedList"/>
    <dgm:cxn modelId="{2F3EE456-4071-46FA-8573-6CC4AF75E306}" type="presParOf" srcId="{F0524506-4F7A-48A9-B888-46588650EB16}" destId="{FA5C149E-318E-4D43-8E69-455A6E8E060B}" srcOrd="1" destOrd="0" presId="urn:microsoft.com/office/officeart/2008/layout/LinedList"/>
    <dgm:cxn modelId="{F167E9A2-6B4E-4B21-B41B-16095646A964}" type="presParOf" srcId="{6644F573-46C9-4613-90EE-76EC21A9F3C3}" destId="{92302E75-234A-4F42-AD4E-63EA3E91D63F}" srcOrd="2" destOrd="0" presId="urn:microsoft.com/office/officeart/2008/layout/LinedList"/>
    <dgm:cxn modelId="{A1F9D1E5-EB28-45AD-9602-18B5E7C47753}" type="presParOf" srcId="{6644F573-46C9-4613-90EE-76EC21A9F3C3}" destId="{4DC57E4A-91EC-4C35-9531-80646F116E8B}" srcOrd="3" destOrd="0" presId="urn:microsoft.com/office/officeart/2008/layout/LinedList"/>
    <dgm:cxn modelId="{020B246E-3945-4EFB-89DA-22EA6B697BB7}" type="presParOf" srcId="{4DC57E4A-91EC-4C35-9531-80646F116E8B}" destId="{805D68DC-6A70-477D-93D0-E892EC585BB1}" srcOrd="0" destOrd="0" presId="urn:microsoft.com/office/officeart/2008/layout/LinedList"/>
    <dgm:cxn modelId="{97301EC5-575D-4903-BA06-7B41997DDBDB}" type="presParOf" srcId="{4DC57E4A-91EC-4C35-9531-80646F116E8B}" destId="{D8FE5FD7-4F4A-48A8-B533-90D39E8BB76A}" srcOrd="1" destOrd="0" presId="urn:microsoft.com/office/officeart/2008/layout/LinedList"/>
    <dgm:cxn modelId="{F5FDAE4F-3442-41EC-9EB4-C9E2D93F6AB5}" type="presParOf" srcId="{6644F573-46C9-4613-90EE-76EC21A9F3C3}" destId="{D456DB80-4AA2-4F32-83DC-B956E31FC18E}" srcOrd="4" destOrd="0" presId="urn:microsoft.com/office/officeart/2008/layout/LinedList"/>
    <dgm:cxn modelId="{6557B47C-D626-4CDB-9E3A-211EE38DF79A}" type="presParOf" srcId="{6644F573-46C9-4613-90EE-76EC21A9F3C3}" destId="{18AFCCFD-064E-4119-B54D-42CD609AED41}" srcOrd="5" destOrd="0" presId="urn:microsoft.com/office/officeart/2008/layout/LinedList"/>
    <dgm:cxn modelId="{363D4085-B53E-48CD-862E-FFAE8B2BAEA3}" type="presParOf" srcId="{18AFCCFD-064E-4119-B54D-42CD609AED41}" destId="{0D3166CB-122C-4DF7-AE7C-F2025597A815}" srcOrd="0" destOrd="0" presId="urn:microsoft.com/office/officeart/2008/layout/LinedList"/>
    <dgm:cxn modelId="{310886CC-694B-4F4D-8783-53B78FD49F04}" type="presParOf" srcId="{18AFCCFD-064E-4119-B54D-42CD609AED41}" destId="{45FCE9A1-BAA7-4CBC-BAF3-6F6F36043276}" srcOrd="1" destOrd="0" presId="urn:microsoft.com/office/officeart/2008/layout/LinedList"/>
    <dgm:cxn modelId="{C34883E7-C7B7-49FD-AF68-4FA8D9CD9DB4}" type="presParOf" srcId="{6644F573-46C9-4613-90EE-76EC21A9F3C3}" destId="{3028672F-F589-487C-95FA-08CD3843C019}" srcOrd="6" destOrd="0" presId="urn:microsoft.com/office/officeart/2008/layout/LinedList"/>
    <dgm:cxn modelId="{57D83CA4-A243-441D-8C5F-A8D9C57AE05F}" type="presParOf" srcId="{6644F573-46C9-4613-90EE-76EC21A9F3C3}" destId="{A5C1AF70-0F31-4DF0-96CB-B17079E6B98E}" srcOrd="7" destOrd="0" presId="urn:microsoft.com/office/officeart/2008/layout/LinedList"/>
    <dgm:cxn modelId="{5112DBC4-6D71-4A40-8155-AB445E925C03}" type="presParOf" srcId="{A5C1AF70-0F31-4DF0-96CB-B17079E6B98E}" destId="{A2298F60-15E2-40E9-BEF3-C0383BB32881}" srcOrd="0" destOrd="0" presId="urn:microsoft.com/office/officeart/2008/layout/LinedList"/>
    <dgm:cxn modelId="{1921FA28-0931-405F-A77C-A2D9C9C76912}" type="presParOf" srcId="{A5C1AF70-0F31-4DF0-96CB-B17079E6B98E}" destId="{C7A5B5F9-186E-45CC-8DC8-4DAEC100F43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DF471E-8FCC-4A21-90EB-004281ACD022}">
      <dgm:prSet phldrT="[Texto]" custT="1"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s-ES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Presupuesto Personal:</a:t>
          </a:r>
        </a:p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Es el documento donde se registran el egreso e ingreso monetario de una persona en un determinado tiempo.</a:t>
          </a:r>
        </a:p>
      </dgm:t>
    </dgm:pt>
    <dgm:pt modelId="{F69A3BD6-F4B4-4616-9F54-ECB689DDED07}" type="parTrans" cxnId="{9B3B581D-F73F-4776-8319-D05D283B8F20}">
      <dgm:prSet/>
      <dgm:spPr/>
      <dgm:t>
        <a:bodyPr/>
        <a:lstStyle/>
        <a:p>
          <a:endParaRPr lang="es-MX"/>
        </a:p>
      </dgm:t>
    </dgm:pt>
    <dgm:pt modelId="{F1509658-B1AA-47B8-96E4-61D3F464C56F}" type="sibTrans" cxnId="{9B3B581D-F73F-4776-8319-D05D283B8F20}">
      <dgm:prSet/>
      <dgm:spPr/>
      <dgm:t>
        <a:bodyPr/>
        <a:lstStyle/>
        <a:p>
          <a:endParaRPr lang="es-MX"/>
        </a:p>
      </dgm:t>
    </dgm:pt>
    <dgm:pt modelId="{688A829C-8D1A-4798-B833-CF6D26A47EBF}">
      <dgm:prSet phldrT="[Texto]" custT="1"/>
      <dgm:spPr/>
      <dgm:t>
        <a:bodyPr/>
        <a:lstStyle/>
        <a:p>
          <a:pPr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s-MX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Presupuesto empresarial:                                                                  </a:t>
          </a: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Es el medio para maximizar las utilidades, y el camino que debe recorrer la gerencia al enfrentar las responsabilidades </a:t>
          </a:r>
          <a:r>
            <a:rPr lang="es-MX" sz="2100" i="1" dirty="0">
              <a:latin typeface="Arial" panose="020B0604020202020204" pitchFamily="34" charset="0"/>
              <a:cs typeface="Arial" panose="020B0604020202020204" pitchFamily="34" charset="0"/>
            </a:rPr>
            <a:t>(Carrillo, 2014). </a:t>
          </a:r>
        </a:p>
      </dgm:t>
    </dgm:pt>
    <dgm:pt modelId="{C706C054-5B3E-40A9-9488-38BDE1252B21}" type="parTrans" cxnId="{F3D1AB09-28AF-4066-9354-80CE5ABF6598}">
      <dgm:prSet/>
      <dgm:spPr/>
      <dgm:t>
        <a:bodyPr/>
        <a:lstStyle/>
        <a:p>
          <a:endParaRPr lang="es-MX"/>
        </a:p>
      </dgm:t>
    </dgm:pt>
    <dgm:pt modelId="{6251F2DD-488F-4053-A419-91D13BFB212F}" type="sibTrans" cxnId="{F3D1AB09-28AF-4066-9354-80CE5ABF6598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5D2C6C91-5D49-4978-B445-CF8626F64DAB}" type="pres">
      <dgm:prSet presAssocID="{A4DF471E-8FCC-4A21-90EB-004281ACD022}" presName="thickLine" presStyleLbl="alignNode1" presStyleIdx="0" presStyleCnt="2"/>
      <dgm:spPr/>
    </dgm:pt>
    <dgm:pt modelId="{0F4B0088-E018-48C5-9673-B180C69A5E3C}" type="pres">
      <dgm:prSet presAssocID="{A4DF471E-8FCC-4A21-90EB-004281ACD022}" presName="horz1" presStyleCnt="0"/>
      <dgm:spPr/>
    </dgm:pt>
    <dgm:pt modelId="{4C3E1D78-4764-4BC0-B862-2462E1244F2D}" type="pres">
      <dgm:prSet presAssocID="{A4DF471E-8FCC-4A21-90EB-004281ACD022}" presName="tx1" presStyleLbl="revTx" presStyleIdx="0" presStyleCnt="2"/>
      <dgm:spPr/>
    </dgm:pt>
    <dgm:pt modelId="{9DC3407D-D68F-4757-AAE4-574944184BE1}" type="pres">
      <dgm:prSet presAssocID="{A4DF471E-8FCC-4A21-90EB-004281ACD022}" presName="vert1" presStyleCnt="0"/>
      <dgm:spPr/>
    </dgm:pt>
    <dgm:pt modelId="{B9542904-0459-4FEE-BA64-9A095D208196}" type="pres">
      <dgm:prSet presAssocID="{688A829C-8D1A-4798-B833-CF6D26A47EBF}" presName="thickLine" presStyleLbl="alignNode1" presStyleIdx="1" presStyleCnt="2"/>
      <dgm:spPr/>
    </dgm:pt>
    <dgm:pt modelId="{FB5AE18E-5454-4359-9C81-322E04346868}" type="pres">
      <dgm:prSet presAssocID="{688A829C-8D1A-4798-B833-CF6D26A47EBF}" presName="horz1" presStyleCnt="0"/>
      <dgm:spPr/>
    </dgm:pt>
    <dgm:pt modelId="{523ACE4C-AFC8-401E-A4B8-2BFBDDF9FF4B}" type="pres">
      <dgm:prSet presAssocID="{688A829C-8D1A-4798-B833-CF6D26A47EBF}" presName="tx1" presStyleLbl="revTx" presStyleIdx="1" presStyleCnt="2"/>
      <dgm:spPr/>
    </dgm:pt>
    <dgm:pt modelId="{2D719700-91F7-4375-9F74-2679054C0FC8}" type="pres">
      <dgm:prSet presAssocID="{688A829C-8D1A-4798-B833-CF6D26A47EBF}" presName="vert1" presStyleCnt="0"/>
      <dgm:spPr/>
    </dgm:pt>
  </dgm:ptLst>
  <dgm:cxnLst>
    <dgm:cxn modelId="{F3D1AB09-28AF-4066-9354-80CE5ABF6598}" srcId="{4C424C5F-B3F9-4A01-A5F3-47360B69743D}" destId="{688A829C-8D1A-4798-B833-CF6D26A47EBF}" srcOrd="1" destOrd="0" parTransId="{C706C054-5B3E-40A9-9488-38BDE1252B21}" sibTransId="{6251F2DD-488F-4053-A419-91D13BFB212F}"/>
    <dgm:cxn modelId="{665D1E0C-43BA-470B-BEDA-6FC4E9C9975E}" type="presOf" srcId="{A4DF471E-8FCC-4A21-90EB-004281ACD022}" destId="{4C3E1D78-4764-4BC0-B862-2462E1244F2D}" srcOrd="0" destOrd="0" presId="urn:microsoft.com/office/officeart/2008/layout/LinedList"/>
    <dgm:cxn modelId="{9B3B581D-F73F-4776-8319-D05D283B8F20}" srcId="{4C424C5F-B3F9-4A01-A5F3-47360B69743D}" destId="{A4DF471E-8FCC-4A21-90EB-004281ACD022}" srcOrd="0" destOrd="0" parTransId="{F69A3BD6-F4B4-4616-9F54-ECB689DDED07}" sibTransId="{F1509658-B1AA-47B8-96E4-61D3F464C56F}"/>
    <dgm:cxn modelId="{9CA5CD75-2CAA-464C-AAE9-98814A2BF557}" type="presOf" srcId="{688A829C-8D1A-4798-B833-CF6D26A47EBF}" destId="{523ACE4C-AFC8-401E-A4B8-2BFBDDF9FF4B}" srcOrd="0" destOrd="0" presId="urn:microsoft.com/office/officeart/2008/layout/LinedList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A3B65538-54D0-4E7C-9764-DE78B9099D66}" type="presParOf" srcId="{6644F573-46C9-4613-90EE-76EC21A9F3C3}" destId="{5D2C6C91-5D49-4978-B445-CF8626F64DAB}" srcOrd="0" destOrd="0" presId="urn:microsoft.com/office/officeart/2008/layout/LinedList"/>
    <dgm:cxn modelId="{BC76AD67-E0B1-4F80-89FA-1D2B10642A3D}" type="presParOf" srcId="{6644F573-46C9-4613-90EE-76EC21A9F3C3}" destId="{0F4B0088-E018-48C5-9673-B180C69A5E3C}" srcOrd="1" destOrd="0" presId="urn:microsoft.com/office/officeart/2008/layout/LinedList"/>
    <dgm:cxn modelId="{154A57B8-8A7C-4312-AEE3-46E7177015EC}" type="presParOf" srcId="{0F4B0088-E018-48C5-9673-B180C69A5E3C}" destId="{4C3E1D78-4764-4BC0-B862-2462E1244F2D}" srcOrd="0" destOrd="0" presId="urn:microsoft.com/office/officeart/2008/layout/LinedList"/>
    <dgm:cxn modelId="{62FEC6DF-147A-4633-A9BC-37B17E0AE8A6}" type="presParOf" srcId="{0F4B0088-E018-48C5-9673-B180C69A5E3C}" destId="{9DC3407D-D68F-4757-AAE4-574944184BE1}" srcOrd="1" destOrd="0" presId="urn:microsoft.com/office/officeart/2008/layout/LinedList"/>
    <dgm:cxn modelId="{C01D0A80-C74F-48F3-9C8B-59CFC044C079}" type="presParOf" srcId="{6644F573-46C9-4613-90EE-76EC21A9F3C3}" destId="{B9542904-0459-4FEE-BA64-9A095D208196}" srcOrd="2" destOrd="0" presId="urn:microsoft.com/office/officeart/2008/layout/LinedList"/>
    <dgm:cxn modelId="{81FB56EA-5E93-49D7-A07C-3DA02DF920D9}" type="presParOf" srcId="{6644F573-46C9-4613-90EE-76EC21A9F3C3}" destId="{FB5AE18E-5454-4359-9C81-322E04346868}" srcOrd="3" destOrd="0" presId="urn:microsoft.com/office/officeart/2008/layout/LinedList"/>
    <dgm:cxn modelId="{9CB25204-1C69-4597-AAAF-82C61BD030B2}" type="presParOf" srcId="{FB5AE18E-5454-4359-9C81-322E04346868}" destId="{523ACE4C-AFC8-401E-A4B8-2BFBDDF9FF4B}" srcOrd="0" destOrd="0" presId="urn:microsoft.com/office/officeart/2008/layout/LinedList"/>
    <dgm:cxn modelId="{F8ACDFF6-4D45-4946-983C-6AEC0C5B16C9}" type="presParOf" srcId="{FB5AE18E-5454-4359-9C81-322E04346868}" destId="{2D719700-91F7-4375-9F74-2679054C0FC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DF471E-8FCC-4A21-90EB-004281ACD022}">
      <dgm:prSet phldrT="[Texto]" custT="1"/>
      <dgm:spPr/>
      <dgm:t>
        <a:bodyPr/>
        <a:lstStyle/>
        <a:p>
          <a:pPr algn="l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s-ES" sz="21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¿Porqué es importante hacer un presupuesto? </a:t>
          </a:r>
        </a:p>
        <a:p>
          <a:pPr algn="just">
            <a:lnSpc>
              <a:spcPct val="150000"/>
            </a:lnSpc>
            <a:buFont typeface="Arial" panose="020B0604020202020204" pitchFamily="34" charset="0"/>
            <a:buChar char="•"/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Porque en este documento se recogerán todas las operaciones que va a desarrollar la  organización para lograr sus objetivos, así como,  los recursos ( dinero) necesarios para ello, y, además, se incluirá una previsión de los ingresos ( ventas) que se estiman obtener </a:t>
          </a:r>
          <a:r>
            <a:rPr lang="es-MX" sz="2100" i="1" dirty="0">
              <a:latin typeface="Arial" panose="020B0604020202020204" pitchFamily="34" charset="0"/>
              <a:cs typeface="Arial" panose="020B0604020202020204" pitchFamily="34" charset="0"/>
            </a:rPr>
            <a:t>( Unir, 2022).</a:t>
          </a:r>
        </a:p>
      </dgm:t>
    </dgm:pt>
    <dgm:pt modelId="{F69A3BD6-F4B4-4616-9F54-ECB689DDED07}" type="parTrans" cxnId="{9B3B581D-F73F-4776-8319-D05D283B8F20}">
      <dgm:prSet/>
      <dgm:spPr/>
      <dgm:t>
        <a:bodyPr/>
        <a:lstStyle/>
        <a:p>
          <a:endParaRPr lang="es-MX"/>
        </a:p>
      </dgm:t>
    </dgm:pt>
    <dgm:pt modelId="{F1509658-B1AA-47B8-96E4-61D3F464C56F}" type="sibTrans" cxnId="{9B3B581D-F73F-4776-8319-D05D283B8F20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5D2C6C91-5D49-4978-B445-CF8626F64DAB}" type="pres">
      <dgm:prSet presAssocID="{A4DF471E-8FCC-4A21-90EB-004281ACD022}" presName="thickLine" presStyleLbl="alignNode1" presStyleIdx="0" presStyleCnt="1"/>
      <dgm:spPr/>
    </dgm:pt>
    <dgm:pt modelId="{0F4B0088-E018-48C5-9673-B180C69A5E3C}" type="pres">
      <dgm:prSet presAssocID="{A4DF471E-8FCC-4A21-90EB-004281ACD022}" presName="horz1" presStyleCnt="0"/>
      <dgm:spPr/>
    </dgm:pt>
    <dgm:pt modelId="{4C3E1D78-4764-4BC0-B862-2462E1244F2D}" type="pres">
      <dgm:prSet presAssocID="{A4DF471E-8FCC-4A21-90EB-004281ACD022}" presName="tx1" presStyleLbl="revTx" presStyleIdx="0" presStyleCnt="1"/>
      <dgm:spPr/>
    </dgm:pt>
    <dgm:pt modelId="{9DC3407D-D68F-4757-AAE4-574944184BE1}" type="pres">
      <dgm:prSet presAssocID="{A4DF471E-8FCC-4A21-90EB-004281ACD022}" presName="vert1" presStyleCnt="0"/>
      <dgm:spPr/>
    </dgm:pt>
  </dgm:ptLst>
  <dgm:cxnLst>
    <dgm:cxn modelId="{665D1E0C-43BA-470B-BEDA-6FC4E9C9975E}" type="presOf" srcId="{A4DF471E-8FCC-4A21-90EB-004281ACD022}" destId="{4C3E1D78-4764-4BC0-B862-2462E1244F2D}" srcOrd="0" destOrd="0" presId="urn:microsoft.com/office/officeart/2008/layout/LinedList"/>
    <dgm:cxn modelId="{9B3B581D-F73F-4776-8319-D05D283B8F20}" srcId="{4C424C5F-B3F9-4A01-A5F3-47360B69743D}" destId="{A4DF471E-8FCC-4A21-90EB-004281ACD022}" srcOrd="0" destOrd="0" parTransId="{F69A3BD6-F4B4-4616-9F54-ECB689DDED07}" sibTransId="{F1509658-B1AA-47B8-96E4-61D3F464C56F}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A3B65538-54D0-4E7C-9764-DE78B9099D66}" type="presParOf" srcId="{6644F573-46C9-4613-90EE-76EC21A9F3C3}" destId="{5D2C6C91-5D49-4978-B445-CF8626F64DAB}" srcOrd="0" destOrd="0" presId="urn:microsoft.com/office/officeart/2008/layout/LinedList"/>
    <dgm:cxn modelId="{BC76AD67-E0B1-4F80-89FA-1D2B10642A3D}" type="presParOf" srcId="{6644F573-46C9-4613-90EE-76EC21A9F3C3}" destId="{0F4B0088-E018-48C5-9673-B180C69A5E3C}" srcOrd="1" destOrd="0" presId="urn:microsoft.com/office/officeart/2008/layout/LinedList"/>
    <dgm:cxn modelId="{154A57B8-8A7C-4312-AEE3-46E7177015EC}" type="presParOf" srcId="{0F4B0088-E018-48C5-9673-B180C69A5E3C}" destId="{4C3E1D78-4764-4BC0-B862-2462E1244F2D}" srcOrd="0" destOrd="0" presId="urn:microsoft.com/office/officeart/2008/layout/LinedList"/>
    <dgm:cxn modelId="{62FEC6DF-147A-4633-A9BC-37B17E0AE8A6}" type="presParOf" srcId="{0F4B0088-E018-48C5-9673-B180C69A5E3C}" destId="{9DC3407D-D68F-4757-AAE4-574944184BE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DF471E-8FCC-4A21-90EB-004281ACD022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1) Permite que las personas adquieran conocimientos  y habilidades básicas para administrar mejor sus recursos.</a:t>
          </a:r>
          <a:endParaRPr lang="es-MX" sz="2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A3BD6-F4B4-4616-9F54-ECB689DDED07}" type="parTrans" cxnId="{9B3B581D-F73F-4776-8319-D05D283B8F20}">
      <dgm:prSet/>
      <dgm:spPr/>
      <dgm:t>
        <a:bodyPr/>
        <a:lstStyle/>
        <a:p>
          <a:endParaRPr lang="es-MX"/>
        </a:p>
      </dgm:t>
    </dgm:pt>
    <dgm:pt modelId="{F1509658-B1AA-47B8-96E4-61D3F464C56F}" type="sibTrans" cxnId="{9B3B581D-F73F-4776-8319-D05D283B8F20}">
      <dgm:prSet/>
      <dgm:spPr/>
      <dgm:t>
        <a:bodyPr/>
        <a:lstStyle/>
        <a:p>
          <a:endParaRPr lang="es-MX"/>
        </a:p>
      </dgm:t>
    </dgm:pt>
    <dgm:pt modelId="{096F3EEE-D521-47FF-A9F7-2B320348C222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2) Permite que incrementen su patrimonio con la ayuda del uso adecuado y responsable de los productos y servicios financieros .</a:t>
          </a:r>
        </a:p>
        <a:p>
          <a:pPr algn="l">
            <a:lnSpc>
              <a:spcPct val="150000"/>
            </a:lnSpc>
          </a:pPr>
          <a:endParaRPr lang="es-MX" sz="2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D088E-7981-4FBB-BADA-438838BDB37A}" type="parTrans" cxnId="{71C96B82-24B0-4B0A-8F89-B1B3EE70011A}">
      <dgm:prSet/>
      <dgm:spPr/>
      <dgm:t>
        <a:bodyPr/>
        <a:lstStyle/>
        <a:p>
          <a:endParaRPr lang="es-MX"/>
        </a:p>
      </dgm:t>
    </dgm:pt>
    <dgm:pt modelId="{75F8CEFF-B7FA-4B96-97FA-015FD954A909}" type="sibTrans" cxnId="{71C96B82-24B0-4B0A-8F89-B1B3EE70011A}">
      <dgm:prSet/>
      <dgm:spPr/>
      <dgm:t>
        <a:bodyPr/>
        <a:lstStyle/>
        <a:p>
          <a:endParaRPr lang="es-MX"/>
        </a:p>
      </dgm:t>
    </dgm:pt>
    <dgm:pt modelId="{6B7B4260-07E3-4C7E-923B-E6C3CA757340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Definición de la Comisión Nacional para la Protección y Defensa de los Servicios Financieros ( CONDUSEF ):</a:t>
          </a:r>
          <a:endParaRPr lang="es-MX" sz="2100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DBA2E-1A04-4108-AE42-A22FB5C10750}" type="parTrans" cxnId="{50CE6915-D2B1-46F5-92E4-B021943D2B28}">
      <dgm:prSet/>
      <dgm:spPr/>
      <dgm:t>
        <a:bodyPr/>
        <a:lstStyle/>
        <a:p>
          <a:endParaRPr lang="es-MX"/>
        </a:p>
      </dgm:t>
    </dgm:pt>
    <dgm:pt modelId="{D1EF7809-0691-4FC3-A770-3257ABBC2A6A}" type="sibTrans" cxnId="{50CE6915-D2B1-46F5-92E4-B021943D2B28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988FCCB5-5DF3-4600-A85D-C4456091B71C}" type="pres">
      <dgm:prSet presAssocID="{6B7B4260-07E3-4C7E-923B-E6C3CA757340}" presName="thickLine" presStyleLbl="alignNode1" presStyleIdx="0" presStyleCnt="3"/>
      <dgm:spPr/>
    </dgm:pt>
    <dgm:pt modelId="{62927603-EA74-4FDE-8DDF-D13EE5CF6B8F}" type="pres">
      <dgm:prSet presAssocID="{6B7B4260-07E3-4C7E-923B-E6C3CA757340}" presName="horz1" presStyleCnt="0"/>
      <dgm:spPr/>
    </dgm:pt>
    <dgm:pt modelId="{676C40C5-4D70-4893-A8ED-DBF56E3EA841}" type="pres">
      <dgm:prSet presAssocID="{6B7B4260-07E3-4C7E-923B-E6C3CA757340}" presName="tx1" presStyleLbl="revTx" presStyleIdx="0" presStyleCnt="3"/>
      <dgm:spPr/>
    </dgm:pt>
    <dgm:pt modelId="{F88161C9-D278-4D10-AA6B-F9398F15BCE8}" type="pres">
      <dgm:prSet presAssocID="{6B7B4260-07E3-4C7E-923B-E6C3CA757340}" presName="vert1" presStyleCnt="0"/>
      <dgm:spPr/>
    </dgm:pt>
    <dgm:pt modelId="{390187B0-A3C2-4F93-AE9A-65B10A982C1A}" type="pres">
      <dgm:prSet presAssocID="{A4DF471E-8FCC-4A21-90EB-004281ACD022}" presName="thickLine" presStyleLbl="alignNode1" presStyleIdx="1" presStyleCnt="3"/>
      <dgm:spPr/>
    </dgm:pt>
    <dgm:pt modelId="{01E106B6-C38F-4561-B246-EB0939563633}" type="pres">
      <dgm:prSet presAssocID="{A4DF471E-8FCC-4A21-90EB-004281ACD022}" presName="horz1" presStyleCnt="0"/>
      <dgm:spPr/>
    </dgm:pt>
    <dgm:pt modelId="{9BE51B34-05E7-4AE3-96F9-BC8470CDD3B8}" type="pres">
      <dgm:prSet presAssocID="{A4DF471E-8FCC-4A21-90EB-004281ACD022}" presName="tx1" presStyleLbl="revTx" presStyleIdx="1" presStyleCnt="3"/>
      <dgm:spPr/>
    </dgm:pt>
    <dgm:pt modelId="{E5208923-F98C-4B65-B2B9-27CE1CA6E93A}" type="pres">
      <dgm:prSet presAssocID="{A4DF471E-8FCC-4A21-90EB-004281ACD022}" presName="vert1" presStyleCnt="0"/>
      <dgm:spPr/>
    </dgm:pt>
    <dgm:pt modelId="{32AB8C8A-3F5F-42DB-8F04-935BE9EB9E89}" type="pres">
      <dgm:prSet presAssocID="{096F3EEE-D521-47FF-A9F7-2B320348C222}" presName="thickLine" presStyleLbl="alignNode1" presStyleIdx="2" presStyleCnt="3"/>
      <dgm:spPr/>
    </dgm:pt>
    <dgm:pt modelId="{FA0CFD1D-A5D6-4F47-8C50-EE2577F61F20}" type="pres">
      <dgm:prSet presAssocID="{096F3EEE-D521-47FF-A9F7-2B320348C222}" presName="horz1" presStyleCnt="0"/>
      <dgm:spPr/>
    </dgm:pt>
    <dgm:pt modelId="{4F4C240D-5A40-4EE1-96E7-83EF8CE8CA87}" type="pres">
      <dgm:prSet presAssocID="{096F3EEE-D521-47FF-A9F7-2B320348C222}" presName="tx1" presStyleLbl="revTx" presStyleIdx="2" presStyleCnt="3"/>
      <dgm:spPr/>
    </dgm:pt>
    <dgm:pt modelId="{4C30B69E-C52B-4C2C-843C-0C6D80911DEC}" type="pres">
      <dgm:prSet presAssocID="{096F3EEE-D521-47FF-A9F7-2B320348C222}" presName="vert1" presStyleCnt="0"/>
      <dgm:spPr/>
    </dgm:pt>
  </dgm:ptLst>
  <dgm:cxnLst>
    <dgm:cxn modelId="{50CE6915-D2B1-46F5-92E4-B021943D2B28}" srcId="{4C424C5F-B3F9-4A01-A5F3-47360B69743D}" destId="{6B7B4260-07E3-4C7E-923B-E6C3CA757340}" srcOrd="0" destOrd="0" parTransId="{FD1DBA2E-1A04-4108-AE42-A22FB5C10750}" sibTransId="{D1EF7809-0691-4FC3-A770-3257ABBC2A6A}"/>
    <dgm:cxn modelId="{9B3B581D-F73F-4776-8319-D05D283B8F20}" srcId="{4C424C5F-B3F9-4A01-A5F3-47360B69743D}" destId="{A4DF471E-8FCC-4A21-90EB-004281ACD022}" srcOrd="1" destOrd="0" parTransId="{F69A3BD6-F4B4-4616-9F54-ECB689DDED07}" sibTransId="{F1509658-B1AA-47B8-96E4-61D3F464C56F}"/>
    <dgm:cxn modelId="{AB4A0434-3DF1-4FF5-8270-C3CCBAD9C80F}" type="presOf" srcId="{096F3EEE-D521-47FF-A9F7-2B320348C222}" destId="{4F4C240D-5A40-4EE1-96E7-83EF8CE8CA87}" srcOrd="0" destOrd="0" presId="urn:microsoft.com/office/officeart/2008/layout/LinedList"/>
    <dgm:cxn modelId="{71C96B82-24B0-4B0A-8F89-B1B3EE70011A}" srcId="{4C424C5F-B3F9-4A01-A5F3-47360B69743D}" destId="{096F3EEE-D521-47FF-A9F7-2B320348C222}" srcOrd="2" destOrd="0" parTransId="{284D088E-7981-4FBB-BADA-438838BDB37A}" sibTransId="{75F8CEFF-B7FA-4B96-97FA-015FD954A909}"/>
    <dgm:cxn modelId="{6F95CAB7-FA50-4E19-B0AE-BDB53476DBF4}" type="presOf" srcId="{A4DF471E-8FCC-4A21-90EB-004281ACD022}" destId="{9BE51B34-05E7-4AE3-96F9-BC8470CDD3B8}" srcOrd="0" destOrd="0" presId="urn:microsoft.com/office/officeart/2008/layout/LinedList"/>
    <dgm:cxn modelId="{F3C69CBF-36FB-427E-AD59-4908FE1E598A}" type="presOf" srcId="{6B7B4260-07E3-4C7E-923B-E6C3CA757340}" destId="{676C40C5-4D70-4893-A8ED-DBF56E3EA841}" srcOrd="0" destOrd="0" presId="urn:microsoft.com/office/officeart/2008/layout/LinedList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B995E491-EE8F-4A3F-B8B9-18A23F25C16C}" type="presParOf" srcId="{6644F573-46C9-4613-90EE-76EC21A9F3C3}" destId="{988FCCB5-5DF3-4600-A85D-C4456091B71C}" srcOrd="0" destOrd="0" presId="urn:microsoft.com/office/officeart/2008/layout/LinedList"/>
    <dgm:cxn modelId="{BD65CE4B-8937-4434-98AE-F4EAC87823B4}" type="presParOf" srcId="{6644F573-46C9-4613-90EE-76EC21A9F3C3}" destId="{62927603-EA74-4FDE-8DDF-D13EE5CF6B8F}" srcOrd="1" destOrd="0" presId="urn:microsoft.com/office/officeart/2008/layout/LinedList"/>
    <dgm:cxn modelId="{F77FF055-7F07-4AFA-B38B-5C4A12DDD0D3}" type="presParOf" srcId="{62927603-EA74-4FDE-8DDF-D13EE5CF6B8F}" destId="{676C40C5-4D70-4893-A8ED-DBF56E3EA841}" srcOrd="0" destOrd="0" presId="urn:microsoft.com/office/officeart/2008/layout/LinedList"/>
    <dgm:cxn modelId="{0E7ECE23-02F0-4338-AEE6-5F867FA16F8F}" type="presParOf" srcId="{62927603-EA74-4FDE-8DDF-D13EE5CF6B8F}" destId="{F88161C9-D278-4D10-AA6B-F9398F15BCE8}" srcOrd="1" destOrd="0" presId="urn:microsoft.com/office/officeart/2008/layout/LinedList"/>
    <dgm:cxn modelId="{61238462-F41B-4BA1-B487-361A1DACC2BB}" type="presParOf" srcId="{6644F573-46C9-4613-90EE-76EC21A9F3C3}" destId="{390187B0-A3C2-4F93-AE9A-65B10A982C1A}" srcOrd="2" destOrd="0" presId="urn:microsoft.com/office/officeart/2008/layout/LinedList"/>
    <dgm:cxn modelId="{679F6D70-6C6A-40D5-93BA-D214A2E40EE2}" type="presParOf" srcId="{6644F573-46C9-4613-90EE-76EC21A9F3C3}" destId="{01E106B6-C38F-4561-B246-EB0939563633}" srcOrd="3" destOrd="0" presId="urn:microsoft.com/office/officeart/2008/layout/LinedList"/>
    <dgm:cxn modelId="{2FD8BAF2-5013-490B-87E4-3A9CEC137980}" type="presParOf" srcId="{01E106B6-C38F-4561-B246-EB0939563633}" destId="{9BE51B34-05E7-4AE3-96F9-BC8470CDD3B8}" srcOrd="0" destOrd="0" presId="urn:microsoft.com/office/officeart/2008/layout/LinedList"/>
    <dgm:cxn modelId="{CDC03AB2-B1D2-44F4-BA1D-66BA27C0B9B5}" type="presParOf" srcId="{01E106B6-C38F-4561-B246-EB0939563633}" destId="{E5208923-F98C-4B65-B2B9-27CE1CA6E93A}" srcOrd="1" destOrd="0" presId="urn:microsoft.com/office/officeart/2008/layout/LinedList"/>
    <dgm:cxn modelId="{5F36AA5F-E0A7-4C8A-B700-72C32891B845}" type="presParOf" srcId="{6644F573-46C9-4613-90EE-76EC21A9F3C3}" destId="{32AB8C8A-3F5F-42DB-8F04-935BE9EB9E89}" srcOrd="4" destOrd="0" presId="urn:microsoft.com/office/officeart/2008/layout/LinedList"/>
    <dgm:cxn modelId="{D5AEBDE5-1909-4839-9B7E-83205BF94357}" type="presParOf" srcId="{6644F573-46C9-4613-90EE-76EC21A9F3C3}" destId="{FA0CFD1D-A5D6-4F47-8C50-EE2577F61F20}" srcOrd="5" destOrd="0" presId="urn:microsoft.com/office/officeart/2008/layout/LinedList"/>
    <dgm:cxn modelId="{78329924-05A0-414D-9D94-C181769BF7D7}" type="presParOf" srcId="{FA0CFD1D-A5D6-4F47-8C50-EE2577F61F20}" destId="{4F4C240D-5A40-4EE1-96E7-83EF8CE8CA87}" srcOrd="0" destOrd="0" presId="urn:microsoft.com/office/officeart/2008/layout/LinedList"/>
    <dgm:cxn modelId="{750B1BDF-3CB9-4DA5-AD00-31B8EB38A33D}" type="presParOf" srcId="{FA0CFD1D-A5D6-4F47-8C50-EE2577F61F20}" destId="{4C30B69E-C52B-4C2C-843C-0C6D80911D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096F3EEE-D521-47FF-A9F7-2B320348C222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/>
            <a:t>Es la capacidad que tiene una persona para manejar y controlar mejor su dinero, que lo lleve a una toma acertada de decisiones, en especial, en cuanto a una gestión adecuada de sus ingresos y egresos financieros, de tal forma  que le garantice una buena calidad de vida financiera presente y futura </a:t>
          </a:r>
          <a:r>
            <a:rPr lang="es-MX" sz="2100" i="1" dirty="0"/>
            <a:t>(Hernández, et al. 2023).</a:t>
          </a:r>
          <a:endParaRPr lang="es-MX" sz="2100" i="1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algn="l">
            <a:lnSpc>
              <a:spcPct val="150000"/>
            </a:lnSpc>
          </a:pPr>
          <a:endParaRPr lang="es-MX" sz="2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84D088E-7981-4FBB-BADA-438838BDB37A}" type="parTrans" cxnId="{71C96B82-24B0-4B0A-8F89-B1B3EE70011A}">
      <dgm:prSet/>
      <dgm:spPr/>
      <dgm:t>
        <a:bodyPr/>
        <a:lstStyle/>
        <a:p>
          <a:endParaRPr lang="es-MX"/>
        </a:p>
      </dgm:t>
    </dgm:pt>
    <dgm:pt modelId="{75F8CEFF-B7FA-4B96-97FA-015FD954A909}" type="sibTrans" cxnId="{71C96B82-24B0-4B0A-8F89-B1B3EE70011A}">
      <dgm:prSet/>
      <dgm:spPr/>
      <dgm:t>
        <a:bodyPr/>
        <a:lstStyle/>
        <a:p>
          <a:endParaRPr lang="es-MX"/>
        </a:p>
      </dgm:t>
    </dgm:pt>
    <dgm:pt modelId="{2DB1875E-E9F3-4AB1-89A5-1EC33EABBDC8}">
      <dgm:prSet phldrT="[Texto]" custT="1"/>
      <dgm:spPr/>
      <dgm:t>
        <a:bodyPr/>
        <a:lstStyle/>
        <a:p>
          <a:pPr algn="l">
            <a:lnSpc>
              <a:spcPct val="150000"/>
            </a:lnSpc>
          </a:pPr>
          <a:r>
            <a:rPr lang="es-ES" sz="2100" i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¿Qué es la educación Financiera?</a:t>
          </a:r>
          <a:endParaRPr lang="es-MX" sz="2100" i="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F009F8-BADE-4E71-A30B-B7F9FC876B8D}" type="parTrans" cxnId="{8D73BE3E-070E-4238-8A85-76C0D638D523}">
      <dgm:prSet/>
      <dgm:spPr/>
      <dgm:t>
        <a:bodyPr/>
        <a:lstStyle/>
        <a:p>
          <a:endParaRPr lang="es-MX"/>
        </a:p>
      </dgm:t>
    </dgm:pt>
    <dgm:pt modelId="{087DE8E2-0141-465E-AF14-2DAD0558829D}" type="sibTrans" cxnId="{8D73BE3E-070E-4238-8A85-76C0D638D523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D64812CB-F710-4766-A73A-8F07B922923C}" type="pres">
      <dgm:prSet presAssocID="{2DB1875E-E9F3-4AB1-89A5-1EC33EABBDC8}" presName="thickLine" presStyleLbl="alignNode1" presStyleIdx="0" presStyleCnt="2"/>
      <dgm:spPr/>
    </dgm:pt>
    <dgm:pt modelId="{B4330A31-BDA3-4796-AE92-218B9A2D81BF}" type="pres">
      <dgm:prSet presAssocID="{2DB1875E-E9F3-4AB1-89A5-1EC33EABBDC8}" presName="horz1" presStyleCnt="0"/>
      <dgm:spPr/>
    </dgm:pt>
    <dgm:pt modelId="{23955F09-031B-4137-AA70-6597F436D280}" type="pres">
      <dgm:prSet presAssocID="{2DB1875E-E9F3-4AB1-89A5-1EC33EABBDC8}" presName="tx1" presStyleLbl="revTx" presStyleIdx="0" presStyleCnt="2"/>
      <dgm:spPr/>
    </dgm:pt>
    <dgm:pt modelId="{3C1083EB-6DBB-4A7C-B039-72C416D00297}" type="pres">
      <dgm:prSet presAssocID="{2DB1875E-E9F3-4AB1-89A5-1EC33EABBDC8}" presName="vert1" presStyleCnt="0"/>
      <dgm:spPr/>
    </dgm:pt>
    <dgm:pt modelId="{32AB8C8A-3F5F-42DB-8F04-935BE9EB9E89}" type="pres">
      <dgm:prSet presAssocID="{096F3EEE-D521-47FF-A9F7-2B320348C222}" presName="thickLine" presStyleLbl="alignNode1" presStyleIdx="1" presStyleCnt="2"/>
      <dgm:spPr/>
    </dgm:pt>
    <dgm:pt modelId="{FA0CFD1D-A5D6-4F47-8C50-EE2577F61F20}" type="pres">
      <dgm:prSet presAssocID="{096F3EEE-D521-47FF-A9F7-2B320348C222}" presName="horz1" presStyleCnt="0"/>
      <dgm:spPr/>
    </dgm:pt>
    <dgm:pt modelId="{4F4C240D-5A40-4EE1-96E7-83EF8CE8CA87}" type="pres">
      <dgm:prSet presAssocID="{096F3EEE-D521-47FF-A9F7-2B320348C222}" presName="tx1" presStyleLbl="revTx" presStyleIdx="1" presStyleCnt="2" custScaleX="98480" custScaleY="341321" custLinFactNeighborX="-390" custLinFactNeighborY="19927"/>
      <dgm:spPr/>
    </dgm:pt>
    <dgm:pt modelId="{4C30B69E-C52B-4C2C-843C-0C6D80911DEC}" type="pres">
      <dgm:prSet presAssocID="{096F3EEE-D521-47FF-A9F7-2B320348C222}" presName="vert1" presStyleCnt="0"/>
      <dgm:spPr/>
    </dgm:pt>
  </dgm:ptLst>
  <dgm:cxnLst>
    <dgm:cxn modelId="{AB4A0434-3DF1-4FF5-8270-C3CCBAD9C80F}" type="presOf" srcId="{096F3EEE-D521-47FF-A9F7-2B320348C222}" destId="{4F4C240D-5A40-4EE1-96E7-83EF8CE8CA87}" srcOrd="0" destOrd="0" presId="urn:microsoft.com/office/officeart/2008/layout/LinedList"/>
    <dgm:cxn modelId="{8D73BE3E-070E-4238-8A85-76C0D638D523}" srcId="{4C424C5F-B3F9-4A01-A5F3-47360B69743D}" destId="{2DB1875E-E9F3-4AB1-89A5-1EC33EABBDC8}" srcOrd="0" destOrd="0" parTransId="{7EF009F8-BADE-4E71-A30B-B7F9FC876B8D}" sibTransId="{087DE8E2-0141-465E-AF14-2DAD0558829D}"/>
    <dgm:cxn modelId="{C7FA9362-7D95-44DF-8D5F-43494FCCF118}" type="presOf" srcId="{2DB1875E-E9F3-4AB1-89A5-1EC33EABBDC8}" destId="{23955F09-031B-4137-AA70-6597F436D280}" srcOrd="0" destOrd="0" presId="urn:microsoft.com/office/officeart/2008/layout/LinedList"/>
    <dgm:cxn modelId="{71C96B82-24B0-4B0A-8F89-B1B3EE70011A}" srcId="{4C424C5F-B3F9-4A01-A5F3-47360B69743D}" destId="{096F3EEE-D521-47FF-A9F7-2B320348C222}" srcOrd="1" destOrd="0" parTransId="{284D088E-7981-4FBB-BADA-438838BDB37A}" sibTransId="{75F8CEFF-B7FA-4B96-97FA-015FD954A909}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02346A11-2BC7-4CA4-BB24-CFB0C41ECD50}" type="presParOf" srcId="{6644F573-46C9-4613-90EE-76EC21A9F3C3}" destId="{D64812CB-F710-4766-A73A-8F07B922923C}" srcOrd="0" destOrd="0" presId="urn:microsoft.com/office/officeart/2008/layout/LinedList"/>
    <dgm:cxn modelId="{4B38647B-0C2C-492D-9C11-6FD709A8F504}" type="presParOf" srcId="{6644F573-46C9-4613-90EE-76EC21A9F3C3}" destId="{B4330A31-BDA3-4796-AE92-218B9A2D81BF}" srcOrd="1" destOrd="0" presId="urn:microsoft.com/office/officeart/2008/layout/LinedList"/>
    <dgm:cxn modelId="{158CBA8F-9E0D-4A6B-B18B-30ED8DB3205D}" type="presParOf" srcId="{B4330A31-BDA3-4796-AE92-218B9A2D81BF}" destId="{23955F09-031B-4137-AA70-6597F436D280}" srcOrd="0" destOrd="0" presId="urn:microsoft.com/office/officeart/2008/layout/LinedList"/>
    <dgm:cxn modelId="{390A9139-037E-4956-A9DA-BE5E1C3ED297}" type="presParOf" srcId="{B4330A31-BDA3-4796-AE92-218B9A2D81BF}" destId="{3C1083EB-6DBB-4A7C-B039-72C416D00297}" srcOrd="1" destOrd="0" presId="urn:microsoft.com/office/officeart/2008/layout/LinedList"/>
    <dgm:cxn modelId="{5F36AA5F-E0A7-4C8A-B700-72C32891B845}" type="presParOf" srcId="{6644F573-46C9-4613-90EE-76EC21A9F3C3}" destId="{32AB8C8A-3F5F-42DB-8F04-935BE9EB9E89}" srcOrd="2" destOrd="0" presId="urn:microsoft.com/office/officeart/2008/layout/LinedList"/>
    <dgm:cxn modelId="{D5AEBDE5-1909-4839-9B7E-83205BF94357}" type="presParOf" srcId="{6644F573-46C9-4613-90EE-76EC21A9F3C3}" destId="{FA0CFD1D-A5D6-4F47-8C50-EE2577F61F20}" srcOrd="3" destOrd="0" presId="urn:microsoft.com/office/officeart/2008/layout/LinedList"/>
    <dgm:cxn modelId="{78329924-05A0-414D-9D94-C181769BF7D7}" type="presParOf" srcId="{FA0CFD1D-A5D6-4F47-8C50-EE2577F61F20}" destId="{4F4C240D-5A40-4EE1-96E7-83EF8CE8CA87}" srcOrd="0" destOrd="0" presId="urn:microsoft.com/office/officeart/2008/layout/LinedList"/>
    <dgm:cxn modelId="{750B1BDF-3CB9-4DA5-AD00-31B8EB38A33D}" type="presParOf" srcId="{FA0CFD1D-A5D6-4F47-8C50-EE2577F61F20}" destId="{4C30B69E-C52B-4C2C-843C-0C6D80911DE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A4DF471E-8FCC-4A21-90EB-004281ACD022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1) E</a:t>
          </a:r>
          <a:r>
            <a:rPr lang="es-MX" sz="2100" dirty="0"/>
            <a:t>ntrega herramientas a las personas para tomar decisiones efectivas que permitan mejorar su bienestar económico. </a:t>
          </a:r>
          <a:endParaRPr lang="es-MX" sz="2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9A3BD6-F4B4-4616-9F54-ECB689DDED07}" type="parTrans" cxnId="{9B3B581D-F73F-4776-8319-D05D283B8F20}">
      <dgm:prSet/>
      <dgm:spPr/>
      <dgm:t>
        <a:bodyPr/>
        <a:lstStyle/>
        <a:p>
          <a:endParaRPr lang="es-MX"/>
        </a:p>
      </dgm:t>
    </dgm:pt>
    <dgm:pt modelId="{F1509658-B1AA-47B8-96E4-61D3F464C56F}" type="sibTrans" cxnId="{9B3B581D-F73F-4776-8319-D05D283B8F20}">
      <dgm:prSet/>
      <dgm:spPr/>
      <dgm:t>
        <a:bodyPr/>
        <a:lstStyle/>
        <a:p>
          <a:endParaRPr lang="es-MX"/>
        </a:p>
      </dgm:t>
    </dgm:pt>
    <dgm:pt modelId="{6B7B4260-07E3-4C7E-923B-E6C3CA757340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¿Para qué sirve la educación financiera? </a:t>
          </a:r>
          <a:endParaRPr lang="es-MX" sz="2100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DBA2E-1A04-4108-AE42-A22FB5C10750}" type="parTrans" cxnId="{50CE6915-D2B1-46F5-92E4-B021943D2B28}">
      <dgm:prSet/>
      <dgm:spPr/>
      <dgm:t>
        <a:bodyPr/>
        <a:lstStyle/>
        <a:p>
          <a:endParaRPr lang="es-MX"/>
        </a:p>
      </dgm:t>
    </dgm:pt>
    <dgm:pt modelId="{D1EF7809-0691-4FC3-A770-3257ABBC2A6A}" type="sibTrans" cxnId="{50CE6915-D2B1-46F5-92E4-B021943D2B28}">
      <dgm:prSet/>
      <dgm:spPr/>
      <dgm:t>
        <a:bodyPr/>
        <a:lstStyle/>
        <a:p>
          <a:endParaRPr lang="es-MX"/>
        </a:p>
      </dgm:t>
    </dgm:pt>
    <dgm:pt modelId="{04E30768-B100-4804-8632-CD1EA5022F59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2) E</a:t>
          </a:r>
          <a:r>
            <a:rPr lang="es-MX" sz="2100" dirty="0"/>
            <a:t>nseña conocimientos financieros, para entender los conceptos básicos de las finanzas y del dinero de una persona, familia o empresa.</a:t>
          </a:r>
          <a:endParaRPr lang="es-MX" sz="2100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C11C5A-3409-4768-A121-D51A351659FB}" type="parTrans" cxnId="{839B874F-3024-4FDD-8B46-B1828C5C6BFC}">
      <dgm:prSet/>
      <dgm:spPr/>
      <dgm:t>
        <a:bodyPr/>
        <a:lstStyle/>
        <a:p>
          <a:endParaRPr lang="es-MX"/>
        </a:p>
      </dgm:t>
    </dgm:pt>
    <dgm:pt modelId="{6922536F-AD49-48E1-9C37-126569CE7112}" type="sibTrans" cxnId="{839B874F-3024-4FDD-8B46-B1828C5C6BFC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988FCCB5-5DF3-4600-A85D-C4456091B71C}" type="pres">
      <dgm:prSet presAssocID="{6B7B4260-07E3-4C7E-923B-E6C3CA757340}" presName="thickLine" presStyleLbl="alignNode1" presStyleIdx="0" presStyleCnt="3"/>
      <dgm:spPr/>
    </dgm:pt>
    <dgm:pt modelId="{62927603-EA74-4FDE-8DDF-D13EE5CF6B8F}" type="pres">
      <dgm:prSet presAssocID="{6B7B4260-07E3-4C7E-923B-E6C3CA757340}" presName="horz1" presStyleCnt="0"/>
      <dgm:spPr/>
    </dgm:pt>
    <dgm:pt modelId="{676C40C5-4D70-4893-A8ED-DBF56E3EA841}" type="pres">
      <dgm:prSet presAssocID="{6B7B4260-07E3-4C7E-923B-E6C3CA757340}" presName="tx1" presStyleLbl="revTx" presStyleIdx="0" presStyleCnt="3"/>
      <dgm:spPr/>
    </dgm:pt>
    <dgm:pt modelId="{F88161C9-D278-4D10-AA6B-F9398F15BCE8}" type="pres">
      <dgm:prSet presAssocID="{6B7B4260-07E3-4C7E-923B-E6C3CA757340}" presName="vert1" presStyleCnt="0"/>
      <dgm:spPr/>
    </dgm:pt>
    <dgm:pt modelId="{390187B0-A3C2-4F93-AE9A-65B10A982C1A}" type="pres">
      <dgm:prSet presAssocID="{A4DF471E-8FCC-4A21-90EB-004281ACD022}" presName="thickLine" presStyleLbl="alignNode1" presStyleIdx="1" presStyleCnt="3"/>
      <dgm:spPr/>
    </dgm:pt>
    <dgm:pt modelId="{01E106B6-C38F-4561-B246-EB0939563633}" type="pres">
      <dgm:prSet presAssocID="{A4DF471E-8FCC-4A21-90EB-004281ACD022}" presName="horz1" presStyleCnt="0"/>
      <dgm:spPr/>
    </dgm:pt>
    <dgm:pt modelId="{9BE51B34-05E7-4AE3-96F9-BC8470CDD3B8}" type="pres">
      <dgm:prSet presAssocID="{A4DF471E-8FCC-4A21-90EB-004281ACD022}" presName="tx1" presStyleLbl="revTx" presStyleIdx="1" presStyleCnt="3"/>
      <dgm:spPr/>
    </dgm:pt>
    <dgm:pt modelId="{E5208923-F98C-4B65-B2B9-27CE1CA6E93A}" type="pres">
      <dgm:prSet presAssocID="{A4DF471E-8FCC-4A21-90EB-004281ACD022}" presName="vert1" presStyleCnt="0"/>
      <dgm:spPr/>
    </dgm:pt>
    <dgm:pt modelId="{BE02F0CE-A0C6-4651-802B-B17417F4BF62}" type="pres">
      <dgm:prSet presAssocID="{04E30768-B100-4804-8632-CD1EA5022F59}" presName="thickLine" presStyleLbl="alignNode1" presStyleIdx="2" presStyleCnt="3"/>
      <dgm:spPr/>
    </dgm:pt>
    <dgm:pt modelId="{3CC5EFBB-9EB3-439B-84BF-1D12152F1A2D}" type="pres">
      <dgm:prSet presAssocID="{04E30768-B100-4804-8632-CD1EA5022F59}" presName="horz1" presStyleCnt="0"/>
      <dgm:spPr/>
    </dgm:pt>
    <dgm:pt modelId="{95DE6D44-0554-4E0F-B9F0-3E6B2D0F110E}" type="pres">
      <dgm:prSet presAssocID="{04E30768-B100-4804-8632-CD1EA5022F59}" presName="tx1" presStyleLbl="revTx" presStyleIdx="2" presStyleCnt="3"/>
      <dgm:spPr/>
    </dgm:pt>
    <dgm:pt modelId="{E467A155-F61D-4BC1-BD88-B6768C4878DA}" type="pres">
      <dgm:prSet presAssocID="{04E30768-B100-4804-8632-CD1EA5022F59}" presName="vert1" presStyleCnt="0"/>
      <dgm:spPr/>
    </dgm:pt>
  </dgm:ptLst>
  <dgm:cxnLst>
    <dgm:cxn modelId="{50CE6915-D2B1-46F5-92E4-B021943D2B28}" srcId="{4C424C5F-B3F9-4A01-A5F3-47360B69743D}" destId="{6B7B4260-07E3-4C7E-923B-E6C3CA757340}" srcOrd="0" destOrd="0" parTransId="{FD1DBA2E-1A04-4108-AE42-A22FB5C10750}" sibTransId="{D1EF7809-0691-4FC3-A770-3257ABBC2A6A}"/>
    <dgm:cxn modelId="{9B3B581D-F73F-4776-8319-D05D283B8F20}" srcId="{4C424C5F-B3F9-4A01-A5F3-47360B69743D}" destId="{A4DF471E-8FCC-4A21-90EB-004281ACD022}" srcOrd="1" destOrd="0" parTransId="{F69A3BD6-F4B4-4616-9F54-ECB689DDED07}" sibTransId="{F1509658-B1AA-47B8-96E4-61D3F464C56F}"/>
    <dgm:cxn modelId="{839B874F-3024-4FDD-8B46-B1828C5C6BFC}" srcId="{4C424C5F-B3F9-4A01-A5F3-47360B69743D}" destId="{04E30768-B100-4804-8632-CD1EA5022F59}" srcOrd="2" destOrd="0" parTransId="{39C11C5A-3409-4768-A121-D51A351659FB}" sibTransId="{6922536F-AD49-48E1-9C37-126569CE7112}"/>
    <dgm:cxn modelId="{6F95CAB7-FA50-4E19-B0AE-BDB53476DBF4}" type="presOf" srcId="{A4DF471E-8FCC-4A21-90EB-004281ACD022}" destId="{9BE51B34-05E7-4AE3-96F9-BC8470CDD3B8}" srcOrd="0" destOrd="0" presId="urn:microsoft.com/office/officeart/2008/layout/LinedList"/>
    <dgm:cxn modelId="{F3C69CBF-36FB-427E-AD59-4908FE1E598A}" type="presOf" srcId="{6B7B4260-07E3-4C7E-923B-E6C3CA757340}" destId="{676C40C5-4D70-4893-A8ED-DBF56E3EA841}" srcOrd="0" destOrd="0" presId="urn:microsoft.com/office/officeart/2008/layout/LinedList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D52103D5-2FDF-4970-8CB3-8C5873EFD6DF}" type="presOf" srcId="{04E30768-B100-4804-8632-CD1EA5022F59}" destId="{95DE6D44-0554-4E0F-B9F0-3E6B2D0F110E}" srcOrd="0" destOrd="0" presId="urn:microsoft.com/office/officeart/2008/layout/LinedList"/>
    <dgm:cxn modelId="{B995E491-EE8F-4A3F-B8B9-18A23F25C16C}" type="presParOf" srcId="{6644F573-46C9-4613-90EE-76EC21A9F3C3}" destId="{988FCCB5-5DF3-4600-A85D-C4456091B71C}" srcOrd="0" destOrd="0" presId="urn:microsoft.com/office/officeart/2008/layout/LinedList"/>
    <dgm:cxn modelId="{BD65CE4B-8937-4434-98AE-F4EAC87823B4}" type="presParOf" srcId="{6644F573-46C9-4613-90EE-76EC21A9F3C3}" destId="{62927603-EA74-4FDE-8DDF-D13EE5CF6B8F}" srcOrd="1" destOrd="0" presId="urn:microsoft.com/office/officeart/2008/layout/LinedList"/>
    <dgm:cxn modelId="{F77FF055-7F07-4AFA-B38B-5C4A12DDD0D3}" type="presParOf" srcId="{62927603-EA74-4FDE-8DDF-D13EE5CF6B8F}" destId="{676C40C5-4D70-4893-A8ED-DBF56E3EA841}" srcOrd="0" destOrd="0" presId="urn:microsoft.com/office/officeart/2008/layout/LinedList"/>
    <dgm:cxn modelId="{0E7ECE23-02F0-4338-AEE6-5F867FA16F8F}" type="presParOf" srcId="{62927603-EA74-4FDE-8DDF-D13EE5CF6B8F}" destId="{F88161C9-D278-4D10-AA6B-F9398F15BCE8}" srcOrd="1" destOrd="0" presId="urn:microsoft.com/office/officeart/2008/layout/LinedList"/>
    <dgm:cxn modelId="{61238462-F41B-4BA1-B487-361A1DACC2BB}" type="presParOf" srcId="{6644F573-46C9-4613-90EE-76EC21A9F3C3}" destId="{390187B0-A3C2-4F93-AE9A-65B10A982C1A}" srcOrd="2" destOrd="0" presId="urn:microsoft.com/office/officeart/2008/layout/LinedList"/>
    <dgm:cxn modelId="{679F6D70-6C6A-40D5-93BA-D214A2E40EE2}" type="presParOf" srcId="{6644F573-46C9-4613-90EE-76EC21A9F3C3}" destId="{01E106B6-C38F-4561-B246-EB0939563633}" srcOrd="3" destOrd="0" presId="urn:microsoft.com/office/officeart/2008/layout/LinedList"/>
    <dgm:cxn modelId="{2FD8BAF2-5013-490B-87E4-3A9CEC137980}" type="presParOf" srcId="{01E106B6-C38F-4561-B246-EB0939563633}" destId="{9BE51B34-05E7-4AE3-96F9-BC8470CDD3B8}" srcOrd="0" destOrd="0" presId="urn:microsoft.com/office/officeart/2008/layout/LinedList"/>
    <dgm:cxn modelId="{CDC03AB2-B1D2-44F4-BA1D-66BA27C0B9B5}" type="presParOf" srcId="{01E106B6-C38F-4561-B246-EB0939563633}" destId="{E5208923-F98C-4B65-B2B9-27CE1CA6E93A}" srcOrd="1" destOrd="0" presId="urn:microsoft.com/office/officeart/2008/layout/LinedList"/>
    <dgm:cxn modelId="{62BE5322-B49B-42C7-B683-1C684D69F01F}" type="presParOf" srcId="{6644F573-46C9-4613-90EE-76EC21A9F3C3}" destId="{BE02F0CE-A0C6-4651-802B-B17417F4BF62}" srcOrd="4" destOrd="0" presId="urn:microsoft.com/office/officeart/2008/layout/LinedList"/>
    <dgm:cxn modelId="{66F24F86-5315-452E-AF4C-C749BD13FFA7}" type="presParOf" srcId="{6644F573-46C9-4613-90EE-76EC21A9F3C3}" destId="{3CC5EFBB-9EB3-439B-84BF-1D12152F1A2D}" srcOrd="5" destOrd="0" presId="urn:microsoft.com/office/officeart/2008/layout/LinedList"/>
    <dgm:cxn modelId="{1D32ED5A-F3ED-4010-868F-8C17E65E94AC}" type="presParOf" srcId="{3CC5EFBB-9EB3-439B-84BF-1D12152F1A2D}" destId="{95DE6D44-0554-4E0F-B9F0-3E6B2D0F110E}" srcOrd="0" destOrd="0" presId="urn:microsoft.com/office/officeart/2008/layout/LinedList"/>
    <dgm:cxn modelId="{5F699033-31A2-4EEE-9B81-FF9025DA86B5}" type="presParOf" srcId="{3CC5EFBB-9EB3-439B-84BF-1D12152F1A2D}" destId="{E467A155-F61D-4BC1-BD88-B6768C4878D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C424C5F-B3F9-4A01-A5F3-47360B69743D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6B7B4260-07E3-4C7E-923B-E6C3CA757340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Es la incertidumbre acerca de un evento futuro asociado tanto a un resultado favorable como a un resultado adverso. </a:t>
          </a:r>
          <a:endParaRPr lang="es-MX" sz="2100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D1DBA2E-1A04-4108-AE42-A22FB5C10750}" type="parTrans" cxnId="{50CE6915-D2B1-46F5-92E4-B021943D2B28}">
      <dgm:prSet/>
      <dgm:spPr/>
      <dgm:t>
        <a:bodyPr/>
        <a:lstStyle/>
        <a:p>
          <a:endParaRPr lang="es-MX"/>
        </a:p>
      </dgm:t>
    </dgm:pt>
    <dgm:pt modelId="{D1EF7809-0691-4FC3-A770-3257ABBC2A6A}" type="sibTrans" cxnId="{50CE6915-D2B1-46F5-92E4-B021943D2B28}">
      <dgm:prSet/>
      <dgm:spPr/>
      <dgm:t>
        <a:bodyPr/>
        <a:lstStyle/>
        <a:p>
          <a:endParaRPr lang="es-MX"/>
        </a:p>
      </dgm:t>
    </dgm:pt>
    <dgm:pt modelId="{C6EB182E-39CC-454C-9DD4-2C62D0744DB1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Es la incertidumbre asociada al rendimiento de la inversión debida a la posibilidad de que la empresa no pueda hacer frente a sus obligaciones financieras (principalmente, al pago de los intereses y la amortización de las deudas). </a:t>
          </a:r>
          <a:r>
            <a:rPr lang="es-MX" sz="2100" i="1" dirty="0"/>
            <a:t>Mascareñas (2008)</a:t>
          </a:r>
          <a:endParaRPr lang="es-MX" sz="2100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F6885E9-89A2-4B85-9667-EE0B62854629}" type="parTrans" cxnId="{B35D50E4-6106-42D9-A5E3-EA9AC25CBD74}">
      <dgm:prSet/>
      <dgm:spPr/>
      <dgm:t>
        <a:bodyPr/>
        <a:lstStyle/>
        <a:p>
          <a:endParaRPr lang="es-MX"/>
        </a:p>
      </dgm:t>
    </dgm:pt>
    <dgm:pt modelId="{35281C5E-6B46-45CA-B453-946A82005C08}" type="sibTrans" cxnId="{B35D50E4-6106-42D9-A5E3-EA9AC25CBD74}">
      <dgm:prSet/>
      <dgm:spPr/>
      <dgm:t>
        <a:bodyPr/>
        <a:lstStyle/>
        <a:p>
          <a:endParaRPr lang="es-MX"/>
        </a:p>
      </dgm:t>
    </dgm:pt>
    <dgm:pt modelId="{402AD899-E94D-4692-8FAC-B315B434725A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MX" sz="2100" dirty="0">
              <a:latin typeface="Arial" panose="020B0604020202020204" pitchFamily="34" charset="0"/>
              <a:cs typeface="Arial" panose="020B0604020202020204" pitchFamily="34" charset="0"/>
            </a:rPr>
            <a:t>Es  la incertidumbre producida en el rendimiento de una inversión, debida a los cambios producidos en el sector en el que se opera y a la inestabilidad de los mercados financieros </a:t>
          </a:r>
          <a:r>
            <a:rPr lang="es-MX" sz="2100" i="1" dirty="0">
              <a:latin typeface="Arial" panose="020B0604020202020204" pitchFamily="34" charset="0"/>
              <a:cs typeface="Arial" panose="020B0604020202020204" pitchFamily="34" charset="0"/>
            </a:rPr>
            <a:t>( Hernández y Giraldo, 2016).</a:t>
          </a:r>
          <a:endParaRPr lang="es-MX" sz="2100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175AD8-7244-4807-96BD-9EBF952F0F7D}" type="parTrans" cxnId="{53242479-7F13-406C-BBFA-1AFCB4FA1967}">
      <dgm:prSet/>
      <dgm:spPr/>
      <dgm:t>
        <a:bodyPr/>
        <a:lstStyle/>
        <a:p>
          <a:endParaRPr lang="es-MX"/>
        </a:p>
      </dgm:t>
    </dgm:pt>
    <dgm:pt modelId="{47C35856-0F99-433F-8A56-26DDA50D4EA4}" type="sibTrans" cxnId="{53242479-7F13-406C-BBFA-1AFCB4FA1967}">
      <dgm:prSet/>
      <dgm:spPr/>
      <dgm:t>
        <a:bodyPr/>
        <a:lstStyle/>
        <a:p>
          <a:endParaRPr lang="es-MX"/>
        </a:p>
      </dgm:t>
    </dgm:pt>
    <dgm:pt modelId="{6644F573-46C9-4613-90EE-76EC21A9F3C3}" type="pres">
      <dgm:prSet presAssocID="{4C424C5F-B3F9-4A01-A5F3-47360B69743D}" presName="vert0" presStyleCnt="0">
        <dgm:presLayoutVars>
          <dgm:dir/>
          <dgm:animOne val="branch"/>
          <dgm:animLvl val="lvl"/>
        </dgm:presLayoutVars>
      </dgm:prSet>
      <dgm:spPr/>
    </dgm:pt>
    <dgm:pt modelId="{988FCCB5-5DF3-4600-A85D-C4456091B71C}" type="pres">
      <dgm:prSet presAssocID="{6B7B4260-07E3-4C7E-923B-E6C3CA757340}" presName="thickLine" presStyleLbl="alignNode1" presStyleIdx="0" presStyleCnt="3"/>
      <dgm:spPr/>
    </dgm:pt>
    <dgm:pt modelId="{62927603-EA74-4FDE-8DDF-D13EE5CF6B8F}" type="pres">
      <dgm:prSet presAssocID="{6B7B4260-07E3-4C7E-923B-E6C3CA757340}" presName="horz1" presStyleCnt="0"/>
      <dgm:spPr/>
    </dgm:pt>
    <dgm:pt modelId="{676C40C5-4D70-4893-A8ED-DBF56E3EA841}" type="pres">
      <dgm:prSet presAssocID="{6B7B4260-07E3-4C7E-923B-E6C3CA757340}" presName="tx1" presStyleLbl="revTx" presStyleIdx="0" presStyleCnt="3"/>
      <dgm:spPr/>
    </dgm:pt>
    <dgm:pt modelId="{F88161C9-D278-4D10-AA6B-F9398F15BCE8}" type="pres">
      <dgm:prSet presAssocID="{6B7B4260-07E3-4C7E-923B-E6C3CA757340}" presName="vert1" presStyleCnt="0"/>
      <dgm:spPr/>
    </dgm:pt>
    <dgm:pt modelId="{0B8377DE-71A0-451C-8789-83C156F69785}" type="pres">
      <dgm:prSet presAssocID="{402AD899-E94D-4692-8FAC-B315B434725A}" presName="thickLine" presStyleLbl="alignNode1" presStyleIdx="1" presStyleCnt="3" custLinFactNeighborY="-20960"/>
      <dgm:spPr/>
    </dgm:pt>
    <dgm:pt modelId="{4C5B2741-1A81-4027-8AA4-9E475EB84988}" type="pres">
      <dgm:prSet presAssocID="{402AD899-E94D-4692-8FAC-B315B434725A}" presName="horz1" presStyleCnt="0"/>
      <dgm:spPr/>
    </dgm:pt>
    <dgm:pt modelId="{4191D808-938C-4A10-AFC3-E880B8E8E6FA}" type="pres">
      <dgm:prSet presAssocID="{402AD899-E94D-4692-8FAC-B315B434725A}" presName="tx1" presStyleLbl="revTx" presStyleIdx="1" presStyleCnt="3" custLinFactNeighborY="-7515"/>
      <dgm:spPr/>
    </dgm:pt>
    <dgm:pt modelId="{18B41FC9-1042-4070-B8EA-1FDC56345652}" type="pres">
      <dgm:prSet presAssocID="{402AD899-E94D-4692-8FAC-B315B434725A}" presName="vert1" presStyleCnt="0"/>
      <dgm:spPr/>
    </dgm:pt>
    <dgm:pt modelId="{2B3E62F8-8A26-4DE8-8B0D-93771B6B298C}" type="pres">
      <dgm:prSet presAssocID="{C6EB182E-39CC-454C-9DD4-2C62D0744DB1}" presName="thickLine" presStyleLbl="alignNode1" presStyleIdx="2" presStyleCnt="3"/>
      <dgm:spPr/>
    </dgm:pt>
    <dgm:pt modelId="{38FF86AF-9E7C-4BB0-9F2F-A07670AB3305}" type="pres">
      <dgm:prSet presAssocID="{C6EB182E-39CC-454C-9DD4-2C62D0744DB1}" presName="horz1" presStyleCnt="0"/>
      <dgm:spPr/>
    </dgm:pt>
    <dgm:pt modelId="{CBCCC039-E4E0-4B14-B2D5-026D5C44BC8A}" type="pres">
      <dgm:prSet presAssocID="{C6EB182E-39CC-454C-9DD4-2C62D0744DB1}" presName="tx1" presStyleLbl="revTx" presStyleIdx="2" presStyleCnt="3"/>
      <dgm:spPr/>
    </dgm:pt>
    <dgm:pt modelId="{D6063B10-D1CB-4BBD-81E9-62B0FBA67AA8}" type="pres">
      <dgm:prSet presAssocID="{C6EB182E-39CC-454C-9DD4-2C62D0744DB1}" presName="vert1" presStyleCnt="0"/>
      <dgm:spPr/>
    </dgm:pt>
  </dgm:ptLst>
  <dgm:cxnLst>
    <dgm:cxn modelId="{50CE6915-D2B1-46F5-92E4-B021943D2B28}" srcId="{4C424C5F-B3F9-4A01-A5F3-47360B69743D}" destId="{6B7B4260-07E3-4C7E-923B-E6C3CA757340}" srcOrd="0" destOrd="0" parTransId="{FD1DBA2E-1A04-4108-AE42-A22FB5C10750}" sibTransId="{D1EF7809-0691-4FC3-A770-3257ABBC2A6A}"/>
    <dgm:cxn modelId="{D00E7222-67B7-4F0B-9E97-19BC1E84B2A8}" type="presOf" srcId="{402AD899-E94D-4692-8FAC-B315B434725A}" destId="{4191D808-938C-4A10-AFC3-E880B8E8E6FA}" srcOrd="0" destOrd="0" presId="urn:microsoft.com/office/officeart/2008/layout/LinedList"/>
    <dgm:cxn modelId="{53242479-7F13-406C-BBFA-1AFCB4FA1967}" srcId="{4C424C5F-B3F9-4A01-A5F3-47360B69743D}" destId="{402AD899-E94D-4692-8FAC-B315B434725A}" srcOrd="1" destOrd="0" parTransId="{A3175AD8-7244-4807-96BD-9EBF952F0F7D}" sibTransId="{47C35856-0F99-433F-8A56-26DDA50D4EA4}"/>
    <dgm:cxn modelId="{F3C69CBF-36FB-427E-AD59-4908FE1E598A}" type="presOf" srcId="{6B7B4260-07E3-4C7E-923B-E6C3CA757340}" destId="{676C40C5-4D70-4893-A8ED-DBF56E3EA841}" srcOrd="0" destOrd="0" presId="urn:microsoft.com/office/officeart/2008/layout/LinedList"/>
    <dgm:cxn modelId="{F28F4CC7-EDAB-41C6-B381-CAECF8380930}" type="presOf" srcId="{4C424C5F-B3F9-4A01-A5F3-47360B69743D}" destId="{6644F573-46C9-4613-90EE-76EC21A9F3C3}" srcOrd="0" destOrd="0" presId="urn:microsoft.com/office/officeart/2008/layout/LinedList"/>
    <dgm:cxn modelId="{1220C0CD-739B-4459-9930-6B602B4C34AF}" type="presOf" srcId="{C6EB182E-39CC-454C-9DD4-2C62D0744DB1}" destId="{CBCCC039-E4E0-4B14-B2D5-026D5C44BC8A}" srcOrd="0" destOrd="0" presId="urn:microsoft.com/office/officeart/2008/layout/LinedList"/>
    <dgm:cxn modelId="{B35D50E4-6106-42D9-A5E3-EA9AC25CBD74}" srcId="{4C424C5F-B3F9-4A01-A5F3-47360B69743D}" destId="{C6EB182E-39CC-454C-9DD4-2C62D0744DB1}" srcOrd="2" destOrd="0" parTransId="{6F6885E9-89A2-4B85-9667-EE0B62854629}" sibTransId="{35281C5E-6B46-45CA-B453-946A82005C08}"/>
    <dgm:cxn modelId="{B995E491-EE8F-4A3F-B8B9-18A23F25C16C}" type="presParOf" srcId="{6644F573-46C9-4613-90EE-76EC21A9F3C3}" destId="{988FCCB5-5DF3-4600-A85D-C4456091B71C}" srcOrd="0" destOrd="0" presId="urn:microsoft.com/office/officeart/2008/layout/LinedList"/>
    <dgm:cxn modelId="{BD65CE4B-8937-4434-98AE-F4EAC87823B4}" type="presParOf" srcId="{6644F573-46C9-4613-90EE-76EC21A9F3C3}" destId="{62927603-EA74-4FDE-8DDF-D13EE5CF6B8F}" srcOrd="1" destOrd="0" presId="urn:microsoft.com/office/officeart/2008/layout/LinedList"/>
    <dgm:cxn modelId="{F77FF055-7F07-4AFA-B38B-5C4A12DDD0D3}" type="presParOf" srcId="{62927603-EA74-4FDE-8DDF-D13EE5CF6B8F}" destId="{676C40C5-4D70-4893-A8ED-DBF56E3EA841}" srcOrd="0" destOrd="0" presId="urn:microsoft.com/office/officeart/2008/layout/LinedList"/>
    <dgm:cxn modelId="{0E7ECE23-02F0-4338-AEE6-5F867FA16F8F}" type="presParOf" srcId="{62927603-EA74-4FDE-8DDF-D13EE5CF6B8F}" destId="{F88161C9-D278-4D10-AA6B-F9398F15BCE8}" srcOrd="1" destOrd="0" presId="urn:microsoft.com/office/officeart/2008/layout/LinedList"/>
    <dgm:cxn modelId="{F2F9376C-214F-43EC-B470-1589E14B7133}" type="presParOf" srcId="{6644F573-46C9-4613-90EE-76EC21A9F3C3}" destId="{0B8377DE-71A0-451C-8789-83C156F69785}" srcOrd="2" destOrd="0" presId="urn:microsoft.com/office/officeart/2008/layout/LinedList"/>
    <dgm:cxn modelId="{06EDC72C-8979-4A68-B042-E1CD033F5C6E}" type="presParOf" srcId="{6644F573-46C9-4613-90EE-76EC21A9F3C3}" destId="{4C5B2741-1A81-4027-8AA4-9E475EB84988}" srcOrd="3" destOrd="0" presId="urn:microsoft.com/office/officeart/2008/layout/LinedList"/>
    <dgm:cxn modelId="{686E15E1-199B-4996-BBFE-AD3DBE3DA996}" type="presParOf" srcId="{4C5B2741-1A81-4027-8AA4-9E475EB84988}" destId="{4191D808-938C-4A10-AFC3-E880B8E8E6FA}" srcOrd="0" destOrd="0" presId="urn:microsoft.com/office/officeart/2008/layout/LinedList"/>
    <dgm:cxn modelId="{68B7080D-78CD-47D7-99A0-3418BA1E4C9A}" type="presParOf" srcId="{4C5B2741-1A81-4027-8AA4-9E475EB84988}" destId="{18B41FC9-1042-4070-B8EA-1FDC56345652}" srcOrd="1" destOrd="0" presId="urn:microsoft.com/office/officeart/2008/layout/LinedList"/>
    <dgm:cxn modelId="{24FB936C-8A5D-4978-BEC2-0E9C76E19A2C}" type="presParOf" srcId="{6644F573-46C9-4613-90EE-76EC21A9F3C3}" destId="{2B3E62F8-8A26-4DE8-8B0D-93771B6B298C}" srcOrd="4" destOrd="0" presId="urn:microsoft.com/office/officeart/2008/layout/LinedList"/>
    <dgm:cxn modelId="{57ECB9B5-D08D-404A-A6B2-380F6537D497}" type="presParOf" srcId="{6644F573-46C9-4613-90EE-76EC21A9F3C3}" destId="{38FF86AF-9E7C-4BB0-9F2F-A07670AB3305}" srcOrd="5" destOrd="0" presId="urn:microsoft.com/office/officeart/2008/layout/LinedList"/>
    <dgm:cxn modelId="{B3961D9C-F18F-414D-A929-F2F72F581000}" type="presParOf" srcId="{38FF86AF-9E7C-4BB0-9F2F-A07670AB3305}" destId="{CBCCC039-E4E0-4B14-B2D5-026D5C44BC8A}" srcOrd="0" destOrd="0" presId="urn:microsoft.com/office/officeart/2008/layout/LinedList"/>
    <dgm:cxn modelId="{B4323E9A-60E6-4951-A333-4979D6290E1E}" type="presParOf" srcId="{38FF86AF-9E7C-4BB0-9F2F-A07670AB3305}" destId="{D6063B10-D1CB-4BBD-81E9-62B0FBA67AA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CE3434-7A60-4CCA-A055-026A9C39D353}">
      <dsp:nvSpPr>
        <dsp:cNvPr id="0" name=""/>
        <dsp:cNvSpPr/>
      </dsp:nvSpPr>
      <dsp:spPr>
        <a:xfrm>
          <a:off x="0" y="6757"/>
          <a:ext cx="8064038" cy="12548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Es una herramienta de apoyo a la gestión organizacional de cualquier empresa .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56" y="68013"/>
        <a:ext cx="7941526" cy="1132313"/>
      </dsp:txXfrm>
    </dsp:sp>
    <dsp:sp modelId="{68E9C588-1DC9-4ACC-8447-70BA2A2F683F}">
      <dsp:nvSpPr>
        <dsp:cNvPr id="0" name=""/>
        <dsp:cNvSpPr/>
      </dsp:nvSpPr>
      <dsp:spPr>
        <a:xfrm>
          <a:off x="0" y="1275982"/>
          <a:ext cx="8064038" cy="12548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Arial" panose="020B0604020202020204" pitchFamily="34" charset="0"/>
              <a:cs typeface="Arial" panose="020B0604020202020204" pitchFamily="34" charset="0"/>
            </a:rPr>
            <a:t>Eficaz desenvolvimiento de los procesos contables.</a:t>
          </a:r>
          <a:endParaRPr lang="es-MX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56" y="1337238"/>
        <a:ext cx="7941526" cy="1132313"/>
      </dsp:txXfrm>
    </dsp:sp>
    <dsp:sp modelId="{389750F5-8108-4188-94A2-954A6F87B096}">
      <dsp:nvSpPr>
        <dsp:cNvPr id="0" name=""/>
        <dsp:cNvSpPr/>
      </dsp:nvSpPr>
      <dsp:spPr>
        <a:xfrm>
          <a:off x="0" y="2545207"/>
          <a:ext cx="8064038" cy="125482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Arial" panose="020B0604020202020204" pitchFamily="34" charset="0"/>
              <a:cs typeface="Arial" panose="020B0604020202020204" pitchFamily="34" charset="0"/>
            </a:rPr>
            <a:t>Son datos que al ser cuantificados en los planes de una organización, tienen incidencia en los recursos financieros.  </a:t>
          </a:r>
          <a:r>
            <a:rPr lang="es-MX" sz="2400" i="0" kern="1200" dirty="0">
              <a:latin typeface="Arial" panose="020B0604020202020204" pitchFamily="34" charset="0"/>
              <a:cs typeface="Arial" panose="020B0604020202020204" pitchFamily="34" charset="0"/>
            </a:rPr>
            <a:t>(</a:t>
          </a:r>
          <a:r>
            <a:rPr lang="es-MX" sz="2400" i="0" kern="1200" dirty="0" err="1">
              <a:latin typeface="Arial" panose="020B0604020202020204" pitchFamily="34" charset="0"/>
              <a:cs typeface="Arial" panose="020B0604020202020204" pitchFamily="34" charset="0"/>
            </a:rPr>
            <a:t>Cibrán</a:t>
          </a:r>
          <a:r>
            <a:rPr lang="es-MX" sz="2400" i="0" kern="1200" dirty="0">
              <a:latin typeface="Arial" panose="020B0604020202020204" pitchFamily="34" charset="0"/>
              <a:cs typeface="Arial" panose="020B0604020202020204" pitchFamily="34" charset="0"/>
            </a:rPr>
            <a:t>, et al. (2013)</a:t>
          </a:r>
        </a:p>
      </dsp:txBody>
      <dsp:txXfrm>
        <a:off x="61256" y="2606463"/>
        <a:ext cx="7941526" cy="1132313"/>
      </dsp:txXfrm>
    </dsp:sp>
    <dsp:sp modelId="{66282822-70AC-4DFA-973D-210A2A92A24A}">
      <dsp:nvSpPr>
        <dsp:cNvPr id="0" name=""/>
        <dsp:cNvSpPr/>
      </dsp:nvSpPr>
      <dsp:spPr>
        <a:xfrm>
          <a:off x="0" y="3814432"/>
          <a:ext cx="8064038" cy="125482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latin typeface="Arial" panose="020B0604020202020204" pitchFamily="34" charset="0"/>
              <a:cs typeface="Arial" panose="020B0604020202020204" pitchFamily="34" charset="0"/>
            </a:rPr>
            <a:t>Es un proceso, tiene una secuencia de pasos a seguir para la obtención de un plan, que se materializa en números concretos.</a:t>
          </a:r>
          <a:endParaRPr lang="es-MX" sz="2400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1256" y="3875688"/>
        <a:ext cx="7941526" cy="113231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8C279-BE4D-4B81-A72C-B49C19E51B68}">
      <dsp:nvSpPr>
        <dsp:cNvPr id="0" name=""/>
        <dsp:cNvSpPr/>
      </dsp:nvSpPr>
      <dsp:spPr>
        <a:xfrm>
          <a:off x="0" y="2351"/>
          <a:ext cx="9019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11F94-8D7F-4A66-849C-D560C127E404}">
      <dsp:nvSpPr>
        <dsp:cNvPr id="0" name=""/>
        <dsp:cNvSpPr/>
      </dsp:nvSpPr>
      <dsp:spPr>
        <a:xfrm>
          <a:off x="0" y="2351"/>
          <a:ext cx="9019419" cy="160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kern="1200" dirty="0">
              <a:latin typeface="Arial" panose="020B0604020202020204" pitchFamily="34" charset="0"/>
              <a:cs typeface="Arial" panose="020B0604020202020204" pitchFamily="34" charset="0"/>
            </a:rPr>
            <a:t>Para la evaluación de los riesgos, el </a:t>
          </a:r>
          <a:r>
            <a:rPr lang="es-MX" sz="2100" b="0" i="1" kern="1200" dirty="0">
              <a:latin typeface="Arial" panose="020B0604020202020204" pitchFamily="34" charset="0"/>
              <a:cs typeface="Arial" panose="020B0604020202020204" pitchFamily="34" charset="0"/>
            </a:rPr>
            <a:t>Enterprise </a:t>
          </a:r>
          <a:r>
            <a:rPr lang="es-MX" sz="2100" b="0" i="1" kern="1200" dirty="0" err="1">
              <a:latin typeface="Arial" panose="020B0604020202020204" pitchFamily="34" charset="0"/>
              <a:cs typeface="Arial" panose="020B0604020202020204" pitchFamily="34" charset="0"/>
            </a:rPr>
            <a:t>Risk</a:t>
          </a:r>
          <a:r>
            <a:rPr lang="es-MX" sz="2100" b="0" i="1" kern="1200" dirty="0">
              <a:latin typeface="Arial" panose="020B0604020202020204" pitchFamily="34" charset="0"/>
              <a:cs typeface="Arial" panose="020B0604020202020204" pitchFamily="34" charset="0"/>
            </a:rPr>
            <a:t> Management (ERM) </a:t>
          </a:r>
          <a:r>
            <a:rPr lang="es-MX" sz="2100" b="0" kern="1200" dirty="0">
              <a:latin typeface="Arial" panose="020B0604020202020204" pitchFamily="34" charset="0"/>
              <a:cs typeface="Arial" panose="020B0604020202020204" pitchFamily="34" charset="0"/>
            </a:rPr>
            <a:t>propone una evaluación cualitativa y otra cuantitativa. </a:t>
          </a:r>
        </a:p>
      </dsp:txBody>
      <dsp:txXfrm>
        <a:off x="0" y="2351"/>
        <a:ext cx="9019419" cy="1603861"/>
      </dsp:txXfrm>
    </dsp:sp>
    <dsp:sp modelId="{15ED1806-5C56-4E96-99A2-EC8C40A4F93A}">
      <dsp:nvSpPr>
        <dsp:cNvPr id="0" name=""/>
        <dsp:cNvSpPr/>
      </dsp:nvSpPr>
      <dsp:spPr>
        <a:xfrm>
          <a:off x="0" y="1606213"/>
          <a:ext cx="9019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68D33-6077-4B96-A20B-809958A70413}">
      <dsp:nvSpPr>
        <dsp:cNvPr id="0" name=""/>
        <dsp:cNvSpPr/>
      </dsp:nvSpPr>
      <dsp:spPr>
        <a:xfrm>
          <a:off x="0" y="1606213"/>
          <a:ext cx="9019419" cy="160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Evaluación cualitativa</a:t>
          </a:r>
          <a:r>
            <a:rPr lang="es-MX" sz="2100" b="0" kern="1200" dirty="0">
              <a:latin typeface="Arial" panose="020B0604020202020204" pitchFamily="34" charset="0"/>
              <a:cs typeface="Arial" panose="020B0604020202020204" pitchFamily="34" charset="0"/>
            </a:rPr>
            <a:t>: Es valorar el riesgo en cuanto a viabilidad e impacto.</a:t>
          </a:r>
        </a:p>
      </dsp:txBody>
      <dsp:txXfrm>
        <a:off x="0" y="1606213"/>
        <a:ext cx="9019419" cy="1603861"/>
      </dsp:txXfrm>
    </dsp:sp>
    <dsp:sp modelId="{58873753-5F64-41BE-996F-F3C415176497}">
      <dsp:nvSpPr>
        <dsp:cNvPr id="0" name=""/>
        <dsp:cNvSpPr/>
      </dsp:nvSpPr>
      <dsp:spPr>
        <a:xfrm>
          <a:off x="0" y="3210074"/>
          <a:ext cx="9019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349FF-A698-4D64-9EC2-D1388BCB9025}">
      <dsp:nvSpPr>
        <dsp:cNvPr id="0" name=""/>
        <dsp:cNvSpPr/>
      </dsp:nvSpPr>
      <dsp:spPr>
        <a:xfrm>
          <a:off x="0" y="3210074"/>
          <a:ext cx="9019419" cy="160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Evaluación Cuantitativa</a:t>
          </a:r>
          <a:r>
            <a:rPr lang="es-MX" sz="2100" b="0" kern="1200" dirty="0">
              <a:latin typeface="Arial" panose="020B0604020202020204" pitchFamily="34" charset="0"/>
              <a:cs typeface="Arial" panose="020B0604020202020204" pitchFamily="34" charset="0"/>
            </a:rPr>
            <a:t>:  Debe evaluar los riesgos en términos monetarios en caso de que estos se materialicen</a:t>
          </a:r>
        </a:p>
      </dsp:txBody>
      <dsp:txXfrm>
        <a:off x="0" y="3210074"/>
        <a:ext cx="9019419" cy="160386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78C279-BE4D-4B81-A72C-B49C19E51B68}">
      <dsp:nvSpPr>
        <dsp:cNvPr id="0" name=""/>
        <dsp:cNvSpPr/>
      </dsp:nvSpPr>
      <dsp:spPr>
        <a:xfrm>
          <a:off x="0" y="2461"/>
          <a:ext cx="9243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11F94-8D7F-4A66-849C-D560C127E404}">
      <dsp:nvSpPr>
        <dsp:cNvPr id="0" name=""/>
        <dsp:cNvSpPr/>
      </dsp:nvSpPr>
      <dsp:spPr>
        <a:xfrm>
          <a:off x="0" y="2461"/>
          <a:ext cx="9243252" cy="16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b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Tipos de Riesgos:</a:t>
          </a:r>
        </a:p>
      </dsp:txBody>
      <dsp:txXfrm>
        <a:off x="0" y="2461"/>
        <a:ext cx="9243252" cy="1679003"/>
      </dsp:txXfrm>
    </dsp:sp>
    <dsp:sp modelId="{A771F8AE-AF97-4F25-A6CA-2A94AFFB89AB}">
      <dsp:nvSpPr>
        <dsp:cNvPr id="0" name=""/>
        <dsp:cNvSpPr/>
      </dsp:nvSpPr>
      <dsp:spPr>
        <a:xfrm>
          <a:off x="0" y="870053"/>
          <a:ext cx="9243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850518-4498-4B5F-96AD-C5809605AD42}">
      <dsp:nvSpPr>
        <dsp:cNvPr id="0" name=""/>
        <dsp:cNvSpPr/>
      </dsp:nvSpPr>
      <dsp:spPr>
        <a:xfrm>
          <a:off x="0" y="1331846"/>
          <a:ext cx="9243252" cy="16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Los riesgos son analizados de acuerdo a la probabilidad e impacto para determinar cómo se deben gestionar y evaluar desde la perspectiva residual e inherente. </a:t>
          </a:r>
          <a:endParaRPr lang="es-MX" sz="2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331846"/>
        <a:ext cx="9243252" cy="1679003"/>
      </dsp:txXfrm>
    </dsp:sp>
    <dsp:sp modelId="{027C4FF0-3897-4BF6-A91B-B466ADBDE391}">
      <dsp:nvSpPr>
        <dsp:cNvPr id="0" name=""/>
        <dsp:cNvSpPr/>
      </dsp:nvSpPr>
      <dsp:spPr>
        <a:xfrm>
          <a:off x="0" y="3360469"/>
          <a:ext cx="9243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F23CE-22D7-4E0F-B513-B11002DAEA7B}">
      <dsp:nvSpPr>
        <dsp:cNvPr id="0" name=""/>
        <dsp:cNvSpPr/>
      </dsp:nvSpPr>
      <dsp:spPr>
        <a:xfrm>
          <a:off x="0" y="2499291"/>
          <a:ext cx="9243252" cy="16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Este componente incluye los factores: estimación de probabilidad e impacto; evaluación de riesgos; riesgos originados por cambios.</a:t>
          </a:r>
          <a:endParaRPr lang="es-MX" sz="21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99291"/>
        <a:ext cx="9243252" cy="1679003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90D91-90DC-44CE-86D9-0CAD383B8B9E}">
      <dsp:nvSpPr>
        <dsp:cNvPr id="0" name=""/>
        <dsp:cNvSpPr/>
      </dsp:nvSpPr>
      <dsp:spPr>
        <a:xfrm>
          <a:off x="0" y="2461"/>
          <a:ext cx="9243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C8A06-A0BF-4049-9738-336F8D9FCD7F}">
      <dsp:nvSpPr>
        <dsp:cNvPr id="0" name=""/>
        <dsp:cNvSpPr/>
      </dsp:nvSpPr>
      <dsp:spPr>
        <a:xfrm>
          <a:off x="0" y="2461"/>
          <a:ext cx="9243252" cy="16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Riesgo inherente:</a:t>
          </a: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  Es al que se enfrenta una entidad por la ausencia de acciones realizadas por la dirección para modificar la probabilidad y el impacto. </a:t>
          </a:r>
        </a:p>
      </dsp:txBody>
      <dsp:txXfrm>
        <a:off x="0" y="2461"/>
        <a:ext cx="9243252" cy="1679003"/>
      </dsp:txXfrm>
    </dsp:sp>
    <dsp:sp modelId="{0D57D0E9-365E-47A4-9842-DB2033DE9FBE}">
      <dsp:nvSpPr>
        <dsp:cNvPr id="0" name=""/>
        <dsp:cNvSpPr/>
      </dsp:nvSpPr>
      <dsp:spPr>
        <a:xfrm>
          <a:off x="0" y="1681465"/>
          <a:ext cx="9243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BF568-C4BD-434C-9224-4C50D00AF52C}">
      <dsp:nvSpPr>
        <dsp:cNvPr id="0" name=""/>
        <dsp:cNvSpPr/>
      </dsp:nvSpPr>
      <dsp:spPr>
        <a:xfrm>
          <a:off x="0" y="1681465"/>
          <a:ext cx="9243252" cy="16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Riesgo residual:</a:t>
          </a: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 Es aquel que permanece después que la dirección desarrolle respuestas a los riesgos</a:t>
          </a:r>
        </a:p>
      </dsp:txBody>
      <dsp:txXfrm>
        <a:off x="0" y="1681465"/>
        <a:ext cx="9243252" cy="1679003"/>
      </dsp:txXfrm>
    </dsp:sp>
    <dsp:sp modelId="{02CE55E2-F032-4A35-8A73-9C6DD0FE8E25}">
      <dsp:nvSpPr>
        <dsp:cNvPr id="0" name=""/>
        <dsp:cNvSpPr/>
      </dsp:nvSpPr>
      <dsp:spPr>
        <a:xfrm>
          <a:off x="0" y="3360469"/>
          <a:ext cx="9243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7A58D-1F7B-4BDF-9E16-E26B4627323D}">
      <dsp:nvSpPr>
        <dsp:cNvPr id="0" name=""/>
        <dsp:cNvSpPr/>
      </dsp:nvSpPr>
      <dsp:spPr>
        <a:xfrm>
          <a:off x="0" y="3360469"/>
          <a:ext cx="9243252" cy="16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La evaluación de riesgos es aplicada primero a los riesgos inherentes y luego el riesgo residual.</a:t>
          </a:r>
        </a:p>
      </dsp:txBody>
      <dsp:txXfrm>
        <a:off x="0" y="3360469"/>
        <a:ext cx="9243252" cy="167900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890D91-90DC-44CE-86D9-0CAD383B8B9E}">
      <dsp:nvSpPr>
        <dsp:cNvPr id="0" name=""/>
        <dsp:cNvSpPr/>
      </dsp:nvSpPr>
      <dsp:spPr>
        <a:xfrm>
          <a:off x="0" y="2461"/>
          <a:ext cx="9243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C8A06-A0BF-4049-9738-336F8D9FCD7F}">
      <dsp:nvSpPr>
        <dsp:cNvPr id="0" name=""/>
        <dsp:cNvSpPr/>
      </dsp:nvSpPr>
      <dsp:spPr>
        <a:xfrm>
          <a:off x="0" y="2461"/>
          <a:ext cx="9243252" cy="16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Riesgo inherente:</a:t>
          </a: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  Es al que se enfrenta una entidad por la ausencia de acciones realizadas por la dirección para modificar la probabilidad y el impacto. </a:t>
          </a:r>
        </a:p>
      </dsp:txBody>
      <dsp:txXfrm>
        <a:off x="0" y="2461"/>
        <a:ext cx="9243252" cy="1679003"/>
      </dsp:txXfrm>
    </dsp:sp>
    <dsp:sp modelId="{0D57D0E9-365E-47A4-9842-DB2033DE9FBE}">
      <dsp:nvSpPr>
        <dsp:cNvPr id="0" name=""/>
        <dsp:cNvSpPr/>
      </dsp:nvSpPr>
      <dsp:spPr>
        <a:xfrm>
          <a:off x="0" y="1681465"/>
          <a:ext cx="9243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FBF568-C4BD-434C-9224-4C50D00AF52C}">
      <dsp:nvSpPr>
        <dsp:cNvPr id="0" name=""/>
        <dsp:cNvSpPr/>
      </dsp:nvSpPr>
      <dsp:spPr>
        <a:xfrm>
          <a:off x="0" y="1681465"/>
          <a:ext cx="9243252" cy="16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Riesgo residual:</a:t>
          </a: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 Es aquel que permanece después que la dirección desarrolle respuestas a los riesgos</a:t>
          </a:r>
        </a:p>
      </dsp:txBody>
      <dsp:txXfrm>
        <a:off x="0" y="1681465"/>
        <a:ext cx="9243252" cy="1679003"/>
      </dsp:txXfrm>
    </dsp:sp>
    <dsp:sp modelId="{02CE55E2-F032-4A35-8A73-9C6DD0FE8E25}">
      <dsp:nvSpPr>
        <dsp:cNvPr id="0" name=""/>
        <dsp:cNvSpPr/>
      </dsp:nvSpPr>
      <dsp:spPr>
        <a:xfrm>
          <a:off x="0" y="3360469"/>
          <a:ext cx="9243252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17A58D-1F7B-4BDF-9E16-E26B4627323D}">
      <dsp:nvSpPr>
        <dsp:cNvPr id="0" name=""/>
        <dsp:cNvSpPr/>
      </dsp:nvSpPr>
      <dsp:spPr>
        <a:xfrm>
          <a:off x="0" y="3360469"/>
          <a:ext cx="9243252" cy="16790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La evaluación de riesgos es aplicada primero a los riesgos inherentes y luego el riesgo residual.</a:t>
          </a:r>
        </a:p>
      </dsp:txBody>
      <dsp:txXfrm>
        <a:off x="0" y="3360469"/>
        <a:ext cx="9243252" cy="167900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14D73A-43DB-4F77-82EB-66B20B3C229C}">
      <dsp:nvSpPr>
        <dsp:cNvPr id="0" name=""/>
        <dsp:cNvSpPr/>
      </dsp:nvSpPr>
      <dsp:spPr>
        <a:xfrm>
          <a:off x="2369144" y="2437"/>
          <a:ext cx="1030947" cy="103094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342E815-2F64-4F0D-A49D-0174BD720596}">
      <dsp:nvSpPr>
        <dsp:cNvPr id="0" name=""/>
        <dsp:cNvSpPr/>
      </dsp:nvSpPr>
      <dsp:spPr>
        <a:xfrm>
          <a:off x="2884618" y="2437"/>
          <a:ext cx="5500484" cy="103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No es algo estático.</a:t>
          </a:r>
          <a:endParaRPr lang="es-MX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4618" y="2437"/>
        <a:ext cx="5500484" cy="1030947"/>
      </dsp:txXfrm>
    </dsp:sp>
    <dsp:sp modelId="{EEECB4FE-AD12-496F-A6A1-64D6C27F1B60}">
      <dsp:nvSpPr>
        <dsp:cNvPr id="0" name=""/>
        <dsp:cNvSpPr/>
      </dsp:nvSpPr>
      <dsp:spPr>
        <a:xfrm>
          <a:off x="2453229" y="1033385"/>
          <a:ext cx="1030947" cy="1030947"/>
        </a:xfrm>
        <a:prstGeom prst="ellipse">
          <a:avLst/>
        </a:prstGeom>
        <a:solidFill>
          <a:schemeClr val="accent2">
            <a:alpha val="50000"/>
            <a:hueOff val="-41413"/>
            <a:satOff val="-13584"/>
            <a:lumOff val="-495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9386EC8-7D66-40FB-B4E3-A4B3F08604F2}">
      <dsp:nvSpPr>
        <dsp:cNvPr id="0" name=""/>
        <dsp:cNvSpPr/>
      </dsp:nvSpPr>
      <dsp:spPr>
        <a:xfrm>
          <a:off x="2884618" y="1033385"/>
          <a:ext cx="5500484" cy="103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Se debe revisar de forma regular.</a:t>
          </a:r>
          <a:endParaRPr lang="es-MX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4618" y="1033385"/>
        <a:ext cx="5500484" cy="1030947"/>
      </dsp:txXfrm>
    </dsp:sp>
    <dsp:sp modelId="{0361E926-CA73-4CE1-9A0D-7B77249C8B0C}">
      <dsp:nvSpPr>
        <dsp:cNvPr id="0" name=""/>
        <dsp:cNvSpPr/>
      </dsp:nvSpPr>
      <dsp:spPr>
        <a:xfrm>
          <a:off x="2369144" y="2064333"/>
          <a:ext cx="1030947" cy="1030947"/>
        </a:xfrm>
        <a:prstGeom prst="ellipse">
          <a:avLst/>
        </a:prstGeom>
        <a:solidFill>
          <a:schemeClr val="accent2">
            <a:alpha val="50000"/>
            <a:hueOff val="-82827"/>
            <a:satOff val="-27168"/>
            <a:lumOff val="-990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3891F16-8B90-43A9-9737-4C841E8F33EE}">
      <dsp:nvSpPr>
        <dsp:cNvPr id="0" name=""/>
        <dsp:cNvSpPr/>
      </dsp:nvSpPr>
      <dsp:spPr>
        <a:xfrm>
          <a:off x="2884618" y="2064333"/>
          <a:ext cx="5500484" cy="103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Se debe adaptar según cambien las circunstancias.</a:t>
          </a:r>
          <a:endParaRPr lang="es-MX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4618" y="2064333"/>
        <a:ext cx="5500484" cy="1030947"/>
      </dsp:txXfrm>
    </dsp:sp>
    <dsp:sp modelId="{E5FE2774-3BC6-491D-A214-CF8526D18E6E}">
      <dsp:nvSpPr>
        <dsp:cNvPr id="0" name=""/>
        <dsp:cNvSpPr/>
      </dsp:nvSpPr>
      <dsp:spPr>
        <a:xfrm>
          <a:off x="2369144" y="3095280"/>
          <a:ext cx="1030947" cy="1030947"/>
        </a:xfrm>
        <a:prstGeom prst="ellipse">
          <a:avLst/>
        </a:prstGeom>
        <a:solidFill>
          <a:schemeClr val="accent2">
            <a:alpha val="50000"/>
            <a:hueOff val="-124240"/>
            <a:satOff val="-40751"/>
            <a:lumOff val="-1485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9DB9F8C-3B29-4392-AA58-52E7394BB0E4}">
      <dsp:nvSpPr>
        <dsp:cNvPr id="0" name=""/>
        <dsp:cNvSpPr/>
      </dsp:nvSpPr>
      <dsp:spPr>
        <a:xfrm>
          <a:off x="2884618" y="3095280"/>
          <a:ext cx="5500484" cy="103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Cuando menos una vez al año o cuando ocurra un cambio importante.</a:t>
          </a:r>
          <a:endParaRPr lang="es-MX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4618" y="3095280"/>
        <a:ext cx="5500484" cy="1030947"/>
      </dsp:txXfrm>
    </dsp:sp>
    <dsp:sp modelId="{B34F8D55-7540-43AB-B6DB-B760252AE856}">
      <dsp:nvSpPr>
        <dsp:cNvPr id="0" name=""/>
        <dsp:cNvSpPr/>
      </dsp:nvSpPr>
      <dsp:spPr>
        <a:xfrm>
          <a:off x="2369144" y="4126228"/>
          <a:ext cx="1030947" cy="1030947"/>
        </a:xfrm>
        <a:prstGeom prst="ellipse">
          <a:avLst/>
        </a:prstGeom>
        <a:solidFill>
          <a:schemeClr val="accent2">
            <a:alpha val="50000"/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F8F5A74-6AF2-4593-B742-B2E38C1CEF5D}">
      <dsp:nvSpPr>
        <dsp:cNvPr id="0" name=""/>
        <dsp:cNvSpPr/>
      </dsp:nvSpPr>
      <dsp:spPr>
        <a:xfrm>
          <a:off x="2884618" y="4126228"/>
          <a:ext cx="5500484" cy="10309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6670" rIns="0" bIns="2667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La revisión del plan financiero implica tener que pasar por todo el proceso de creación de este documento nuevamente.</a:t>
          </a:r>
          <a:endParaRPr lang="es-MX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84618" y="4126228"/>
        <a:ext cx="5500484" cy="10309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6C91-5D49-4978-B445-CF8626F64DAB}">
      <dsp:nvSpPr>
        <dsp:cNvPr id="0" name=""/>
        <dsp:cNvSpPr/>
      </dsp:nvSpPr>
      <dsp:spPr>
        <a:xfrm>
          <a:off x="0" y="0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E1D78-4764-4BC0-B862-2462E1244F2D}">
      <dsp:nvSpPr>
        <dsp:cNvPr id="0" name=""/>
        <dsp:cNvSpPr/>
      </dsp:nvSpPr>
      <dsp:spPr>
        <a:xfrm>
          <a:off x="0" y="0"/>
          <a:ext cx="7685741" cy="240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100" kern="1200" dirty="0">
              <a:latin typeface="Arial" panose="020B0604020202020204" pitchFamily="34" charset="0"/>
              <a:cs typeface="Arial" panose="020B0604020202020204" pitchFamily="34" charset="0"/>
            </a:rPr>
            <a:t>Deben ser formulados </a:t>
          </a:r>
          <a:r>
            <a:rPr lang="es-MX" sz="2100" kern="120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rPr>
            <a:t>respetando la correspondencia con los objetivos generales de la empresa.</a:t>
          </a:r>
          <a:endParaRPr lang="es-MX" sz="21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7685741" cy="2408144"/>
      </dsp:txXfrm>
    </dsp:sp>
    <dsp:sp modelId="{21309089-03BC-4583-A64F-83DA0234C1AA}">
      <dsp:nvSpPr>
        <dsp:cNvPr id="0" name=""/>
        <dsp:cNvSpPr/>
      </dsp:nvSpPr>
      <dsp:spPr>
        <a:xfrm>
          <a:off x="0" y="2408144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B7001-14A0-44C7-A03C-D1735D2A8C21}">
      <dsp:nvSpPr>
        <dsp:cNvPr id="0" name=""/>
        <dsp:cNvSpPr/>
      </dsp:nvSpPr>
      <dsp:spPr>
        <a:xfrm>
          <a:off x="0" y="2408144"/>
          <a:ext cx="7685741" cy="240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2100" kern="120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rPr>
            <a:t>Una </a:t>
          </a:r>
          <a:r>
            <a:rPr lang="es-MX" sz="2100" kern="120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rPr>
            <a:t> vez fijados los correspondientes objetivos financieros, se proceda al diseño de la estrategia financiera, que deberá estar en correspondencia con la estrategia general de la empresa. </a:t>
          </a:r>
          <a:r>
            <a:rPr lang="es-MX" sz="2100" i="1" kern="120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rPr>
            <a:t>(</a:t>
          </a:r>
          <a:r>
            <a:rPr lang="es-MX" sz="2100" i="1" kern="1200" dirty="0" err="1"/>
            <a:t>Cibrán</a:t>
          </a:r>
          <a:r>
            <a:rPr lang="es-MX" sz="2100" i="1" kern="1200" dirty="0"/>
            <a:t> (2013), </a:t>
          </a:r>
          <a:endParaRPr lang="es-MX" sz="2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08144"/>
        <a:ext cx="7685741" cy="24081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309089-03BC-4583-A64F-83DA0234C1AA}">
      <dsp:nvSpPr>
        <dsp:cNvPr id="0" name=""/>
        <dsp:cNvSpPr/>
      </dsp:nvSpPr>
      <dsp:spPr>
        <a:xfrm>
          <a:off x="0" y="0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6B7001-14A0-44C7-A03C-D1735D2A8C21}">
      <dsp:nvSpPr>
        <dsp:cNvPr id="0" name=""/>
        <dsp:cNvSpPr/>
      </dsp:nvSpPr>
      <dsp:spPr>
        <a:xfrm>
          <a:off x="0" y="0"/>
          <a:ext cx="7685741" cy="120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2100" kern="120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rPr>
            <a:t>Es un instrumento </a:t>
          </a: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financiero que permite detallar los ingresos y gastos que se van a tener de manera anticipada.</a:t>
          </a:r>
          <a:endParaRPr lang="es-MX" sz="2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7685741" cy="1204072"/>
      </dsp:txXfrm>
    </dsp:sp>
    <dsp:sp modelId="{92302E75-234A-4F42-AD4E-63EA3E91D63F}">
      <dsp:nvSpPr>
        <dsp:cNvPr id="0" name=""/>
        <dsp:cNvSpPr/>
      </dsp:nvSpPr>
      <dsp:spPr>
        <a:xfrm>
          <a:off x="0" y="1204071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5D68DC-6A70-477D-93D0-E892EC585BB1}">
      <dsp:nvSpPr>
        <dsp:cNvPr id="0" name=""/>
        <dsp:cNvSpPr/>
      </dsp:nvSpPr>
      <dsp:spPr>
        <a:xfrm>
          <a:off x="0" y="1204072"/>
          <a:ext cx="7685741" cy="120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Visualiza un panorama más genérico sobre las operaciones del futuro.</a:t>
          </a:r>
          <a:endParaRPr lang="es-MX" sz="2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204072"/>
        <a:ext cx="7685741" cy="1204072"/>
      </dsp:txXfrm>
    </dsp:sp>
    <dsp:sp modelId="{D456DB80-4AA2-4F32-83DC-B956E31FC18E}">
      <dsp:nvSpPr>
        <dsp:cNvPr id="0" name=""/>
        <dsp:cNvSpPr/>
      </dsp:nvSpPr>
      <dsp:spPr>
        <a:xfrm>
          <a:off x="0" y="2408143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3166CB-122C-4DF7-AE7C-F2025597A815}">
      <dsp:nvSpPr>
        <dsp:cNvPr id="0" name=""/>
        <dsp:cNvSpPr/>
      </dsp:nvSpPr>
      <dsp:spPr>
        <a:xfrm>
          <a:off x="0" y="2408144"/>
          <a:ext cx="7685741" cy="120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Posibilita una mejor gestión del dinero que entra y sale en un determinado lapso de tiempo.</a:t>
          </a:r>
          <a:endParaRPr lang="es-MX" sz="2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408144"/>
        <a:ext cx="7685741" cy="1204072"/>
      </dsp:txXfrm>
    </dsp:sp>
    <dsp:sp modelId="{3028672F-F589-487C-95FA-08CD3843C019}">
      <dsp:nvSpPr>
        <dsp:cNvPr id="0" name=""/>
        <dsp:cNvSpPr/>
      </dsp:nvSpPr>
      <dsp:spPr>
        <a:xfrm>
          <a:off x="0" y="3612216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298F60-15E2-40E9-BEF3-C0383BB32881}">
      <dsp:nvSpPr>
        <dsp:cNvPr id="0" name=""/>
        <dsp:cNvSpPr/>
      </dsp:nvSpPr>
      <dsp:spPr>
        <a:xfrm>
          <a:off x="0" y="3612216"/>
          <a:ext cx="7685741" cy="12040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Facilita la toma de decisiones, optimiza recursos y reduce riesgos.</a:t>
          </a:r>
          <a:endParaRPr lang="es-MX" sz="2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612216"/>
        <a:ext cx="7685741" cy="120407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6C91-5D49-4978-B445-CF8626F64DAB}">
      <dsp:nvSpPr>
        <dsp:cNvPr id="0" name=""/>
        <dsp:cNvSpPr/>
      </dsp:nvSpPr>
      <dsp:spPr>
        <a:xfrm>
          <a:off x="0" y="0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E1D78-4764-4BC0-B862-2462E1244F2D}">
      <dsp:nvSpPr>
        <dsp:cNvPr id="0" name=""/>
        <dsp:cNvSpPr/>
      </dsp:nvSpPr>
      <dsp:spPr>
        <a:xfrm>
          <a:off x="0" y="0"/>
          <a:ext cx="7685741" cy="240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Presupuesto Personal:</a:t>
          </a:r>
        </a:p>
        <a:p>
          <a:pPr marL="0" lvl="0" indent="0" algn="l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Es el documento donde se registran el egreso e ingreso monetario de una persona en un determinado tiempo.</a:t>
          </a:r>
        </a:p>
      </dsp:txBody>
      <dsp:txXfrm>
        <a:off x="0" y="0"/>
        <a:ext cx="7685741" cy="2408144"/>
      </dsp:txXfrm>
    </dsp:sp>
    <dsp:sp modelId="{B9542904-0459-4FEE-BA64-9A095D208196}">
      <dsp:nvSpPr>
        <dsp:cNvPr id="0" name=""/>
        <dsp:cNvSpPr/>
      </dsp:nvSpPr>
      <dsp:spPr>
        <a:xfrm>
          <a:off x="0" y="2408144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ACE4C-AFC8-401E-A4B8-2BFBDDF9FF4B}">
      <dsp:nvSpPr>
        <dsp:cNvPr id="0" name=""/>
        <dsp:cNvSpPr/>
      </dsp:nvSpPr>
      <dsp:spPr>
        <a:xfrm>
          <a:off x="0" y="2408144"/>
          <a:ext cx="7685741" cy="2408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2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Presupuesto empresarial:                                                                  </a:t>
          </a: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Es el medio para maximizar las utilidades, y el camino que debe recorrer la gerencia al enfrentar las responsabilidades </a:t>
          </a:r>
          <a:r>
            <a:rPr lang="es-MX" sz="2100" i="1" kern="1200" dirty="0">
              <a:latin typeface="Arial" panose="020B0604020202020204" pitchFamily="34" charset="0"/>
              <a:cs typeface="Arial" panose="020B0604020202020204" pitchFamily="34" charset="0"/>
            </a:rPr>
            <a:t>(Carrillo, 2014). </a:t>
          </a:r>
        </a:p>
      </dsp:txBody>
      <dsp:txXfrm>
        <a:off x="0" y="2408144"/>
        <a:ext cx="7685741" cy="24081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C6C91-5D49-4978-B445-CF8626F64DAB}">
      <dsp:nvSpPr>
        <dsp:cNvPr id="0" name=""/>
        <dsp:cNvSpPr/>
      </dsp:nvSpPr>
      <dsp:spPr>
        <a:xfrm>
          <a:off x="0" y="0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3E1D78-4764-4BC0-B862-2462E1244F2D}">
      <dsp:nvSpPr>
        <dsp:cNvPr id="0" name=""/>
        <dsp:cNvSpPr/>
      </dsp:nvSpPr>
      <dsp:spPr>
        <a:xfrm>
          <a:off x="0" y="0"/>
          <a:ext cx="7685741" cy="48162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ES" sz="2100" b="1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¿Porqué es importante hacer un presupuesto? </a:t>
          </a:r>
        </a:p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Porque en este documento se recogerán todas las operaciones que va a desarrollar la  organización para lograr sus objetivos, así como,  los recursos ( dinero) necesarios para ello, y, además, se incluirá una previsión de los ingresos ( ventas) que se estiman obtener </a:t>
          </a:r>
          <a:r>
            <a:rPr lang="es-MX" sz="2100" i="1" kern="1200" dirty="0">
              <a:latin typeface="Arial" panose="020B0604020202020204" pitchFamily="34" charset="0"/>
              <a:cs typeface="Arial" panose="020B0604020202020204" pitchFamily="34" charset="0"/>
            </a:rPr>
            <a:t>( Unir, 2022).</a:t>
          </a:r>
        </a:p>
      </dsp:txBody>
      <dsp:txXfrm>
        <a:off x="0" y="0"/>
        <a:ext cx="7685741" cy="481628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FCCB5-5DF3-4600-A85D-C4456091B71C}">
      <dsp:nvSpPr>
        <dsp:cNvPr id="0" name=""/>
        <dsp:cNvSpPr/>
      </dsp:nvSpPr>
      <dsp:spPr>
        <a:xfrm>
          <a:off x="0" y="2351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C40C5-4D70-4893-A8ED-DBF56E3EA841}">
      <dsp:nvSpPr>
        <dsp:cNvPr id="0" name=""/>
        <dsp:cNvSpPr/>
      </dsp:nvSpPr>
      <dsp:spPr>
        <a:xfrm>
          <a:off x="0" y="2351"/>
          <a:ext cx="7685741" cy="160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Definición de la Comisión Nacional para la Protección y Defensa de los Servicios Financieros ( CONDUSEF ):</a:t>
          </a:r>
          <a:endParaRPr lang="es-MX" sz="2100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51"/>
        <a:ext cx="7685741" cy="1603861"/>
      </dsp:txXfrm>
    </dsp:sp>
    <dsp:sp modelId="{390187B0-A3C2-4F93-AE9A-65B10A982C1A}">
      <dsp:nvSpPr>
        <dsp:cNvPr id="0" name=""/>
        <dsp:cNvSpPr/>
      </dsp:nvSpPr>
      <dsp:spPr>
        <a:xfrm>
          <a:off x="0" y="1606213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51B34-05E7-4AE3-96F9-BC8470CDD3B8}">
      <dsp:nvSpPr>
        <dsp:cNvPr id="0" name=""/>
        <dsp:cNvSpPr/>
      </dsp:nvSpPr>
      <dsp:spPr>
        <a:xfrm>
          <a:off x="0" y="1606213"/>
          <a:ext cx="7685741" cy="160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1) Permite que las personas adquieran conocimientos  y habilidades básicas para administrar mejor sus recursos.</a:t>
          </a:r>
          <a:endParaRPr lang="es-MX" sz="2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606213"/>
        <a:ext cx="7685741" cy="1603861"/>
      </dsp:txXfrm>
    </dsp:sp>
    <dsp:sp modelId="{32AB8C8A-3F5F-42DB-8F04-935BE9EB9E89}">
      <dsp:nvSpPr>
        <dsp:cNvPr id="0" name=""/>
        <dsp:cNvSpPr/>
      </dsp:nvSpPr>
      <dsp:spPr>
        <a:xfrm>
          <a:off x="0" y="3210074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C240D-5A40-4EE1-96E7-83EF8CE8CA87}">
      <dsp:nvSpPr>
        <dsp:cNvPr id="0" name=""/>
        <dsp:cNvSpPr/>
      </dsp:nvSpPr>
      <dsp:spPr>
        <a:xfrm>
          <a:off x="0" y="3210074"/>
          <a:ext cx="7685741" cy="160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2) Permite que incrementen su patrimonio con la ayuda del uso adecuado y responsable de los productos y servicios financieros .</a:t>
          </a:r>
        </a:p>
        <a:p>
          <a:pPr marL="0" lvl="0" indent="0" algn="l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10074"/>
        <a:ext cx="7685741" cy="16038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4812CB-F710-4766-A73A-8F07B922923C}">
      <dsp:nvSpPr>
        <dsp:cNvPr id="0" name=""/>
        <dsp:cNvSpPr/>
      </dsp:nvSpPr>
      <dsp:spPr>
        <a:xfrm>
          <a:off x="0" y="256"/>
          <a:ext cx="88481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55F09-031B-4137-AA70-6597F436D280}">
      <dsp:nvSpPr>
        <dsp:cNvPr id="0" name=""/>
        <dsp:cNvSpPr/>
      </dsp:nvSpPr>
      <dsp:spPr>
        <a:xfrm>
          <a:off x="0" y="256"/>
          <a:ext cx="8848166" cy="880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i="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¿Qué es la educación Financiera?</a:t>
          </a:r>
          <a:endParaRPr lang="es-MX" sz="2100" i="0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56"/>
        <a:ext cx="8848166" cy="880507"/>
      </dsp:txXfrm>
    </dsp:sp>
    <dsp:sp modelId="{32AB8C8A-3F5F-42DB-8F04-935BE9EB9E89}">
      <dsp:nvSpPr>
        <dsp:cNvPr id="0" name=""/>
        <dsp:cNvSpPr/>
      </dsp:nvSpPr>
      <dsp:spPr>
        <a:xfrm>
          <a:off x="0" y="880763"/>
          <a:ext cx="884816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4C240D-5A40-4EE1-96E7-83EF8CE8CA87}">
      <dsp:nvSpPr>
        <dsp:cNvPr id="0" name=""/>
        <dsp:cNvSpPr/>
      </dsp:nvSpPr>
      <dsp:spPr>
        <a:xfrm>
          <a:off x="0" y="881020"/>
          <a:ext cx="8705164" cy="30053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/>
            <a:t>Es la capacidad que tiene una persona para manejar y controlar mejor su dinero, que lo lleve a una toma acertada de decisiones, en especial, en cuanto a una gestión adecuada de sus ingresos y egresos financieros, de tal forma  que le garantice una buena calidad de vida financiera presente y futura </a:t>
          </a:r>
          <a:r>
            <a:rPr lang="es-MX" sz="2100" i="1" kern="1200" dirty="0"/>
            <a:t>(Hernández, et al. 2023).</a:t>
          </a:r>
          <a:endParaRPr lang="es-MX" sz="2100" i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0" indent="0" algn="l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2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881020"/>
        <a:ext cx="8705164" cy="30053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FCCB5-5DF3-4600-A85D-C4456091B71C}">
      <dsp:nvSpPr>
        <dsp:cNvPr id="0" name=""/>
        <dsp:cNvSpPr/>
      </dsp:nvSpPr>
      <dsp:spPr>
        <a:xfrm>
          <a:off x="0" y="1460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C40C5-4D70-4893-A8ED-DBF56E3EA841}">
      <dsp:nvSpPr>
        <dsp:cNvPr id="0" name=""/>
        <dsp:cNvSpPr/>
      </dsp:nvSpPr>
      <dsp:spPr>
        <a:xfrm>
          <a:off x="0" y="1460"/>
          <a:ext cx="7685741" cy="99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rPr>
            <a:t>¿Para qué sirve la educación financiera? </a:t>
          </a:r>
          <a:endParaRPr lang="es-MX" sz="2100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60"/>
        <a:ext cx="7685741" cy="995871"/>
      </dsp:txXfrm>
    </dsp:sp>
    <dsp:sp modelId="{390187B0-A3C2-4F93-AE9A-65B10A982C1A}">
      <dsp:nvSpPr>
        <dsp:cNvPr id="0" name=""/>
        <dsp:cNvSpPr/>
      </dsp:nvSpPr>
      <dsp:spPr>
        <a:xfrm>
          <a:off x="0" y="997332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E51B34-05E7-4AE3-96F9-BC8470CDD3B8}">
      <dsp:nvSpPr>
        <dsp:cNvPr id="0" name=""/>
        <dsp:cNvSpPr/>
      </dsp:nvSpPr>
      <dsp:spPr>
        <a:xfrm>
          <a:off x="0" y="997332"/>
          <a:ext cx="7685741" cy="99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1) E</a:t>
          </a:r>
          <a:r>
            <a:rPr lang="es-MX" sz="2100" kern="1200" dirty="0"/>
            <a:t>ntrega herramientas a las personas para tomar decisiones efectivas que permitan mejorar su bienestar económico. </a:t>
          </a:r>
          <a:endParaRPr lang="es-MX" sz="2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997332"/>
        <a:ext cx="7685741" cy="995871"/>
      </dsp:txXfrm>
    </dsp:sp>
    <dsp:sp modelId="{BE02F0CE-A0C6-4651-802B-B17417F4BF62}">
      <dsp:nvSpPr>
        <dsp:cNvPr id="0" name=""/>
        <dsp:cNvSpPr/>
      </dsp:nvSpPr>
      <dsp:spPr>
        <a:xfrm>
          <a:off x="0" y="1993203"/>
          <a:ext cx="7685741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DE6D44-0554-4E0F-B9F0-3E6B2D0F110E}">
      <dsp:nvSpPr>
        <dsp:cNvPr id="0" name=""/>
        <dsp:cNvSpPr/>
      </dsp:nvSpPr>
      <dsp:spPr>
        <a:xfrm>
          <a:off x="0" y="1993203"/>
          <a:ext cx="7685741" cy="9958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2) E</a:t>
          </a:r>
          <a:r>
            <a:rPr lang="es-MX" sz="2100" kern="1200" dirty="0"/>
            <a:t>nseña conocimientos financieros, para entender los conceptos básicos de las finanzas y del dinero de una persona, familia o empresa.</a:t>
          </a:r>
          <a:endParaRPr lang="es-MX" sz="2100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993203"/>
        <a:ext cx="7685741" cy="9958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FCCB5-5DF3-4600-A85D-C4456091B71C}">
      <dsp:nvSpPr>
        <dsp:cNvPr id="0" name=""/>
        <dsp:cNvSpPr/>
      </dsp:nvSpPr>
      <dsp:spPr>
        <a:xfrm>
          <a:off x="0" y="2351"/>
          <a:ext cx="9019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C40C5-4D70-4893-A8ED-DBF56E3EA841}">
      <dsp:nvSpPr>
        <dsp:cNvPr id="0" name=""/>
        <dsp:cNvSpPr/>
      </dsp:nvSpPr>
      <dsp:spPr>
        <a:xfrm>
          <a:off x="0" y="2351"/>
          <a:ext cx="9019419" cy="160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Es la incertidumbre acerca de un evento futuro asociado tanto a un resultado favorable como a un resultado adverso. </a:t>
          </a:r>
          <a:endParaRPr lang="es-MX" sz="2100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351"/>
        <a:ext cx="9019419" cy="1603861"/>
      </dsp:txXfrm>
    </dsp:sp>
    <dsp:sp modelId="{0B8377DE-71A0-451C-8789-83C156F69785}">
      <dsp:nvSpPr>
        <dsp:cNvPr id="0" name=""/>
        <dsp:cNvSpPr/>
      </dsp:nvSpPr>
      <dsp:spPr>
        <a:xfrm>
          <a:off x="0" y="1270043"/>
          <a:ext cx="9019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91D808-938C-4A10-AFC3-E880B8E8E6FA}">
      <dsp:nvSpPr>
        <dsp:cNvPr id="0" name=""/>
        <dsp:cNvSpPr/>
      </dsp:nvSpPr>
      <dsp:spPr>
        <a:xfrm>
          <a:off x="0" y="1485683"/>
          <a:ext cx="9019419" cy="160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Es  la incertidumbre producida en el rendimiento de una inversión, debida a los cambios producidos en el sector en el que se opera y a la inestabilidad de los mercados financieros </a:t>
          </a:r>
          <a:r>
            <a:rPr lang="es-MX" sz="2100" i="1" kern="1200" dirty="0">
              <a:latin typeface="Arial" panose="020B0604020202020204" pitchFamily="34" charset="0"/>
              <a:cs typeface="Arial" panose="020B0604020202020204" pitchFamily="34" charset="0"/>
            </a:rPr>
            <a:t>( Hernández y Giraldo, 2016).</a:t>
          </a:r>
          <a:endParaRPr lang="es-MX" sz="2100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85683"/>
        <a:ext cx="9019419" cy="1603861"/>
      </dsp:txXfrm>
    </dsp:sp>
    <dsp:sp modelId="{2B3E62F8-8A26-4DE8-8B0D-93771B6B298C}">
      <dsp:nvSpPr>
        <dsp:cNvPr id="0" name=""/>
        <dsp:cNvSpPr/>
      </dsp:nvSpPr>
      <dsp:spPr>
        <a:xfrm>
          <a:off x="0" y="3210074"/>
          <a:ext cx="901941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CCC039-E4E0-4B14-B2D5-026D5C44BC8A}">
      <dsp:nvSpPr>
        <dsp:cNvPr id="0" name=""/>
        <dsp:cNvSpPr/>
      </dsp:nvSpPr>
      <dsp:spPr>
        <a:xfrm>
          <a:off x="0" y="3210074"/>
          <a:ext cx="9019419" cy="16038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just" defTabSz="93345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100" kern="1200" dirty="0">
              <a:latin typeface="Arial" panose="020B0604020202020204" pitchFamily="34" charset="0"/>
              <a:cs typeface="Arial" panose="020B0604020202020204" pitchFamily="34" charset="0"/>
            </a:rPr>
            <a:t>Es la incertidumbre asociada al rendimiento de la inversión debida a la posibilidad de que la empresa no pueda hacer frente a sus obligaciones financieras (principalmente, al pago de los intereses y la amortización de las deudas). </a:t>
          </a:r>
          <a:r>
            <a:rPr lang="es-MX" sz="2100" i="1" kern="1200" dirty="0"/>
            <a:t>Mascareñas (2008)</a:t>
          </a:r>
          <a:endParaRPr lang="es-MX" sz="2100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3210074"/>
        <a:ext cx="9019419" cy="1603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2/16/2026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2/16/2026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1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minofinancial.com/es/articulos/financiacion-de-empresas/herramientas-financieras/" TargetMode="External"/><Relationship Id="rId2" Type="http://schemas.openxmlformats.org/officeDocument/2006/relationships/hyperlink" Target="https://dialnet.unirioja.es/servlet/articulo?codigo=735179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www.condusef.gob.mx/?p=contenido&amp;idc=1042&amp;idcat=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etos-directivos.eae.es/plan-financiero-cuando-como-revisarlo/" TargetMode="External"/><Relationship Id="rId2" Type="http://schemas.openxmlformats.org/officeDocument/2006/relationships/hyperlink" Target="http://repositorio.uts.edu.co:8080/xmlui/handle/123456789/1333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www.unir.net/empresa/revista/presupuesto-empresa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aeh.edu.mx/investigacion/productos/6402/c21_-_propuesta_para_la_evaluacion_de_riesgos_empresaria_les_.pdf" TargetMode="External"/><Relationship Id="rId2" Type="http://schemas.openxmlformats.org/officeDocument/2006/relationships/hyperlink" Target="https://www.unir.net/empresa/revista/presupuesto-empresa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scielo.cl/scielo.php?pid=S0718-50062017000200003&amp;script=sci_arttext&amp;tlng=e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emf"/><Relationship Id="rId4" Type="http://schemas.openxmlformats.org/officeDocument/2006/relationships/package" Target="../embeddings/Microsoft_Excel_Worksheet.xlsx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0706E4-9D43-4E3D-BD53-66EC4071B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247" y="1322224"/>
            <a:ext cx="8361229" cy="2098226"/>
          </a:xfrm>
        </p:spPr>
        <p:txBody>
          <a:bodyPr/>
          <a:lstStyle/>
          <a:p>
            <a:br>
              <a:rPr lang="es-ES" sz="2400" b="1" dirty="0">
                <a:latin typeface="Arial" panose="020B0604020202020204" pitchFamily="34" charset="0"/>
                <a:ea typeface="NSimSun" panose="02010609030101010101" pitchFamily="49" charset="-122"/>
              </a:rPr>
            </a:br>
            <a:br>
              <a:rPr lang="es-ES" sz="2400" b="1" dirty="0">
                <a:latin typeface="Arial" panose="020B0604020202020204" pitchFamily="34" charset="0"/>
                <a:ea typeface="NSimSun" panose="02010609030101010101" pitchFamily="49" charset="-122"/>
              </a:rPr>
            </a:br>
            <a:br>
              <a:rPr lang="es-ES" sz="2400" b="1" dirty="0">
                <a:latin typeface="Arial" panose="020B0604020202020204" pitchFamily="34" charset="0"/>
                <a:ea typeface="NSimSun" panose="02010609030101010101" pitchFamily="49" charset="-122"/>
              </a:rPr>
            </a:br>
            <a:r>
              <a:rPr lang="es-ES" sz="2400" b="1" dirty="0">
                <a:latin typeface="Arial" panose="020B0604020202020204" pitchFamily="34" charset="0"/>
                <a:ea typeface="NSimSun" panose="02010609030101010101" pitchFamily="49" charset="-122"/>
              </a:rPr>
              <a:t>Toma de decisiones financieras en entorno de incertidumbre</a:t>
            </a:r>
            <a:endParaRPr lang="es-MX" sz="28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B26D107-BDB7-4BDF-8A97-E89721C7D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C.P. Jacqueline Thomas Olalde</a:t>
            </a:r>
            <a:endParaRPr lang="es-MX" sz="3600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8362728-2429-491F-7F97-BCE4E2254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4667" y="206855"/>
            <a:ext cx="1710267" cy="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49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588353F-49A4-4EC2-9624-0B36ACA81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46412" y="1428750"/>
            <a:ext cx="3361763" cy="358140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s-ES" sz="2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 un diagrama que expone una serie de pasos para alcanzar una meta. </a:t>
            </a:r>
          </a:p>
          <a:p>
            <a:pPr lvl="1" algn="just"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 procesos. </a:t>
            </a:r>
          </a:p>
          <a:p>
            <a:pPr lvl="1" algn="just"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a la administración de recursos.</a:t>
            </a:r>
          </a:p>
          <a:p>
            <a:pPr lvl="1" algn="just">
              <a:lnSpc>
                <a:spcPct val="100000"/>
              </a:lnSpc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i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Tiene un principio y un fin.</a:t>
            </a:r>
            <a:endParaRPr lang="es-MX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FD4D3A-4C84-49F1-AA7C-1DD2C2D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05AB-46CB-49D8-B47C-FCA46DA909C7}" type="slidenum">
              <a:rPr lang="es-MX" smtClean="0"/>
              <a:t>10</a:t>
            </a:fld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27CF1A-E97E-4EE6-B76F-57C56E5F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79424" cy="1485900"/>
          </a:xfrm>
        </p:spPr>
        <p:txBody>
          <a:bodyPr>
            <a:normAutofit/>
          </a:bodyPr>
          <a:lstStyle/>
          <a:p>
            <a:b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b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Método PERT </a:t>
            </a:r>
            <a:endParaRPr lang="es-MX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5BE1A397-1053-4B35-A69A-F749395D2CBD}"/>
              </a:ext>
            </a:extLst>
          </p:cNvPr>
          <p:cNvSpPr txBox="1">
            <a:spLocks/>
          </p:cNvSpPr>
          <p:nvPr/>
        </p:nvSpPr>
        <p:spPr>
          <a:xfrm>
            <a:off x="1107426" y="723188"/>
            <a:ext cx="9601200" cy="4816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s-MX" sz="2400" b="1" kern="15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4.3 </a:t>
            </a:r>
            <a:r>
              <a:rPr lang="es-MX" sz="2400" b="1" dirty="0">
                <a:latin typeface="Arial" panose="020B0604020202020204" pitchFamily="34" charset="0"/>
                <a:ea typeface="NSimSun" panose="02010609030101010101" pitchFamily="49" charset="-122"/>
              </a:rPr>
              <a:t>Presupuesto personal y empresarial</a:t>
            </a:r>
            <a:endParaRPr lang="es-MX" sz="2400" b="1" kern="15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s-MX" sz="1800" b="1" kern="15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s-MX" sz="1800" kern="15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3329FA5-1D4D-9CFB-A06B-E6F3DC026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2987" y="2221393"/>
            <a:ext cx="6959712" cy="2091150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A7DA087E-6CEA-BBFB-32CF-6EBEA38EA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86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id="{2D575FE9-52C7-4061-8749-D26F6EA348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052058" y="1428750"/>
            <a:ext cx="3192296" cy="35814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Estrategias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a planificar proyectos y recursos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Ayuda a que los trabajadores conozcan cada paso del proyecto.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Establece fechas límite.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Fomenta el trabajo en equipo.</a:t>
            </a:r>
          </a:p>
          <a:p>
            <a:pPr marL="0" indent="0">
              <a:buNone/>
            </a:pPr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FD4D3A-4C84-49F1-AA7C-1DD2C2D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05AB-46CB-49D8-B47C-FCA46DA909C7}" type="slidenum">
              <a:rPr lang="es-MX" smtClean="0"/>
              <a:t>11</a:t>
            </a:fld>
            <a:endParaRPr lang="es-MX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4F27CF1A-E97E-4EE6-B76F-57C56E5FC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10179424" cy="1485900"/>
          </a:xfrm>
        </p:spPr>
        <p:txBody>
          <a:bodyPr>
            <a:normAutofit/>
          </a:bodyPr>
          <a:lstStyle/>
          <a:p>
            <a:b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</a:br>
            <a:endParaRPr lang="es-MX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D2D5E2-DF93-473A-A741-327E270587E8}"/>
              </a:ext>
            </a:extLst>
          </p:cNvPr>
          <p:cNvSpPr txBox="1"/>
          <p:nvPr/>
        </p:nvSpPr>
        <p:spPr>
          <a:xfrm>
            <a:off x="5775515" y="2205318"/>
            <a:ext cx="4198844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= (O + 4M + P)/6</a:t>
            </a:r>
          </a:p>
          <a:p>
            <a:pPr marL="0" indent="0" algn="ctr">
              <a:buNone/>
            </a:pP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b="1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s-E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E= </a:t>
            </a:r>
            <a:r>
              <a:rPr lang="es-ES" sz="2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Tiempo esperado</a:t>
            </a:r>
          </a:p>
          <a:p>
            <a:pPr marL="0" indent="0">
              <a:buNone/>
            </a:pP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O= 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Cálculo optimista del tiempo</a:t>
            </a:r>
          </a:p>
          <a:p>
            <a:pPr marL="0" indent="0">
              <a:buNone/>
            </a:pPr>
            <a:r>
              <a:rPr lang="es-ES" sz="20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M=</a:t>
            </a:r>
            <a:r>
              <a:rPr lang="es-ES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Cálculo del tiempo más probable</a:t>
            </a:r>
          </a:p>
          <a:p>
            <a:pPr marL="0" indent="0">
              <a:buNone/>
            </a:pPr>
            <a:r>
              <a:rPr lang="es-ES" sz="2000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P=</a:t>
            </a:r>
            <a:r>
              <a:rPr lang="es-ES" sz="2000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Cálculo pesimista del tiempo</a:t>
            </a:r>
            <a:endParaRPr lang="es-ES" sz="20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A4209B9-7DCE-45B1-94FE-4E9B69D43FD1}"/>
              </a:ext>
            </a:extLst>
          </p:cNvPr>
          <p:cNvSpPr txBox="1"/>
          <p:nvPr/>
        </p:nvSpPr>
        <p:spPr>
          <a:xfrm>
            <a:off x="6750427" y="1815353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F5BD51F-2902-4275-BC73-A559F196509F}"/>
              </a:ext>
            </a:extLst>
          </p:cNvPr>
          <p:cNvSpPr/>
          <p:nvPr/>
        </p:nvSpPr>
        <p:spPr>
          <a:xfrm>
            <a:off x="6189012" y="1721223"/>
            <a:ext cx="3361765" cy="13447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Marcador de contenido 2">
            <a:extLst>
              <a:ext uri="{FF2B5EF4-FFF2-40B4-BE49-F238E27FC236}">
                <a16:creationId xmlns:a16="http://schemas.microsoft.com/office/drawing/2014/main" id="{8BF9A20E-2EA1-4665-8AC9-6A22C9E3B4E7}"/>
              </a:ext>
            </a:extLst>
          </p:cNvPr>
          <p:cNvSpPr txBox="1">
            <a:spLocks/>
          </p:cNvSpPr>
          <p:nvPr/>
        </p:nvSpPr>
        <p:spPr>
          <a:xfrm>
            <a:off x="1107426" y="685800"/>
            <a:ext cx="9601200" cy="4816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s-MX" sz="2400" b="1" kern="15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4.3 </a:t>
            </a:r>
            <a:r>
              <a:rPr lang="es-MX" sz="2400" b="1" dirty="0">
                <a:latin typeface="Arial" panose="020B0604020202020204" pitchFamily="34" charset="0"/>
                <a:ea typeface="NSimSun" panose="02010609030101010101" pitchFamily="49" charset="-122"/>
              </a:rPr>
              <a:t>Presupuesto personal y empresarial</a:t>
            </a:r>
            <a:endParaRPr lang="es-MX" sz="2400" b="1" kern="15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s-MX" sz="1800" b="1" kern="15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s-MX" sz="1800" kern="15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09CF4008-37A5-48D3-8C0B-8DC7D93A04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23424" y="5291417"/>
            <a:ext cx="1710267" cy="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3327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73B2BCC-F154-4B86-9845-2E8277D7FBD2}"/>
              </a:ext>
            </a:extLst>
          </p:cNvPr>
          <p:cNvSpPr txBox="1"/>
          <p:nvPr/>
        </p:nvSpPr>
        <p:spPr>
          <a:xfrm>
            <a:off x="7892342" y="2095350"/>
            <a:ext cx="746312" cy="5334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F4E9BC9-8E9A-49F3-B07B-FC831D88EA81}"/>
              </a:ext>
            </a:extLst>
          </p:cNvPr>
          <p:cNvSpPr txBox="1">
            <a:spLocks/>
          </p:cNvSpPr>
          <p:nvPr/>
        </p:nvSpPr>
        <p:spPr>
          <a:xfrm>
            <a:off x="1524000" y="1790700"/>
            <a:ext cx="9601200" cy="3700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9D12ACA-9CB1-4962-B8F1-F7FB9D99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489" y="1426509"/>
            <a:ext cx="5715000" cy="3700182"/>
          </a:xfrm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es-ES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(E):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Tiempo esperado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cálculo razonable de cuánto tiempo será necesario para completar una tarea, si se toman en cuenta los posibles problemas y las posibles demoras.</a:t>
            </a:r>
          </a:p>
          <a:p>
            <a:pPr marL="457200" lvl="1" indent="0" algn="just">
              <a:buNone/>
            </a:pPr>
            <a:r>
              <a:rPr lang="es-ES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(O):</a:t>
            </a:r>
            <a:r>
              <a:rPr lang="es-ES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Cálculo optimista del tiempo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 menor cantidad posible de tiempo necesaria para completar una tarea.</a:t>
            </a:r>
          </a:p>
          <a:p>
            <a:pPr marL="457200" lvl="1" indent="0" algn="just">
              <a:buNone/>
            </a:pPr>
            <a:r>
              <a:rPr lang="es-ES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(M):</a:t>
            </a:r>
            <a:r>
              <a:rPr lang="es-ES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Cálculo del tiempo más probable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cálculo informado de cuánto tiempo llevará completar una tarea sin problemas ni demoras</a:t>
            </a:r>
            <a:r>
              <a:rPr lang="es-ES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 algn="just">
              <a:buNone/>
            </a:pPr>
            <a:r>
              <a:rPr lang="es-ES" b="1" i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(P):</a:t>
            </a:r>
            <a:r>
              <a:rPr lang="es-ES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b="1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Cálculo pesimista del tiempo </a:t>
            </a:r>
            <a:r>
              <a:rPr lang="es-ES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la cantidad máxima de tiempo necesaria para completar una tarea</a:t>
            </a:r>
            <a:r>
              <a:rPr lang="es-ES" b="0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ES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:a16="http://schemas.microsoft.com/office/drawing/2014/main" id="{F78DDDC8-7EDB-482F-A824-03E8A5270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05AB-46CB-49D8-B47C-FCA46DA909C7}" type="slidenum">
              <a:rPr lang="es-MX" smtClean="0"/>
              <a:t>12</a:t>
            </a:fld>
            <a:endParaRPr lang="es-MX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F385F96-193B-4115-8400-07169EA63F9B}"/>
              </a:ext>
            </a:extLst>
          </p:cNvPr>
          <p:cNvSpPr/>
          <p:nvPr/>
        </p:nvSpPr>
        <p:spPr>
          <a:xfrm>
            <a:off x="2419230" y="2359256"/>
            <a:ext cx="2283549" cy="13447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99232A5-2594-48ED-A198-8A9C3FBD63A8}"/>
              </a:ext>
            </a:extLst>
          </p:cNvPr>
          <p:cNvSpPr txBox="1"/>
          <p:nvPr/>
        </p:nvSpPr>
        <p:spPr>
          <a:xfrm>
            <a:off x="2530338" y="2907268"/>
            <a:ext cx="2168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= (O + 4M + P)/6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40D7321-B5D4-4CDD-973D-36C2CCD6E670}"/>
              </a:ext>
            </a:extLst>
          </p:cNvPr>
          <p:cNvSpPr txBox="1"/>
          <p:nvPr/>
        </p:nvSpPr>
        <p:spPr>
          <a:xfrm>
            <a:off x="2973041" y="246822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Marcador de contenido 2">
            <a:extLst>
              <a:ext uri="{FF2B5EF4-FFF2-40B4-BE49-F238E27FC236}">
                <a16:creationId xmlns:a16="http://schemas.microsoft.com/office/drawing/2014/main" id="{032FD2F3-A0D2-4ABD-B7B6-9A602EBAE3EA}"/>
              </a:ext>
            </a:extLst>
          </p:cNvPr>
          <p:cNvSpPr txBox="1">
            <a:spLocks/>
          </p:cNvSpPr>
          <p:nvPr/>
        </p:nvSpPr>
        <p:spPr>
          <a:xfrm>
            <a:off x="1107426" y="685800"/>
            <a:ext cx="9601200" cy="4816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s-MX" sz="2400" b="1" kern="15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4.3 </a:t>
            </a:r>
            <a:r>
              <a:rPr lang="es-MX" sz="2400" b="1" dirty="0">
                <a:latin typeface="Arial" panose="020B0604020202020204" pitchFamily="34" charset="0"/>
                <a:ea typeface="NSimSun" panose="02010609030101010101" pitchFamily="49" charset="-122"/>
              </a:rPr>
              <a:t>Presupuesto personal y empresarial</a:t>
            </a:r>
            <a:endParaRPr lang="es-MX" sz="2400" b="1" kern="15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s-MX" sz="1800" b="1" kern="15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s-MX" sz="1800" kern="15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5A80A01-5A1F-8866-C10D-223800E83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3339" y="5866279"/>
            <a:ext cx="1710267" cy="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960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573B2BCC-F154-4B86-9845-2E8277D7FBD2}"/>
              </a:ext>
            </a:extLst>
          </p:cNvPr>
          <p:cNvSpPr txBox="1"/>
          <p:nvPr/>
        </p:nvSpPr>
        <p:spPr>
          <a:xfrm>
            <a:off x="6461312" y="2098794"/>
            <a:ext cx="746312" cy="53340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2F4E9BC9-8E9A-49F3-B07B-FC831D88EA81}"/>
              </a:ext>
            </a:extLst>
          </p:cNvPr>
          <p:cNvSpPr txBox="1">
            <a:spLocks/>
          </p:cNvSpPr>
          <p:nvPr/>
        </p:nvSpPr>
        <p:spPr>
          <a:xfrm>
            <a:off x="1524000" y="1790700"/>
            <a:ext cx="9601200" cy="37001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Franklin Gothic Book" panose="020B0503020102020204" pitchFamily="34" charset="0"/>
              <a:buNone/>
            </a:pP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C9D12ACA-9CB1-4962-B8F1-F7FB9D99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2619" y="2371865"/>
            <a:ext cx="8284033" cy="370018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br>
              <a:rPr lang="es-ES" dirty="0"/>
            </a:br>
            <a:endParaRPr lang="es-ES" dirty="0"/>
          </a:p>
          <a:p>
            <a:pPr marL="0" indent="0" algn="just">
              <a:buNone/>
            </a:pPr>
            <a:r>
              <a:rPr lang="es-ES" b="1" i="0" dirty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Ejemplo</a:t>
            </a:r>
            <a:r>
              <a:rPr lang="es-ES" b="0" i="0" dirty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: </a:t>
            </a:r>
            <a:r>
              <a:rPr lang="es-ES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Vamos a mostrar cómo funciona con una remodelación simple del hogar. Si tu cálculo optimista del tiempo es 160 días, tu cálculo pesimista es de 365 días y tu cálculo más probable es de 200 días, tu ecuación lucirá así:</a:t>
            </a:r>
            <a:endParaRPr lang="es-ES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0" indent="0" algn="ctr">
              <a:buNone/>
            </a:pPr>
            <a:r>
              <a:rPr lang="es-ES" b="1" i="1" dirty="0">
                <a:solidFill>
                  <a:srgbClr val="002060"/>
                </a:solidFill>
                <a:effectLst/>
                <a:latin typeface="Tahoma" panose="020B0604030504040204" pitchFamily="34" charset="0"/>
              </a:rPr>
              <a:t>E = (160 + 4 x 200 + 365)/6</a:t>
            </a:r>
            <a:endParaRPr lang="es-ES" b="0" i="0" dirty="0">
              <a:solidFill>
                <a:srgbClr val="002060"/>
              </a:solidFill>
              <a:effectLst/>
              <a:latin typeface="Open Sans" panose="020B0606030504020204" pitchFamily="34" charset="0"/>
            </a:endParaRPr>
          </a:p>
          <a:p>
            <a:pPr marL="0" indent="0" algn="just">
              <a:buNone/>
            </a:pPr>
            <a:endParaRPr lang="es-ES" b="0" i="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3C93D73-1BC8-4BE7-9168-B2DB79D65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C05AB-46CB-49D8-B47C-FCA46DA909C7}" type="slidenum">
              <a:rPr lang="es-MX" smtClean="0"/>
              <a:t>13</a:t>
            </a:fld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449A2FD-FE77-4412-9575-C588EE8CCA97}"/>
              </a:ext>
            </a:extLst>
          </p:cNvPr>
          <p:cNvSpPr txBox="1"/>
          <p:nvPr/>
        </p:nvSpPr>
        <p:spPr>
          <a:xfrm>
            <a:off x="2163682" y="1807754"/>
            <a:ext cx="14398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FÓRMULA</a:t>
            </a:r>
            <a:endParaRPr lang="es-MX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D68EB504-5025-48C2-94D1-8811F574C593}"/>
              </a:ext>
            </a:extLst>
          </p:cNvPr>
          <p:cNvSpPr/>
          <p:nvPr/>
        </p:nvSpPr>
        <p:spPr>
          <a:xfrm>
            <a:off x="1202708" y="1546540"/>
            <a:ext cx="3361765" cy="134470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0E7F756-7179-445D-8FEC-68792AC3E5B9}"/>
              </a:ext>
            </a:extLst>
          </p:cNvPr>
          <p:cNvSpPr txBox="1"/>
          <p:nvPr/>
        </p:nvSpPr>
        <p:spPr>
          <a:xfrm>
            <a:off x="1799421" y="2218892"/>
            <a:ext cx="21683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s-ES" b="1" i="0" dirty="0">
                <a:solidFill>
                  <a:srgbClr val="00206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= (O + 4M + P)/6</a:t>
            </a:r>
          </a:p>
        </p:txBody>
      </p:sp>
      <p:sp>
        <p:nvSpPr>
          <p:cNvPr id="15" name="Marcador de contenido 2">
            <a:extLst>
              <a:ext uri="{FF2B5EF4-FFF2-40B4-BE49-F238E27FC236}">
                <a16:creationId xmlns:a16="http://schemas.microsoft.com/office/drawing/2014/main" id="{E946AC25-CAF7-48DE-88DE-C688AE781E9D}"/>
              </a:ext>
            </a:extLst>
          </p:cNvPr>
          <p:cNvSpPr txBox="1">
            <a:spLocks/>
          </p:cNvSpPr>
          <p:nvPr/>
        </p:nvSpPr>
        <p:spPr>
          <a:xfrm>
            <a:off x="1107426" y="685800"/>
            <a:ext cx="9601200" cy="4816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s-MX" sz="2400" b="1" kern="15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4.3 </a:t>
            </a:r>
            <a:r>
              <a:rPr lang="es-MX" sz="2400" b="1" dirty="0">
                <a:latin typeface="Arial" panose="020B0604020202020204" pitchFamily="34" charset="0"/>
                <a:ea typeface="NSimSun" panose="02010609030101010101" pitchFamily="49" charset="-122"/>
              </a:rPr>
              <a:t>Presupuesto personal y empresarial</a:t>
            </a:r>
            <a:endParaRPr lang="es-MX" sz="2400" b="1" kern="15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s-MX" sz="1800" b="1" kern="15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s-MX" sz="1800" kern="15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052621C-85FF-46D8-97FE-6742F393550C}"/>
              </a:ext>
            </a:extLst>
          </p:cNvPr>
          <p:cNvSpPr txBox="1"/>
          <p:nvPr/>
        </p:nvSpPr>
        <p:spPr>
          <a:xfrm>
            <a:off x="2440319" y="5530056"/>
            <a:ext cx="8788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0" i="0" dirty="0">
                <a:solidFill>
                  <a:schemeClr val="tx1"/>
                </a:solidFill>
                <a:effectLst/>
                <a:latin typeface="Tahoma" panose="020B0604030504040204" pitchFamily="34" charset="0"/>
              </a:rPr>
              <a:t>Por lo tanto, puedes calcular que la remodelación de tu hogar se completará en aproximadamente 221 días.</a:t>
            </a:r>
            <a:endParaRPr lang="es-ES" b="0" i="0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endParaRPr lang="es-MX" dirty="0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5B538F19-73F9-E110-22CB-46925924EB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9583" y="5845979"/>
            <a:ext cx="1710267" cy="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4.4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Educación financiera para la toma de decisiones informadas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3519118"/>
              </p:ext>
            </p:extLst>
          </p:nvPr>
        </p:nvGraphicFramePr>
        <p:xfrm>
          <a:off x="2124635" y="1746053"/>
          <a:ext cx="7685741" cy="48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27095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4.4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Educación financiera para la toma de decisiones informadas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68392216"/>
              </p:ext>
            </p:extLst>
          </p:nvPr>
        </p:nvGraphicFramePr>
        <p:xfrm>
          <a:off x="1860460" y="1653100"/>
          <a:ext cx="8848166" cy="3886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6433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4.4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Educación financiera para la toma de decisiones informadas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0508830"/>
              </p:ext>
            </p:extLst>
          </p:nvPr>
        </p:nvGraphicFramePr>
        <p:xfrm>
          <a:off x="2065155" y="1744529"/>
          <a:ext cx="7685741" cy="2990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77179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4.5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Evaluación de Riesgos Financieros.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4352953"/>
              </p:ext>
            </p:extLst>
          </p:nvPr>
        </p:nvGraphicFramePr>
        <p:xfrm>
          <a:off x="1586290" y="1355912"/>
          <a:ext cx="9019419" cy="48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12713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4.5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Evaluación de Riesgos Financieros.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9727246"/>
              </p:ext>
            </p:extLst>
          </p:nvPr>
        </p:nvGraphicFramePr>
        <p:xfrm>
          <a:off x="1689207" y="1544171"/>
          <a:ext cx="9019419" cy="48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077BBE6-E482-40AA-810C-8D15A468AE3B}"/>
              </a:ext>
            </a:extLst>
          </p:cNvPr>
          <p:cNvSpPr txBox="1"/>
          <p:nvPr/>
        </p:nvSpPr>
        <p:spPr>
          <a:xfrm>
            <a:off x="4370294" y="6064624"/>
            <a:ext cx="582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Fuente: Pérez, et al. (2010),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81367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4.5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Evaluación de Riesgos Financieros.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97943999"/>
              </p:ext>
            </p:extLst>
          </p:nvPr>
        </p:nvGraphicFramePr>
        <p:xfrm>
          <a:off x="1483374" y="1570673"/>
          <a:ext cx="9243252" cy="504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3452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4.1 Definición e importancia de la planificación financiera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F7A44D9F-775C-47A7-AA8A-3513CEB05A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829969"/>
              </p:ext>
            </p:extLst>
          </p:nvPr>
        </p:nvGraphicFramePr>
        <p:xfrm>
          <a:off x="1846445" y="1508987"/>
          <a:ext cx="8064038" cy="5076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53487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4.5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Evaluación de Riesgos Financieros.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4826525"/>
              </p:ext>
            </p:extLst>
          </p:nvPr>
        </p:nvGraphicFramePr>
        <p:xfrm>
          <a:off x="1689207" y="1775723"/>
          <a:ext cx="9243252" cy="504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077BBE6-E482-40AA-810C-8D15A468AE3B}"/>
              </a:ext>
            </a:extLst>
          </p:cNvPr>
          <p:cNvSpPr txBox="1"/>
          <p:nvPr/>
        </p:nvSpPr>
        <p:spPr>
          <a:xfrm>
            <a:off x="4370294" y="6044915"/>
            <a:ext cx="582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err="1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Fuente:Calle</a:t>
            </a:r>
            <a:r>
              <a:rPr lang="es-MX" sz="1800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, </a:t>
            </a:r>
            <a:r>
              <a:rPr lang="es-MX" sz="1800" dirty="0" err="1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Narvaez</a:t>
            </a:r>
            <a:r>
              <a:rPr lang="es-MX" sz="1800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 y Erazo(2020)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43019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4.5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Evaluación de Riesgos Financieros.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/>
        </p:nvGraphicFramePr>
        <p:xfrm>
          <a:off x="1689207" y="1775723"/>
          <a:ext cx="9243252" cy="50419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D077BBE6-E482-40AA-810C-8D15A468AE3B}"/>
              </a:ext>
            </a:extLst>
          </p:cNvPr>
          <p:cNvSpPr txBox="1"/>
          <p:nvPr/>
        </p:nvSpPr>
        <p:spPr>
          <a:xfrm>
            <a:off x="4370294" y="6044915"/>
            <a:ext cx="5822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dirty="0" err="1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Fuente:Calle</a:t>
            </a:r>
            <a:r>
              <a:rPr lang="es-MX" sz="1800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, </a:t>
            </a:r>
            <a:r>
              <a:rPr lang="es-MX" sz="1800" dirty="0" err="1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Narvaez</a:t>
            </a:r>
            <a:r>
              <a:rPr lang="es-MX" sz="1800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 y Erazo(2020)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932034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4.5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Evaluación de Riesgos Financieros.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17919EE-BB7B-498E-9502-36AE3DF26F34}"/>
              </a:ext>
            </a:extLst>
          </p:cNvPr>
          <p:cNvSpPr txBox="1"/>
          <p:nvPr/>
        </p:nvSpPr>
        <p:spPr>
          <a:xfrm flipH="1">
            <a:off x="1168472" y="1492624"/>
            <a:ext cx="9190865" cy="5041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 es la importancia de evaluar riesgos?</a:t>
            </a:r>
          </a:p>
          <a:p>
            <a:endParaRPr lang="es-E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100" dirty="0">
                <a:latin typeface="Arial" panose="020B0604020202020204" pitchFamily="34" charset="0"/>
                <a:ea typeface="NSimSun" panose="02010609030101010101" pitchFamily="49" charset="-122"/>
              </a:rPr>
              <a:t>P</a:t>
            </a:r>
            <a:r>
              <a:rPr lang="es-MX" sz="2100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ermite a una empresa razonar la forma en que el evento potencial de riesgos impacta la consecución de los objetivos.</a:t>
            </a:r>
            <a:endParaRPr lang="es-ES" sz="210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s-ES" sz="210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2100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La gerencia evalúa estos acontecimientos mediante la probabilidad, perspectiva e impacto, para ello combina los métodos cuantitativos y cualitativos; los impactos positivos y negativos de los eventos potenciales deben examinarse individualmente en toda la empresa, para ser enfocados como un riego inherente y residual </a:t>
            </a:r>
            <a:endParaRPr lang="es-ES" sz="210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100" i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                                                 </a:t>
            </a:r>
            <a:r>
              <a:rPr lang="es-MX" i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(Corre, 2016 como se citó en Calle, 2020)</a:t>
            </a:r>
            <a:r>
              <a:rPr lang="es-ES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414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4.6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Evaluación  y revisión del plan Financiero:</a:t>
            </a: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4E60F048-86D4-4A06-8173-7B0032B25E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5600669"/>
              </p:ext>
            </p:extLst>
          </p:nvPr>
        </p:nvGraphicFramePr>
        <p:xfrm>
          <a:off x="354390" y="1318524"/>
          <a:ext cx="10483939" cy="51596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2761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4.6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Evaluación  y revisión del plan Financiero:</a:t>
            </a: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EBC6CA-D5AB-4C97-8AB0-DD6168E1A48C}"/>
              </a:ext>
            </a:extLst>
          </p:cNvPr>
          <p:cNvSpPr txBox="1"/>
          <p:nvPr/>
        </p:nvSpPr>
        <p:spPr>
          <a:xfrm>
            <a:off x="1483374" y="1548117"/>
            <a:ext cx="9977148" cy="412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700"/>
              </a:spcAft>
            </a:pPr>
            <a:r>
              <a:rPr lang="es-MX" sz="21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Cada vez que se revise el plan financiero se debe volver a revisar: </a:t>
            </a:r>
          </a:p>
          <a:p>
            <a:pPr lvl="0" algn="just">
              <a:lnSpc>
                <a:spcPct val="150000"/>
              </a:lnSpc>
              <a:spcAft>
                <a:spcPts val="700"/>
              </a:spcAft>
            </a:pPr>
            <a:endParaRPr lang="es-MX" sz="2100" b="1" kern="150" dirty="0">
              <a:solidFill>
                <a:srgbClr val="002060"/>
              </a:solidFill>
              <a:effectLst/>
              <a:latin typeface="Arial" panose="020B0604020202020204" pitchFamily="34" charset="0"/>
              <a:ea typeface="OpenSymbol"/>
              <a:cs typeface="Arial" panose="020B0604020202020204" pitchFamily="34" charset="0"/>
            </a:endParaRPr>
          </a:p>
          <a:p>
            <a:pPr lvl="0" algn="just">
              <a:lnSpc>
                <a:spcPct val="150000"/>
              </a:lnSpc>
              <a:spcAft>
                <a:spcPts val="700"/>
              </a:spcAft>
            </a:pP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Metas y objetivos de negocio</a:t>
            </a:r>
            <a:r>
              <a:rPr lang="es-MX" sz="2100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MX" sz="21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Es posible que haya descubierto que algunas suposiciones anteriores no eran realistas o que, por el contrario, resultaban demasiado pesimistas. Esto es vital, ya que las suposiciones que están equivocadas pueden tener una </a:t>
            </a:r>
            <a:r>
              <a:rPr lang="es-MX" sz="21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influencia significativa en los resultados del plan financiero</a:t>
            </a:r>
            <a:r>
              <a:rPr lang="es-MX" sz="21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66814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4.6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Evaluación  y revisión del plan Financiero:</a:t>
            </a: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EBC6CA-D5AB-4C97-8AB0-DD6168E1A48C}"/>
              </a:ext>
            </a:extLst>
          </p:cNvPr>
          <p:cNvSpPr txBox="1"/>
          <p:nvPr/>
        </p:nvSpPr>
        <p:spPr>
          <a:xfrm>
            <a:off x="1483374" y="1869853"/>
            <a:ext cx="9977148" cy="4696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700"/>
              </a:spcAft>
            </a:pPr>
            <a:r>
              <a:rPr lang="es-MX" sz="21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Cada vez que se revise el plan financiero se debe volver a revisar: </a:t>
            </a:r>
          </a:p>
          <a:p>
            <a:pPr lvl="0" algn="just">
              <a:lnSpc>
                <a:spcPct val="150000"/>
              </a:lnSpc>
              <a:spcAft>
                <a:spcPts val="700"/>
              </a:spcAft>
            </a:pP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Metas y objetivos de negocio</a:t>
            </a:r>
            <a:r>
              <a:rPr lang="es-MX" sz="2100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MX" sz="21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Nuevas fuentes de ingresos pueden suponer tener que asumir gastos diferentes, quizás también mayores.</a:t>
            </a:r>
          </a:p>
          <a:p>
            <a:pPr marL="342900" lvl="0" indent="-342900" algn="just">
              <a:lnSpc>
                <a:spcPct val="150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Activos</a:t>
            </a:r>
            <a:r>
              <a:rPr lang="es-MX" sz="21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. Es conveniente actualizar la relación de activos a medida que los valores fluctúen y se adquieran otros nuevos.</a:t>
            </a:r>
          </a:p>
          <a:p>
            <a:pPr marL="342900" lvl="0" indent="-342900" algn="just">
              <a:lnSpc>
                <a:spcPct val="150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Pasivo</a:t>
            </a:r>
            <a:r>
              <a:rPr lang="es-MX" sz="2100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.</a:t>
            </a:r>
            <a:r>
              <a:rPr lang="es-MX" sz="21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Todo negocio debe mantenerse al tanto de los cambios y controlar esta área para que no queden cabos sueltos.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84219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4.6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Evaluación  y revisión del plan Financiero:</a:t>
            </a: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EBC6CA-D5AB-4C97-8AB0-DD6168E1A48C}"/>
              </a:ext>
            </a:extLst>
          </p:cNvPr>
          <p:cNvSpPr txBox="1"/>
          <p:nvPr/>
        </p:nvSpPr>
        <p:spPr>
          <a:xfrm>
            <a:off x="1483374" y="1869853"/>
            <a:ext cx="9977148" cy="4121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spcAft>
                <a:spcPts val="700"/>
              </a:spcAft>
            </a:pPr>
            <a:r>
              <a:rPr lang="es-MX" sz="21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Cada vez que se revise el plan financiero se debe volver a revisar: </a:t>
            </a:r>
          </a:p>
          <a:p>
            <a:pPr lvl="0" algn="just">
              <a:lnSpc>
                <a:spcPct val="150000"/>
              </a:lnSpc>
              <a:spcAft>
                <a:spcPts val="700"/>
              </a:spcAft>
            </a:pP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Metas y objetivos de negocio</a:t>
            </a:r>
            <a:r>
              <a:rPr lang="es-MX" sz="2100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Planificación de flujo de caja</a:t>
            </a:r>
            <a:r>
              <a:rPr lang="es-MX" sz="21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.</a:t>
            </a:r>
            <a:r>
              <a:rPr lang="es-MX" sz="21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 Revisar cómo impactan los cambios en la capacidad del negocio para alcanzar sus objetivos.</a:t>
            </a:r>
          </a:p>
          <a:p>
            <a:pPr marL="342900" lvl="0" indent="-342900" algn="just">
              <a:lnSpc>
                <a:spcPct val="150000"/>
              </a:lnSpc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Planificación de emergencias</a:t>
            </a:r>
            <a:r>
              <a:rPr lang="es-MX" sz="2100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. Es posible que se considere que se dispone de suficiente para hacer frente a una emergencia, pero esto debe verificarse para </a:t>
            </a:r>
            <a:r>
              <a:rPr lang="es-MX" sz="2100" b="1" kern="150" dirty="0">
                <a:effectLst/>
                <a:latin typeface="Arial" panose="020B0604020202020204" pitchFamily="34" charset="0"/>
                <a:ea typeface="OpenSymbol"/>
                <a:cs typeface="Arial" panose="020B0604020202020204" pitchFamily="34" charset="0"/>
              </a:rPr>
              <a:t>asegurarse de que el plan financiero refleja la situación actual.</a:t>
            </a:r>
            <a:endParaRPr lang="es-MX" sz="2100" kern="150" dirty="0">
              <a:effectLst/>
              <a:latin typeface="Arial" panose="020B0604020202020204" pitchFamily="34" charset="0"/>
              <a:ea typeface="OpenSymbol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6975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4.7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Gestión de emergencias financieras:</a:t>
            </a: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EBC6CA-D5AB-4C97-8AB0-DD6168E1A48C}"/>
              </a:ext>
            </a:extLst>
          </p:cNvPr>
          <p:cNvSpPr txBox="1"/>
          <p:nvPr/>
        </p:nvSpPr>
        <p:spPr>
          <a:xfrm>
            <a:off x="1483374" y="1869853"/>
            <a:ext cx="997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86F9EF-7CCB-4EAC-88C4-E46DF272A98A}"/>
              </a:ext>
            </a:extLst>
          </p:cNvPr>
          <p:cNvSpPr txBox="1"/>
          <p:nvPr/>
        </p:nvSpPr>
        <p:spPr>
          <a:xfrm>
            <a:off x="1667436" y="1519518"/>
            <a:ext cx="9144000" cy="34256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100" kern="150" dirty="0">
                <a:solidFill>
                  <a:srgbClr val="10182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Un fondo de emergencia es una reserva de efectivo que se guarda para atender gastos no planeados o emergencias financieras.</a:t>
            </a:r>
            <a:endParaRPr lang="es-MX" sz="21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100" kern="150" dirty="0">
              <a:solidFill>
                <a:srgbClr val="101820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100" kern="150" dirty="0">
                <a:solidFill>
                  <a:srgbClr val="10182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Es una operación mediante la que constituyes un capital  determinado, que permanece inactivo mientras no sea necesario, solo deberá usarse en caso de que surja un imprevisto o incidente que ponga en riesgo la viabilidad económica de la empresa. </a:t>
            </a:r>
            <a:r>
              <a:rPr lang="es-MX" sz="2100" i="1" kern="150" dirty="0">
                <a:solidFill>
                  <a:srgbClr val="10182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blog de </a:t>
            </a:r>
            <a:r>
              <a:rPr lang="es-MX" sz="2100" i="1" kern="150" dirty="0" err="1">
                <a:solidFill>
                  <a:srgbClr val="10182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MytripleA</a:t>
            </a:r>
            <a:r>
              <a:rPr lang="es-MX" sz="2100" i="1" kern="150" dirty="0">
                <a:solidFill>
                  <a:srgbClr val="10182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(2022)</a:t>
            </a:r>
            <a:endParaRPr lang="es-MX" sz="2100" i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61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4.7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Gestión de emergencias financieras:</a:t>
            </a: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9EBC6CA-D5AB-4C97-8AB0-DD6168E1A48C}"/>
              </a:ext>
            </a:extLst>
          </p:cNvPr>
          <p:cNvSpPr txBox="1"/>
          <p:nvPr/>
        </p:nvSpPr>
        <p:spPr>
          <a:xfrm>
            <a:off x="1483374" y="1869853"/>
            <a:ext cx="9977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286F9EF-7CCB-4EAC-88C4-E46DF272A98A}"/>
              </a:ext>
            </a:extLst>
          </p:cNvPr>
          <p:cNvSpPr txBox="1"/>
          <p:nvPr/>
        </p:nvSpPr>
        <p:spPr>
          <a:xfrm>
            <a:off x="1667436" y="1519518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¿Qué debemos hacer </a:t>
            </a:r>
            <a:r>
              <a:rPr lang="es-MX" sz="2100" b="1" kern="150" dirty="0">
                <a:solidFill>
                  <a:srgbClr val="002060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para constituir el fondo de emergencia?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100" kern="150" dirty="0">
              <a:solidFill>
                <a:srgbClr val="2D2D2D"/>
              </a:solidFill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100" kern="15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Conocer las características de la empresa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100" kern="15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Cuánto dinero ingresa y como llega a la cuenta de la empresa</a:t>
            </a:r>
            <a:endParaRPr lang="es-MX" sz="2100" kern="15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100" kern="15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Cuánto se gasta y en qué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100" kern="15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De esta manera, se puede determinar cuáles son los beneficios mensuales y establecer una partida para el fondo de emergencia de tu empresa.</a:t>
            </a:r>
          </a:p>
          <a:p>
            <a:pPr algn="just">
              <a:lnSpc>
                <a:spcPct val="150000"/>
              </a:lnSpc>
            </a:pPr>
            <a:r>
              <a:rPr lang="es-MX" sz="2100" kern="15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                                                                     </a:t>
            </a:r>
          </a:p>
          <a:p>
            <a:pPr algn="just">
              <a:lnSpc>
                <a:spcPct val="150000"/>
              </a:lnSpc>
            </a:pPr>
            <a:r>
              <a:rPr lang="es-MX" sz="2100" i="1" kern="150" dirty="0">
                <a:solidFill>
                  <a:srgbClr val="2D2D2D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								</a:t>
            </a:r>
            <a:r>
              <a:rPr lang="es-MX" sz="2100" i="1" kern="15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Fuente: (</a:t>
            </a:r>
            <a:r>
              <a:rPr lang="es-MX" sz="2100" i="1" kern="150" dirty="0" err="1">
                <a:solidFill>
                  <a:srgbClr val="2D2D2D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MytripleA</a:t>
            </a:r>
            <a:r>
              <a:rPr lang="es-MX" sz="2100" i="1" kern="150" dirty="0">
                <a:solidFill>
                  <a:srgbClr val="2D2D2D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 2022).</a:t>
            </a:r>
            <a:endParaRPr lang="es-MX" sz="2100" i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endParaRPr lang="es-MX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9344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38A05-8E56-486A-95D1-463AF346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latin typeface="Arial" panose="020B0604020202020204" pitchFamily="34" charset="0"/>
                <a:ea typeface="NSimSun" panose="02010609030101010101" pitchFamily="49" charset="-122"/>
              </a:rPr>
              <a:t>Referencias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300"/>
            <a:ext cx="9601200" cy="35814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Calle, G.O., Narváez, C.I. y Erazo, J.C. (2020). </a:t>
            </a:r>
            <a:r>
              <a:rPr lang="es-MX" sz="5600" i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Sistema de control interno como herramienta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5600" i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de optimización de los procesos financieros de la empresa Austro seguridad Cía. Ltda.  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Dominio de las Ciencias. Vol. 6, núm. 1, Especial marzo 2020, pp. 429-465</a:t>
            </a:r>
          </a:p>
          <a:p>
            <a:pPr algn="just">
              <a:lnSpc>
                <a:spcPct val="150000"/>
              </a:lnSpc>
            </a:pPr>
            <a:r>
              <a:rPr lang="es-MX" sz="5600" u="none" strike="noStrike" kern="15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  <a:hlinkClick r:id="rId2"/>
              </a:rPr>
              <a:t>https://dialnet.unirioja.es/servlet/articulo?codigo=7351791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Camino </a:t>
            </a:r>
            <a:r>
              <a:rPr lang="es-MX" sz="5600" kern="150" dirty="0" err="1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Financial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(2023). </a:t>
            </a:r>
            <a:r>
              <a:rPr lang="es-MX" sz="5600" i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Mantente organizado: las mejores herramientas financieras para tu negocio.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Consultado el 11 de noviembre de 2023.</a:t>
            </a:r>
            <a:r>
              <a:rPr lang="es-MX" sz="5600" kern="150" dirty="0">
                <a:solidFill>
                  <a:srgbClr val="28292C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  <a:r>
              <a:rPr lang="es-MX" sz="5600" u="none" strike="noStrike" kern="15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  <a:hlinkClick r:id="rId3"/>
              </a:rPr>
              <a:t>https://www.caminofinancial.com/es/articulos/financiacion-de-empresas/herramientas-financieras/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CONDUSEF. </a:t>
            </a:r>
            <a:r>
              <a:rPr lang="es-MX" sz="5600" i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En favor de una mayor cultura financiera.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Consultado 9 de noviembre 2023. </a:t>
            </a:r>
            <a:r>
              <a:rPr lang="es-MX" sz="5600" u="none" strike="noStrike" kern="15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  <a:hlinkClick r:id="rId4"/>
              </a:rPr>
              <a:t>https://www.condusef.gob.mx/?p=contenido&amp;idc=1042&amp;idcat=1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5600" kern="150" dirty="0" err="1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Endered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 (2023). </a:t>
            </a:r>
            <a:r>
              <a:rPr lang="es-MX" sz="5600" i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Herramientas financieras para gestionar los recursos de tu empresa.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F8CA36E-B759-28A0-C93B-DB75A104C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1089" y="5666855"/>
            <a:ext cx="1710267" cy="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335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4.1 Definición e importancia de la planificación financiera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FA3D61-8E1A-43F7-A753-0C6EA8874B8A}"/>
              </a:ext>
            </a:extLst>
          </p:cNvPr>
          <p:cNvSpPr txBox="1"/>
          <p:nvPr/>
        </p:nvSpPr>
        <p:spPr>
          <a:xfrm>
            <a:off x="1371600" y="1672110"/>
            <a:ext cx="10584873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100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El plan financiero, tiene que emerger de un </a:t>
            </a:r>
            <a:r>
              <a:rPr lang="es-MX" sz="21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plan general establecido por la Dirección </a:t>
            </a:r>
            <a:r>
              <a:rPr lang="es-MX" sz="2100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de la Organización, esa alineación es indispensable para garantizar el éxito. </a:t>
            </a:r>
            <a:r>
              <a:rPr lang="es-MX" sz="2100" i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(Morales 2014)</a:t>
            </a:r>
          </a:p>
          <a:p>
            <a:pPr algn="just"/>
            <a:endParaRPr lang="es-MX" sz="2100" i="1" dirty="0">
              <a:latin typeface="Arial" panose="020B0604020202020204" pitchFamily="34" charset="0"/>
              <a:ea typeface="NSimSun" panose="02010609030101010101" pitchFamily="49" charset="-122"/>
            </a:endParaRPr>
          </a:p>
          <a:p>
            <a:pPr algn="just"/>
            <a:endParaRPr lang="es-MX" sz="2100" i="1" dirty="0">
              <a:effectLst/>
              <a:latin typeface="Arial" panose="020B0604020202020204" pitchFamily="34" charset="0"/>
              <a:ea typeface="NSimSun" panose="02010609030101010101" pitchFamily="49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El alto grado de control </a:t>
            </a:r>
            <a:r>
              <a:rPr lang="es-MX" sz="21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que otorga un buen plan financiero debe ir acompañado de un constante </a:t>
            </a: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monitoreo</a:t>
            </a:r>
            <a:r>
              <a:rPr lang="es-MX" sz="21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 a fin de detectar errores de gestión y posibles desviaciones para que se puedan corregir y enmendar en el momento oportuno </a:t>
            </a:r>
            <a:r>
              <a:rPr lang="es-MX" sz="21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(Valle, 2020).</a:t>
            </a:r>
            <a:endParaRPr lang="es-MX" sz="2100" i="1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endParaRPr lang="es-MX" sz="2100" i="1" dirty="0">
              <a:latin typeface="Arial" panose="020B0604020202020204" pitchFamily="34" charset="0"/>
              <a:ea typeface="NSimSun" panose="02010609030101010101" pitchFamily="49" charset="-122"/>
            </a:endParaRPr>
          </a:p>
          <a:p>
            <a:pPr algn="just"/>
            <a:endParaRPr lang="es-MX" sz="2100" i="1" dirty="0">
              <a:effectLst/>
              <a:latin typeface="Arial" panose="020B0604020202020204" pitchFamily="34" charset="0"/>
              <a:ea typeface="NSimSun" panose="02010609030101010101" pitchFamily="49" charset="-122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100" kern="150" dirty="0">
                <a:solidFill>
                  <a:srgbClr val="000000"/>
                </a:solidFill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</a:t>
            </a:r>
            <a:r>
              <a:rPr lang="es-MX" sz="21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 fundamental que la </a:t>
            </a: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información histórica </a:t>
            </a:r>
            <a:r>
              <a:rPr lang="es-MX" sz="21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en base a la cual se hacen las proyecciones y los presupuestos </a:t>
            </a:r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sea fidedigna </a:t>
            </a:r>
            <a:r>
              <a:rPr lang="es-MX" sz="21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y se ajuste a la realidad de la empresa.</a:t>
            </a:r>
            <a:endParaRPr lang="es-MX" sz="21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r>
              <a:rPr lang="es-MX" sz="2100" i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 </a:t>
            </a:r>
            <a:endParaRPr lang="es-MX" sz="2100" i="1" dirty="0"/>
          </a:p>
        </p:txBody>
      </p:sp>
    </p:spTree>
    <p:extLst>
      <p:ext uri="{BB962C8B-B14F-4D97-AF65-F5344CB8AC3E}">
        <p14:creationId xmlns:p14="http://schemas.microsoft.com/office/powerpoint/2010/main" val="781719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38A05-8E56-486A-95D1-463AF346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latin typeface="Arial" panose="020B0604020202020204" pitchFamily="34" charset="0"/>
                <a:ea typeface="NSimSun" panose="02010609030101010101" pitchFamily="49" charset="-122"/>
              </a:rPr>
              <a:t>Referencias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300"/>
            <a:ext cx="9601200" cy="35814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sz="5600" kern="1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Hernández Guerrero, L. T., Contreras León, E. Y., &amp; Ardila Castellanos, O. E. (2023). </a:t>
            </a:r>
            <a:r>
              <a:rPr lang="es-MX" sz="5600" i="1" kern="1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Herramienta en Excel para fomentar la educación financiera en los estudiantes de las Unidades Tecnológicas de Santander (UTS).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Consultado el 9 de noviembre 2023.</a:t>
            </a:r>
          </a:p>
          <a:p>
            <a:pPr algn="just">
              <a:lnSpc>
                <a:spcPct val="150000"/>
              </a:lnSpc>
            </a:pPr>
            <a:r>
              <a:rPr lang="es-MX" sz="5600" u="none" strike="noStrike" kern="15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  <a:hlinkClick r:id="rId2"/>
              </a:rPr>
              <a:t>http://repositorio.uts.edu.co:8080/xmlui/handle/123456789/13334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Irigaray, J. (2020). </a:t>
            </a:r>
            <a:r>
              <a:rPr lang="es-MX" sz="5600" i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Plan Financiero: cuándo y cómo revisarl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o. Consultado el 10 de noviembre de 2023. </a:t>
            </a:r>
            <a:r>
              <a:rPr lang="es-MX" sz="5600" u="none" strike="noStrike" kern="15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  <a:hlinkClick r:id="rId3"/>
              </a:rPr>
              <a:t>https://retos-directivos.eae.es/plan-financiero-cuando-como-revisarlo/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Mascareñas, J. (2008). </a:t>
            </a:r>
            <a:r>
              <a:rPr lang="es-MX" sz="5600" i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Riesgo económico y financiero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. Monografía sobre finanzas corporativas. España: Universidad Complutense de Madrid.</a:t>
            </a:r>
          </a:p>
          <a:p>
            <a:pPr algn="just">
              <a:lnSpc>
                <a:spcPct val="150000"/>
              </a:lnSpc>
            </a:pPr>
            <a:r>
              <a:rPr lang="es-MX" sz="5600" kern="150" dirty="0" err="1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MytripleA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 ( blog 2022). ¿</a:t>
            </a:r>
            <a:r>
              <a:rPr lang="es-MX" sz="5600" i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Qué es un fondo de emergencia empresarial?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Consultado el 11 de noviembre del 2023.</a:t>
            </a:r>
          </a:p>
          <a:p>
            <a:pPr algn="just">
              <a:lnSpc>
                <a:spcPct val="150000"/>
              </a:lnSpc>
            </a:pP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https://mytriplea.com/blog/fondo-emergencia-empresarial/</a:t>
            </a:r>
          </a:p>
          <a:p>
            <a:pPr algn="just">
              <a:lnSpc>
                <a:spcPct val="150000"/>
              </a:lnSpc>
            </a:pP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Unir, ( 2022). </a:t>
            </a:r>
            <a:r>
              <a:rPr lang="es-MX" sz="5600" i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El presupuesto de una empresa: tipos y claves para elaborarlo. </a:t>
            </a:r>
            <a:r>
              <a:rPr lang="es-MX" sz="5600" i="1" u="none" strike="noStrike" kern="15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  <a:hlinkClick r:id="rId4"/>
              </a:rPr>
              <a:t>https://www.unir.net/empresa/revista/presupuesto-empresa/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F8CA36E-B759-28A0-C93B-DB75A104C1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81089" y="5666855"/>
            <a:ext cx="1710267" cy="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352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38A05-8E56-486A-95D1-463AF346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latin typeface="Arial" panose="020B0604020202020204" pitchFamily="34" charset="0"/>
                <a:ea typeface="NSimSun" panose="02010609030101010101" pitchFamily="49" charset="-122"/>
              </a:rPr>
              <a:t>Referencias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300"/>
            <a:ext cx="9601200" cy="3581400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sz="5600" i="1" u="none" strike="noStrike" kern="150" dirty="0">
                <a:solidFill>
                  <a:srgbClr val="666666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  <a:hlinkClick r:id="rId2"/>
              </a:rPr>
              <a:t>https://www.unir.net/empresa/revista/presupuesto-empresa/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OCDE (2005), Recommendation of the Council on Principles and Good Practices on Financial Education and Awareness.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Pérez, S.S., Cruz, D. y  Polo, S.D. (2010). </a:t>
            </a:r>
            <a:r>
              <a:rPr lang="es-MX" sz="5600" i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Propuesta para la evaluación de riesgos empresariales en micro empresas mexicanas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. Consultado el 10 de noviembre del 2023.</a:t>
            </a:r>
          </a:p>
          <a:p>
            <a:pPr algn="just">
              <a:lnSpc>
                <a:spcPct val="150000"/>
              </a:lnSpc>
            </a:pPr>
            <a:r>
              <a:rPr lang="es-MX" sz="5600" u="none" strike="noStrike" kern="15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  <a:hlinkClick r:id="rId3"/>
              </a:rPr>
              <a:t>https://www.uaeh.edu.mx/investigacion/productos/6402/c21_-_propuesta_para_la_evaluacion_de_riesgos_empresaria_les_.pdf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Valle, A.P. (2020). </a:t>
            </a:r>
            <a:r>
              <a:rPr lang="es-MX" sz="56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La planificación financiera una herramienta clave para el logro de los objetivos empresariales</a:t>
            </a:r>
            <a:r>
              <a:rPr lang="es-MX" sz="56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. Universidad y sociedad. Vol. 12, No. 3, mayo junio 2020. consultado 13 de noviembre 2020.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http://scielo.sld.cu/scielo.php?script=sci_arttext&amp;pid=S2218-36202020000300160#:~:text=Navarro%2C%202018).-,La%20planificaci%C3%B3n%20financiera%20es%20una%20herramienta%20indispensable%20para%20garantizar%20el,un%20curso%20claro%20a%20seguir.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F8CA36E-B759-28A0-C93B-DB75A104C1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1089" y="5666855"/>
            <a:ext cx="1710267" cy="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215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38A05-8E56-486A-95D1-463AF3465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800" b="1" dirty="0">
                <a:latin typeface="Arial" panose="020B0604020202020204" pitchFamily="34" charset="0"/>
                <a:ea typeface="NSimSun" panose="02010609030101010101" pitchFamily="49" charset="-122"/>
              </a:rPr>
              <a:t>Referencias 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1638300"/>
            <a:ext cx="9601200" cy="3581400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MX" sz="5600" kern="1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Villada, F., López-Lezama, J. M., &amp; Muñoz-Galeano, N. (2017). </a:t>
            </a:r>
            <a:r>
              <a:rPr lang="es-MX" sz="5600" i="1" kern="1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El Papel de la Educación Financiera en la Formación de Profesionales de la Ingeniería</a:t>
            </a:r>
            <a:r>
              <a:rPr lang="es-MX" sz="5600" kern="1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. </a:t>
            </a:r>
            <a:r>
              <a:rPr lang="es-MX" sz="5600" i="1" kern="1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Formación universitaria</a:t>
            </a:r>
            <a:r>
              <a:rPr lang="es-MX" sz="5600" kern="1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, </a:t>
            </a:r>
            <a:r>
              <a:rPr lang="es-MX" sz="5600" i="1" kern="1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10</a:t>
            </a:r>
            <a:r>
              <a:rPr lang="es-MX" sz="5600" kern="15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(2), 13-22.</a:t>
            </a: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Consultado el 9 de noviembre del 2023.</a:t>
            </a:r>
          </a:p>
          <a:p>
            <a:pPr algn="just">
              <a:lnSpc>
                <a:spcPct val="150000"/>
              </a:lnSpc>
            </a:pPr>
            <a:r>
              <a:rPr lang="es-MX" sz="5600" u="none" strike="noStrike" kern="15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  <a:hlinkClick r:id="rId2"/>
              </a:rPr>
              <a:t>https://www.scielo.cl/scielo.php?pid=S0718-50062017000200003&amp;script=sci_arttext&amp;tlng=en</a:t>
            </a: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MX" sz="5600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5600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9F8CA36E-B759-28A0-C93B-DB75A104C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089" y="5666855"/>
            <a:ext cx="1710267" cy="82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46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9F8CA36E-B759-28A0-C93B-DB75A104C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1213" y="5809289"/>
            <a:ext cx="1710267" cy="825604"/>
          </a:xfrm>
          <a:prstGeom prst="rect">
            <a:avLst/>
          </a:prstGeom>
        </p:spPr>
      </p:pic>
      <p:sp>
        <p:nvSpPr>
          <p:cNvPr id="10" name="Marcador de contenido 2">
            <a:extLst>
              <a:ext uri="{FF2B5EF4-FFF2-40B4-BE49-F238E27FC236}">
                <a16:creationId xmlns:a16="http://schemas.microsoft.com/office/drawing/2014/main" id="{D299B103-D66F-4A8A-9FE0-E4C84E6A4AD9}"/>
              </a:ext>
            </a:extLst>
          </p:cNvPr>
          <p:cNvSpPr txBox="1">
            <a:spLocks/>
          </p:cNvSpPr>
          <p:nvPr/>
        </p:nvSpPr>
        <p:spPr>
          <a:xfrm>
            <a:off x="1107426" y="723188"/>
            <a:ext cx="9601200" cy="48162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84048" indent="-384048" algn="l" defTabSz="9144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14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371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828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2860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r>
              <a:rPr lang="es-MX" sz="2400" b="1" kern="150" dirty="0"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4.1 Definición e importancia de la planificación financiera</a:t>
            </a:r>
          </a:p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s-MX" sz="1800" b="1" kern="150" dirty="0"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Font typeface="Franklin Gothic Book" panose="020B0503020102020204" pitchFamily="34" charset="0"/>
              <a:buNone/>
            </a:pPr>
            <a:endParaRPr lang="es-MX" sz="1800" kern="150" dirty="0"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C0684C83-93D6-4CFC-BF81-DBD3CE2F42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79522"/>
              </p:ext>
            </p:extLst>
          </p:nvPr>
        </p:nvGraphicFramePr>
        <p:xfrm>
          <a:off x="2691356" y="1344706"/>
          <a:ext cx="7886980" cy="4668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095994" imgH="4200584" progId="Excel.Sheet.12">
                  <p:embed/>
                </p:oleObj>
              </mc:Choice>
              <mc:Fallback>
                <p:oleObj name="Worksheet" r:id="rId4" imgW="7095994" imgH="4200584" progId="Excel.Sheet.12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C0684C83-93D6-4CFC-BF81-DBD3CE2F42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91356" y="1344706"/>
                        <a:ext cx="7886980" cy="46686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7921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4.1 Definición e importancia de la planificación financiera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DFA3D61-8E1A-43F7-A753-0C6EA8874B8A}"/>
              </a:ext>
            </a:extLst>
          </p:cNvPr>
          <p:cNvSpPr txBox="1"/>
          <p:nvPr/>
        </p:nvSpPr>
        <p:spPr>
          <a:xfrm>
            <a:off x="1371600" y="1672110"/>
            <a:ext cx="105848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¿ Porqué es importante la planificación financiera?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100" kern="150" dirty="0">
              <a:solidFill>
                <a:srgbClr val="000000"/>
              </a:solidFill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1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Porque es un factor que va a posibilitar una gestión más eficaz de los recursos.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100" kern="150" dirty="0">
              <a:solidFill>
                <a:srgbClr val="000000"/>
              </a:solidFill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algn="just"/>
            <a:r>
              <a:rPr lang="es-MX" sz="2100" b="1" kern="15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¿Qué nos puede ayudar a detectar la planificación financiera?</a:t>
            </a:r>
          </a:p>
          <a:p>
            <a:pPr marL="742950" lvl="1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100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Las desviaciones tanto positivas como negativas para la actividad y también posibilitará reasignar los recursos y trasladarlos de aquellas actividades donde las desviaciones es imposible que la planificación se cumpla al 100%. Es decir, posibilitará que las empresas logren y alcancen sus objetivos </a:t>
            </a:r>
            <a:r>
              <a:rPr lang="es-MX" sz="2100" i="1" kern="1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(Valle, 2020).</a:t>
            </a:r>
            <a:endParaRPr lang="es-MX" sz="2100" i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MX" sz="21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318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4.2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Establecimiento de objetivos financieros</a:t>
            </a: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/>
        </p:nvGraphicFramePr>
        <p:xfrm>
          <a:off x="2124635" y="1746053"/>
          <a:ext cx="7685741" cy="48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43050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4.3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Presupuesto personal y empresarial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81346394"/>
              </p:ext>
            </p:extLst>
          </p:nvPr>
        </p:nvGraphicFramePr>
        <p:xfrm>
          <a:off x="2124635" y="1746053"/>
          <a:ext cx="7685741" cy="48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545561D-D559-49E4-9AF8-9EBB677A9595}"/>
              </a:ext>
            </a:extLst>
          </p:cNvPr>
          <p:cNvSpPr txBox="1"/>
          <p:nvPr/>
        </p:nvSpPr>
        <p:spPr>
          <a:xfrm flipH="1">
            <a:off x="7145161" y="6292528"/>
            <a:ext cx="3114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800" i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Fuente: (Chávez, s/f).</a:t>
            </a:r>
            <a:endParaRPr lang="es-MX" sz="1800" i="1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89517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4.3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Presupuesto personal y empresarial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0221561"/>
              </p:ext>
            </p:extLst>
          </p:nvPr>
        </p:nvGraphicFramePr>
        <p:xfrm>
          <a:off x="2124635" y="1746053"/>
          <a:ext cx="7685741" cy="48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41002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13A7C-0A82-4350-9B95-90A51F125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7426" y="723188"/>
            <a:ext cx="9601200" cy="481628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MX" sz="2400" b="1" kern="150" dirty="0">
                <a:effectLst/>
                <a:latin typeface="Arial" panose="020B0604020202020204" pitchFamily="34" charset="0"/>
                <a:ea typeface="NSimSun" panose="02010609030101010101" pitchFamily="49" charset="-122"/>
                <a:cs typeface="Arial" panose="020B0604020202020204" pitchFamily="34" charset="0"/>
              </a:rPr>
              <a:t>4.3 </a:t>
            </a:r>
            <a:r>
              <a:rPr lang="es-MX" sz="2400" b="1" dirty="0">
                <a:effectLst/>
                <a:latin typeface="Arial" panose="020B0604020202020204" pitchFamily="34" charset="0"/>
                <a:ea typeface="NSimSun" panose="02010609030101010101" pitchFamily="49" charset="-122"/>
              </a:rPr>
              <a:t>Presupuesto personal y empresarial</a:t>
            </a:r>
            <a:endParaRPr lang="es-MX" sz="24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b="1" kern="150" dirty="0">
              <a:effectLst/>
              <a:latin typeface="Arial" panose="020B0604020202020204" pitchFamily="34" charset="0"/>
              <a:ea typeface="NSimSun" panose="02010609030101010101" pitchFamily="49" charset="-122"/>
              <a:cs typeface="Arial" panose="020B060402020202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MX" sz="1800" kern="150" dirty="0">
              <a:effectLst/>
              <a:latin typeface="Liberation Serif"/>
              <a:ea typeface="NSimSun" panose="02010609030101010101" pitchFamily="49" charset="-122"/>
              <a:cs typeface="Arial" panose="020B0604020202020204" pitchFamily="34" charset="0"/>
            </a:endParaRP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C5CB6A2D-1409-DB8C-5263-CC4A84A8FF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98291" y="5759398"/>
            <a:ext cx="1710267" cy="825604"/>
          </a:xfrm>
          <a:prstGeom prst="rect">
            <a:avLst/>
          </a:prstGeom>
        </p:spPr>
      </p:pic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3C66E035-DF3F-4E22-8D28-419F9F0720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284230"/>
              </p:ext>
            </p:extLst>
          </p:nvPr>
        </p:nvGraphicFramePr>
        <p:xfrm>
          <a:off x="2124635" y="1746053"/>
          <a:ext cx="7685741" cy="4816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36039"/>
      </p:ext>
    </p:extLst>
  </p:cSld>
  <p:clrMapOvr>
    <a:masterClrMapping/>
  </p:clrMapOvr>
</p:sld>
</file>

<file path=ppt/theme/theme1.xml><?xml version="1.0" encoding="utf-8"?>
<a:theme xmlns:a="http://schemas.openxmlformats.org/drawingml/2006/main" name="Recorte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1823</TotalTime>
  <Words>2689</Words>
  <Application>Microsoft Office PowerPoint</Application>
  <PresentationFormat>Panorámica</PresentationFormat>
  <Paragraphs>185</Paragraphs>
  <Slides>32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32</vt:i4>
      </vt:variant>
    </vt:vector>
  </HeadingPairs>
  <TitlesOfParts>
    <vt:vector size="40" baseType="lpstr">
      <vt:lpstr>Arial</vt:lpstr>
      <vt:lpstr>Franklin Gothic Book</vt:lpstr>
      <vt:lpstr>Liberation Serif</vt:lpstr>
      <vt:lpstr>Open Sans</vt:lpstr>
      <vt:lpstr>Tahoma</vt:lpstr>
      <vt:lpstr>Wingdings</vt:lpstr>
      <vt:lpstr>Recorte</vt:lpstr>
      <vt:lpstr>Worksheet</vt:lpstr>
      <vt:lpstr>   Toma de decisiones financieras en entorno de incertidumbre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 Método PERT </vt:lpstr>
      <vt:lpstr>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Referencias </vt:lpstr>
      <vt:lpstr>Referencias </vt:lpstr>
      <vt:lpstr>Referencias </vt:lpstr>
      <vt:lpstr>Referencias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Conceptos e importancia de la ética en la toma de decisiones</dc:title>
  <dc:creator>Jacqueline Thomas Olalde</dc:creator>
  <cp:lastModifiedBy>Jackie Thomas</cp:lastModifiedBy>
  <cp:revision>196</cp:revision>
  <dcterms:created xsi:type="dcterms:W3CDTF">2023-12-21T11:43:23Z</dcterms:created>
  <dcterms:modified xsi:type="dcterms:W3CDTF">2026-02-16T15:06:24Z</dcterms:modified>
</cp:coreProperties>
</file>