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F711C0-13B5-4B66-B3F8-AFCCB9E20934}" type="datetimeFigureOut">
              <a:rPr lang="es-MX" smtClean="0"/>
              <a:t>16/01/2026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8D62C9-BDA6-450C-88AC-2B4F2C54F72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76483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8D62C9-BDA6-450C-88AC-2B4F2C54F72F}" type="slidenum">
              <a:rPr lang="es-MX" smtClean="0"/>
              <a:t>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47544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5B21C7-4EA4-5837-4794-DE0917B0C5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A572B29-5FC1-7CA8-A5D8-376732FC4C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A70452-B26A-4D75-F149-B765EDBB2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626CC-DD3F-4224-B17E-7B15F01AAF11}" type="datetimeFigureOut">
              <a:rPr lang="es-MX" smtClean="0"/>
              <a:t>16/01/2026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267A79A-A723-93AB-4BC4-1D6902053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D4281D0-3511-49B6-2AC5-AF64ACDD9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75E6-316C-496D-BB09-13E0CF4D6B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1057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4091113-AD77-1841-2364-24DA265D8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7201592-0465-2FF9-531D-AF44FB0232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A857B5-CB4F-59AA-45C2-904CA5159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626CC-DD3F-4224-B17E-7B15F01AAF11}" type="datetimeFigureOut">
              <a:rPr lang="es-MX" smtClean="0"/>
              <a:t>16/01/2026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E58464A-30AE-1205-F673-C949BD73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05E3976-7718-AABF-BE96-8E6502598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75E6-316C-496D-BB09-13E0CF4D6B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35542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97AA38-237A-3AC0-9123-D9C8F427A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6885D6B-4D4D-725C-EDB9-6121A273D4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965069C-354F-3DB2-FD34-87C3C6D8F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626CC-DD3F-4224-B17E-7B15F01AAF11}" type="datetimeFigureOut">
              <a:rPr lang="es-MX" smtClean="0"/>
              <a:t>16/01/2026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060376B-1E2F-C363-AC46-67B88FA2B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AF80E8C-56AE-BE82-1258-4A3B994C3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75E6-316C-496D-BB09-13E0CF4D6B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2038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6B320B-B4B3-5FA5-5368-79BCFFAD9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F1B482B-1D42-60C1-87BA-D6EEACDBAB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D55297E-F2B0-01D6-EBE5-36A5A86679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0B16744-E2AD-5D42-EFD8-5EAED1543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626CC-DD3F-4224-B17E-7B15F01AAF11}" type="datetimeFigureOut">
              <a:rPr lang="es-MX" smtClean="0"/>
              <a:t>16/01/2026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121326F-C7D0-6210-12B9-0AAE0E1F0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A362FBE-447E-12A8-83CD-9DB3A38A7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75E6-316C-496D-BB09-13E0CF4D6B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08127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C7B8D1-2034-1323-443B-6CC1A2872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9303C2F-2A64-7AF7-71F2-C03A355C96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27EBF8D-24A5-1C72-1381-EF27FB0CAA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48B0D53-757A-8C4E-B9F8-1BACCAFB9C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F7CC219-03AC-2ABA-2B89-BBC28A74DF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5F4B1D7-B886-5574-0436-4BD5D17189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626CC-DD3F-4224-B17E-7B15F01AAF11}" type="datetimeFigureOut">
              <a:rPr lang="es-MX" smtClean="0"/>
              <a:t>16/01/2026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167FCDA-0FE3-7B41-7F08-D8562C606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1854128-CEEC-AA2A-BF0C-167E12747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75E6-316C-496D-BB09-13E0CF4D6B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2660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F06828-61A9-CF5F-C908-A972718A4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4CF63A6-6440-702B-66DF-2360B1E63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626CC-DD3F-4224-B17E-7B15F01AAF11}" type="datetimeFigureOut">
              <a:rPr lang="es-MX" smtClean="0"/>
              <a:t>16/01/2026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9AA213D-462E-DC87-F928-F1480BD8C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A12DDF3-98AC-B2BE-3BBB-FAE42C876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75E6-316C-496D-BB09-13E0CF4D6B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4253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20A777B-1F79-803F-1CA5-6961B7DEB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626CC-DD3F-4224-B17E-7B15F01AAF11}" type="datetimeFigureOut">
              <a:rPr lang="es-MX" smtClean="0"/>
              <a:t>16/01/2026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E87FD61-6329-999F-2A91-1004937A5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A9672D3-2DFA-3637-0A89-8A43A32E5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75E6-316C-496D-BB09-13E0CF4D6B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60238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10D83B-7B98-E2B8-4D5F-E27582ADE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0461FF8-9982-64EE-51A3-B69B9A3C74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75B1602-087D-C5C4-7014-6E2DB5F296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4EE9CDE-2326-6522-76A9-7FDD58356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626CC-DD3F-4224-B17E-7B15F01AAF11}" type="datetimeFigureOut">
              <a:rPr lang="es-MX" smtClean="0"/>
              <a:t>16/01/2026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DAECBEC-6A13-547A-944A-6B96DB674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7BDEA8F-A38F-CF0C-F815-BD7D52053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75E6-316C-496D-BB09-13E0CF4D6B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93794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D04EF4-86ED-A5E1-2D30-7C5459D46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CCCBAA7-1A0D-00FC-339C-E432290A3B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2E07CDF-3DC7-A594-F34A-CDF791FC88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226CAEC-168F-D4A1-4E72-7379BCC91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626CC-DD3F-4224-B17E-7B15F01AAF11}" type="datetimeFigureOut">
              <a:rPr lang="es-MX" smtClean="0"/>
              <a:t>16/01/2026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2166D5B-68DB-AC9C-0A25-91518591D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E6C295C-9E40-243E-6ABA-2438D5B8D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75E6-316C-496D-BB09-13E0CF4D6B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097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22E6B9-B674-6856-E1ED-AECBF22D5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F97F015-99CA-2566-1035-48F36306E6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D179F23-110B-6BF2-2836-1F308A6ED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626CC-DD3F-4224-B17E-7B15F01AAF11}" type="datetimeFigureOut">
              <a:rPr lang="es-MX" smtClean="0"/>
              <a:t>16/01/2026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23C41E8-6B31-E7D6-8B74-BB949F9F9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B38C505-B9C2-8DB2-8AE4-250E52D60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75E6-316C-496D-BB09-13E0CF4D6B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39759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E26C9EE-574A-CA25-9A1C-998F01F058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1AD8F82-99D6-5BB1-B738-071422213D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C57EDDD-9365-EB8F-17DB-A9D238185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626CC-DD3F-4224-B17E-7B15F01AAF11}" type="datetimeFigureOut">
              <a:rPr lang="es-MX" smtClean="0"/>
              <a:t>16/01/2026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F091E11-8798-CA0C-3F54-997B9A098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2715266-D82F-17ED-145C-C82743770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75E6-316C-496D-BB09-13E0CF4D6B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64337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0D246E7-E99C-C03B-B57E-F6F5648C6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3B61F9D-5791-FE6D-3B08-19B917D616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A779DBB-153B-08FF-A89E-B4BB889585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0626CC-DD3F-4224-B17E-7B15F01AAF11}" type="datetimeFigureOut">
              <a:rPr lang="es-MX" smtClean="0"/>
              <a:t>16/01/2026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1EAF3D2-0FD4-93A6-7722-A39359DB2F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DBE30CA-4C02-4E80-3C31-520C626FE4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9CC75E6-316C-496D-BB09-13E0CF4D6B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62288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658BD42-1D5F-87B6-F78D-309A917A1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134024"/>
            <a:ext cx="10905066" cy="258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5520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70A6BBD-AB7B-DC5A-7792-79F7851AE8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237" y="1566260"/>
            <a:ext cx="10337975" cy="3721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738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FC9E698-01C5-5C09-00A6-19F9CF86B7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016254"/>
            <a:ext cx="10905066" cy="482549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5762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47FFC25-778B-A839-F716-7126BD5C5A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2405" y="643467"/>
            <a:ext cx="7987190" cy="557106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409817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5B296699-E27B-6301-8E59-21DAA93F3812}"/>
              </a:ext>
            </a:extLst>
          </p:cNvPr>
          <p:cNvSpPr txBox="1"/>
          <p:nvPr/>
        </p:nvSpPr>
        <p:spPr>
          <a:xfrm>
            <a:off x="462116" y="717755"/>
            <a:ext cx="1137592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/>
              <a:t>El análisis de fuerzas es una técnica que identifica factores que impulsan o restringen un cambio organizacional</a:t>
            </a:r>
          </a:p>
          <a:p>
            <a:endParaRPr lang="es-MX" dirty="0"/>
          </a:p>
          <a:p>
            <a:r>
              <a:rPr lang="es-MX" b="1" dirty="0">
                <a:effectLst/>
              </a:rPr>
              <a:t>Tipos de fuerzas:</a:t>
            </a:r>
          </a:p>
          <a:p>
            <a:endParaRPr lang="es-MX" b="1" dirty="0">
              <a:effectLst/>
            </a:endParaRPr>
          </a:p>
          <a:p>
            <a:pPr marL="342900" indent="-342900">
              <a:buAutoNum type="alphaLcParenR"/>
            </a:pPr>
            <a:r>
              <a:rPr lang="es-MX" b="1" dirty="0">
                <a:effectLst/>
              </a:rPr>
              <a:t>Fuerzas impulsoras:</a:t>
            </a:r>
            <a:r>
              <a:rPr lang="es-MX" dirty="0">
                <a:effectLst/>
              </a:rPr>
              <a:t> </a:t>
            </a:r>
          </a:p>
          <a:p>
            <a:endParaRPr lang="es-MX" dirty="0"/>
          </a:p>
          <a:p>
            <a:r>
              <a:rPr lang="es-MX" dirty="0">
                <a:effectLst/>
              </a:rPr>
              <a:t>favorecen el cambio (ej. modernización tecnológica, presión competitiva, liderazgo visionario).</a:t>
            </a:r>
          </a:p>
          <a:p>
            <a:endParaRPr lang="es-MX" b="1" dirty="0">
              <a:effectLst/>
            </a:endParaRPr>
          </a:p>
          <a:p>
            <a:r>
              <a:rPr lang="es-MX" b="1" dirty="0"/>
              <a:t>b) </a:t>
            </a:r>
            <a:r>
              <a:rPr lang="es-MX" b="1" dirty="0">
                <a:effectLst/>
              </a:rPr>
              <a:t>Fuerzas restrictivas:</a:t>
            </a:r>
            <a:r>
              <a:rPr lang="es-MX" dirty="0">
                <a:effectLst/>
              </a:rPr>
              <a:t> </a:t>
            </a:r>
          </a:p>
          <a:p>
            <a:endParaRPr lang="es-MX" dirty="0"/>
          </a:p>
          <a:p>
            <a:r>
              <a:rPr lang="es-MX" dirty="0">
                <a:effectLst/>
              </a:rPr>
              <a:t>obstaculizan el cambio (ej. resistencia del personal, falta de recursos, estructuras rígidas).</a:t>
            </a:r>
          </a:p>
          <a:p>
            <a:endParaRPr lang="es-MX" b="1" dirty="0">
              <a:effectLst/>
            </a:endParaRPr>
          </a:p>
          <a:p>
            <a:r>
              <a:rPr lang="es-MX" b="1" dirty="0"/>
              <a:t>c) </a:t>
            </a:r>
            <a:r>
              <a:rPr lang="es-MX" b="1" dirty="0">
                <a:effectLst/>
              </a:rPr>
              <a:t>Equilibrio dinámico:</a:t>
            </a:r>
            <a:r>
              <a:rPr lang="es-MX" dirty="0">
                <a:effectLst/>
              </a:rPr>
              <a:t> </a:t>
            </a:r>
          </a:p>
          <a:p>
            <a:endParaRPr lang="es-MX" dirty="0"/>
          </a:p>
          <a:p>
            <a:r>
              <a:rPr lang="es-MX" dirty="0">
                <a:effectLst/>
              </a:rPr>
              <a:t>cuando ambas fuerzas se compensan, se genera estabilidad, para transformar, hay que modificar ese equilibrio.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32826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6C83CB6C-8B19-8CE1-CB14-B837FA748C6B}"/>
              </a:ext>
            </a:extLst>
          </p:cNvPr>
          <p:cNvSpPr txBox="1"/>
          <p:nvPr/>
        </p:nvSpPr>
        <p:spPr>
          <a:xfrm>
            <a:off x="481781" y="530942"/>
            <a:ext cx="11189109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/>
              <a:t>¿Qué es el análisis de fuerzas?</a:t>
            </a:r>
          </a:p>
          <a:p>
            <a:endParaRPr lang="es-MX" dirty="0"/>
          </a:p>
          <a:p>
            <a:r>
              <a:rPr lang="es-MX" dirty="0"/>
              <a:t>Es una herramienta de diagnóstico organizacional que permite identificar los factores que impulsan o frenan un cambio dentro de una empresa.</a:t>
            </a:r>
          </a:p>
          <a:p>
            <a:endParaRPr lang="es-MX" dirty="0"/>
          </a:p>
          <a:p>
            <a:r>
              <a:rPr lang="es-MX" dirty="0"/>
              <a:t>Su propósito es mapear esas fuerzas para tomar decisiones estratégicas, diseñar intervenciones y reducir resistencias.</a:t>
            </a:r>
          </a:p>
          <a:p>
            <a:endParaRPr lang="es-MX" dirty="0"/>
          </a:p>
          <a:p>
            <a:r>
              <a:rPr lang="es-MX" dirty="0"/>
              <a:t>a) Teoría del Campo:</a:t>
            </a:r>
          </a:p>
          <a:p>
            <a:endParaRPr lang="es-MX" dirty="0"/>
          </a:p>
          <a:p>
            <a:r>
              <a:rPr lang="es-MX" dirty="0"/>
              <a:t>La Teoría de Campo, propuesta por Kurt Lewin, sostiene que el comportamiento de las personas y de las organizaciones no puede entenderse de manera aislada, sino como el resultado de la interacción dinámica entre el individuo y su entorno</a:t>
            </a:r>
          </a:p>
          <a:p>
            <a:endParaRPr lang="es-MX" dirty="0"/>
          </a:p>
          <a:p>
            <a:r>
              <a:rPr lang="es-MX" dirty="0"/>
              <a:t>El comportamiento es función de la persona y el entorno</a:t>
            </a:r>
          </a:p>
          <a:p>
            <a:r>
              <a:rPr lang="es-MX" dirty="0"/>
              <a:t>La organización como un sistema dinámico</a:t>
            </a:r>
          </a:p>
          <a:p>
            <a:endParaRPr lang="es-MX" dirty="0"/>
          </a:p>
          <a:p>
            <a:r>
              <a:rPr lang="es-MX" dirty="0"/>
              <a:t>b)  Modelo de Cambio de Lewin:</a:t>
            </a:r>
          </a:p>
          <a:p>
            <a:endParaRPr lang="es-MX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Descongelar: romper el statu quo Cambiar: introducir nuevas prácticas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err="1"/>
              <a:t>Recongelar</a:t>
            </a:r>
            <a:r>
              <a:rPr lang="es-MX" dirty="0"/>
              <a:t>: institucionalizar el cambio</a:t>
            </a:r>
          </a:p>
        </p:txBody>
      </p:sp>
    </p:spTree>
    <p:extLst>
      <p:ext uri="{BB962C8B-B14F-4D97-AF65-F5344CB8AC3E}">
        <p14:creationId xmlns:p14="http://schemas.microsoft.com/office/powerpoint/2010/main" val="4093752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1ED9C25-1383-CD61-F199-DCEC5DF45A1E}"/>
              </a:ext>
            </a:extLst>
          </p:cNvPr>
          <p:cNvSpPr txBox="1"/>
          <p:nvPr/>
        </p:nvSpPr>
        <p:spPr>
          <a:xfrm>
            <a:off x="137652" y="121086"/>
            <a:ext cx="11769213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/>
              <a:t>Las personas y las organizaciones existen dentro de un </a:t>
            </a:r>
            <a:r>
              <a:rPr lang="es-MX" b="1" dirty="0"/>
              <a:t>campo</a:t>
            </a:r>
            <a:r>
              <a:rPr lang="es-MX" dirty="0"/>
              <a:t>:</a:t>
            </a:r>
            <a:br>
              <a:rPr lang="es-MX" dirty="0"/>
            </a:br>
            <a:endParaRPr lang="es-MX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Un espacio psicológico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Social 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Organizacional donde actúan </a:t>
            </a:r>
            <a:r>
              <a:rPr lang="es-MX" b="1" dirty="0"/>
              <a:t>múltiples fuerzas simultáneas</a:t>
            </a:r>
            <a:r>
              <a:rPr lang="es-MX" dirty="0"/>
              <a:t>.</a:t>
            </a:r>
          </a:p>
          <a:p>
            <a:endParaRPr lang="es-MX" dirty="0"/>
          </a:p>
          <a:p>
            <a:r>
              <a:rPr lang="es-MX" dirty="0"/>
              <a:t>Ninguna conducta ocurre “porque sí”; siempre está influida por:</a:t>
            </a:r>
          </a:p>
          <a:p>
            <a:endParaRPr lang="es-MX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Factores individuales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Factores grupales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Factores organizacionales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Factores externos</a:t>
            </a:r>
          </a:p>
          <a:p>
            <a:br>
              <a:rPr lang="es-MX" dirty="0"/>
            </a:br>
            <a:endParaRPr lang="es-MX" dirty="0"/>
          </a:p>
          <a:p>
            <a:pPr algn="ctr"/>
            <a:r>
              <a:rPr lang="es-MX" b="1" dirty="0"/>
              <a:t>¿Qué es el “campo”?</a:t>
            </a:r>
          </a:p>
          <a:p>
            <a:endParaRPr lang="es-MX" dirty="0"/>
          </a:p>
          <a:p>
            <a:r>
              <a:rPr lang="es-MX" dirty="0"/>
              <a:t>El </a:t>
            </a:r>
            <a:r>
              <a:rPr lang="es-MX" b="1" dirty="0"/>
              <a:t>campo</a:t>
            </a:r>
            <a:r>
              <a:rPr lang="es-MX" dirty="0"/>
              <a:t> es el conjunto de:</a:t>
            </a:r>
          </a:p>
          <a:p>
            <a:endParaRPr lang="es-MX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Fuerzas internas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Fuerzas externas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Tensiones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6288FDA-10BF-FBB6-852F-751627C7B149}"/>
              </a:ext>
            </a:extLst>
          </p:cNvPr>
          <p:cNvSpPr txBox="1"/>
          <p:nvPr/>
        </p:nvSpPr>
        <p:spPr>
          <a:xfrm>
            <a:off x="5879690" y="4611329"/>
            <a:ext cx="50242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/>
              <a:t>que influyen en la conducta en un </a:t>
            </a:r>
            <a:r>
              <a:rPr lang="es-MX" b="1"/>
              <a:t>momento determinado</a:t>
            </a:r>
            <a:r>
              <a:rPr lang="es-MX"/>
              <a:t>.</a:t>
            </a:r>
            <a:endParaRPr lang="es-MX" dirty="0"/>
          </a:p>
        </p:txBody>
      </p:sp>
      <p:sp>
        <p:nvSpPr>
          <p:cNvPr id="4" name="Flecha: a la derecha 3">
            <a:extLst>
              <a:ext uri="{FF2B5EF4-FFF2-40B4-BE49-F238E27FC236}">
                <a16:creationId xmlns:a16="http://schemas.microsoft.com/office/drawing/2014/main" id="{84C22C11-3341-8FEE-F723-0DDB7C3F7415}"/>
              </a:ext>
            </a:extLst>
          </p:cNvPr>
          <p:cNvSpPr/>
          <p:nvPr/>
        </p:nvSpPr>
        <p:spPr>
          <a:xfrm>
            <a:off x="3559277" y="5073445"/>
            <a:ext cx="1917291" cy="123395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555372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F9E09F69-FB98-3617-113D-984A17E76CB1}"/>
              </a:ext>
            </a:extLst>
          </p:cNvPr>
          <p:cNvSpPr txBox="1"/>
          <p:nvPr/>
        </p:nvSpPr>
        <p:spPr>
          <a:xfrm>
            <a:off x="226142" y="412955"/>
            <a:ext cx="1176921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/>
              <a:t>En una organización, el campo incluye:</a:t>
            </a:r>
          </a:p>
          <a:p>
            <a:endParaRPr lang="es-MX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Cultura organizacional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Liderazgo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Normas y políticas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Estructura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Clima laboral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Presiones del mercado</a:t>
            </a:r>
          </a:p>
          <a:p>
            <a:endParaRPr lang="es-MX" dirty="0"/>
          </a:p>
          <a:p>
            <a:endParaRPr lang="es-MX" dirty="0"/>
          </a:p>
          <a:p>
            <a:endParaRPr lang="es-MX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DC82023-7A41-CA28-6C1A-C137ABEED2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086" y="3429000"/>
            <a:ext cx="6449325" cy="255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39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2B152FF-5A8A-08D2-7BE6-11CBBDF82341}"/>
              </a:ext>
            </a:extLst>
          </p:cNvPr>
          <p:cNvSpPr txBox="1"/>
          <p:nvPr/>
        </p:nvSpPr>
        <p:spPr>
          <a:xfrm>
            <a:off x="658761" y="1219200"/>
            <a:ext cx="102058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/>
              <a:t>Pasos para aplicar el análisis de fuerzas:</a:t>
            </a:r>
          </a:p>
          <a:p>
            <a:endParaRPr lang="es-MX" b="1" dirty="0"/>
          </a:p>
          <a:p>
            <a:pPr marL="342900" indent="-342900">
              <a:buAutoNum type="alphaLcParenR"/>
            </a:pPr>
            <a:r>
              <a:rPr lang="es-MX" b="1" dirty="0"/>
              <a:t>Definir el problema o cambio deseado</a:t>
            </a:r>
          </a:p>
          <a:p>
            <a:pPr marL="342900" indent="-342900">
              <a:buAutoNum type="alphaLcParenR"/>
            </a:pPr>
            <a:r>
              <a:rPr lang="es-MX" b="1" dirty="0"/>
              <a:t>Identificar las fuerzas impulsoras y restrictivas</a:t>
            </a:r>
          </a:p>
          <a:p>
            <a:pPr marL="342900" indent="-342900">
              <a:buAutoNum type="alphaLcParenR"/>
            </a:pPr>
            <a:r>
              <a:rPr lang="es-MX" b="1" dirty="0"/>
              <a:t>Evaluar la intensidad de cada fuerza</a:t>
            </a:r>
            <a:r>
              <a:rPr lang="es-MX" dirty="0"/>
              <a:t> (ej. escala del 1 al 5)</a:t>
            </a:r>
          </a:p>
          <a:p>
            <a:pPr marL="342900" indent="-342900">
              <a:buAutoNum type="alphaLcParenR"/>
            </a:pPr>
            <a:r>
              <a:rPr lang="es-MX" b="1" dirty="0"/>
              <a:t>Representar gráficamente</a:t>
            </a:r>
            <a:r>
              <a:rPr lang="es-MX" dirty="0"/>
              <a:t> el campo de fuerzas (diagrama con flechas)</a:t>
            </a:r>
          </a:p>
          <a:p>
            <a:pPr marL="342900" indent="-342900">
              <a:buAutoNum type="alphaLcParenR"/>
            </a:pPr>
            <a:r>
              <a:rPr lang="es-MX" b="1" dirty="0"/>
              <a:t>Diseñar estrategias</a:t>
            </a:r>
            <a:r>
              <a:rPr lang="es-MX" dirty="0"/>
              <a:t> para potenciar los impulsores y reducir las resistencias</a:t>
            </a:r>
          </a:p>
          <a:p>
            <a:endParaRPr lang="es-MX" dirty="0">
              <a:effectLst/>
            </a:endParaRPr>
          </a:p>
          <a:p>
            <a:r>
              <a:rPr lang="es-MX" dirty="0"/>
              <a:t>Te deje un cuestionario para aplicar </a:t>
            </a:r>
            <a:endParaRPr lang="es-MX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04086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C66B440F-CBBC-B5B2-772C-16AB507E21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70" y="2129790"/>
            <a:ext cx="10995660" cy="2598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52369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</TotalTime>
  <Words>378</Words>
  <Application>Microsoft Office PowerPoint</Application>
  <PresentationFormat>Panorámica</PresentationFormat>
  <Paragraphs>72</Paragraphs>
  <Slides>10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Ma. Guadalupe Patiño Ramos</dc:creator>
  <cp:lastModifiedBy>Ma. Guadalupe Patiño Ramos</cp:lastModifiedBy>
  <cp:revision>9</cp:revision>
  <dcterms:created xsi:type="dcterms:W3CDTF">2026-01-16T18:50:52Z</dcterms:created>
  <dcterms:modified xsi:type="dcterms:W3CDTF">2026-01-16T21:55:58Z</dcterms:modified>
</cp:coreProperties>
</file>