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62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0749FA-A31D-1BBA-505A-8F4CD7531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346A41F-6FC9-62D1-72DC-A021BC61F5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CF596FB-9A1E-6A6B-D598-34B860E69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177EED-3406-7739-88F6-AB9DF14DD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8AFC8C-3BE4-3435-A937-087705925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259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913312-7806-6038-A8A0-CEA3F3EC0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D73BB6A-1108-3069-0C1E-DB85EDF2B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F33B0F-D8B2-AED1-F283-35B814277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3F28C2-EE78-6F08-3841-6B1BEC163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F4DBEA-9F2F-4B90-A1A6-72CDF2F85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743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7C29AAB-402F-7C96-7FF5-2C57F40ED8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8B2446-846F-CD00-B80E-0621FB980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E1E3E4F-4E39-F6CD-FE7C-3DC6600CC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8E88CF-6824-D051-CBB2-872447B8C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901615-1DE3-D6A5-1498-88C04277B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3919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9C58C-4D1F-B61B-BD3A-434F9E9CD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6630D5-2648-204E-B08B-F4CA2F89C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AC697C-F590-18BE-60BE-5353FC1F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76F8FA-0DD9-1AFB-2812-E372C0DD5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A1E606-03D8-1080-E7E4-9B5391C8A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1941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0021C6-B1D3-42EC-6300-A4327304F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B6A950-624A-623C-6B47-ED1379D6A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BF5EFC-3F17-056E-C73A-F9DBEEB1D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C4140D-446C-B1CD-90D4-BB45C6F80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1ED098-2879-5CA7-3211-A09D15407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38726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267A5E-F6DA-FF70-D226-E02B8A5A8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F2B9AD-B083-851E-6B53-090F71F91D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D2EEE23-CDA6-3DB3-2238-6732926010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6B5FB6-0556-19F6-339E-9841E1FE2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9FDC06-A9CB-3CFC-50DE-B999C08D8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45B45D-4117-0C13-C605-7DC846B22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665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ADB7CE-37A0-C127-948C-C313B708B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CA9473-054C-A01C-A7DF-DA1AE1FE0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38DA439-885D-3BA1-0B59-A0C5F546C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6CAA9C-14EF-63F8-176C-759B657198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9521D16-146F-EA33-5140-47FF42ECD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80E962C-A3EF-FF50-6C89-3E8EDB205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A40A2A0-7302-EB53-B8AD-8A04A41E9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478F76D-BA12-5AC4-CE51-A4D0829D5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353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3B16E-D005-99FF-D161-8FAB7EF03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72FFCF3-FE40-6497-8C8A-C1AD9ADD1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08588A-1CA8-3E9E-9A2E-4C0E81CCD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43E658E-B6C9-0DC6-8AD8-1361AD5D8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6586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392610D-6D7A-6CEA-CEFF-6D6AC23B5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0F96E41-C021-9D69-8FF6-DEED021A8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897A2B6-C4A3-0B19-07C6-425DDE03A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4889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023742-D20A-BEF0-5AE4-A3A3987B1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A0E6F36-6143-85B6-FD42-A3D85A720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5F9468-9DCD-B869-4829-5D9621FD5E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1ED056-A032-7EE4-0B1E-DDC650812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3B57FF-E1C0-2F5F-5FF0-537EA468C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B53347-9DA7-9205-4DCC-78BC21F6D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6810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50EE5A-B0C3-FC31-7F3E-C3DF6F37D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3738B5C-1628-1A54-3461-AFA01C7524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5E4AE2-D745-9753-7517-99CCE949A8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6FB79E-337A-9C74-1F00-99CA9D6C8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E6B2DD-8110-8182-B814-F00D10D08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190B63-E6CE-BAD7-8484-1B99742CC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858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61C3FB5-0BD6-2643-606C-D235A4EB3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38EB1B8-F285-D839-0466-415A543E2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7B4E37-12EA-2D9F-77EC-C9D1AD1B3C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D6DDED-BFF8-467F-A9E8-AC95FF1B0310}" type="datetimeFigureOut">
              <a:rPr lang="es-MX" smtClean="0"/>
              <a:t>13/02/2026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31DB76-A86F-23E4-5DDE-63E1602247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146605-69CD-5F15-5703-A5CC091DC8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4E6C83-AF3F-4306-8E3B-B931DC13BC7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1979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B57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0C45EE4-DB2A-701A-194E-7D0C2417E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024973"/>
            <a:ext cx="10905066" cy="2808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985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3CBD6A6-4B5B-9D98-CAD5-92F1887BD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9266" y="457200"/>
            <a:ext cx="5973467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693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ECCA32F2-EA2C-C9B4-3F0A-178C6F50ED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4977" y="457200"/>
            <a:ext cx="6042045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487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662B04A-0B5B-3F93-2C48-B751833DD4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6456" y="457200"/>
            <a:ext cx="6419088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3398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41E7D41-4BDF-A46C-C58A-AF5C6BE4A08C}"/>
              </a:ext>
            </a:extLst>
          </p:cNvPr>
          <p:cNvSpPr txBox="1"/>
          <p:nvPr/>
        </p:nvSpPr>
        <p:spPr>
          <a:xfrm>
            <a:off x="68827" y="0"/>
            <a:ext cx="11647552" cy="6971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B) Entrevistas no estructuradas</a:t>
            </a:r>
          </a:p>
          <a:p>
            <a:endParaRPr lang="es-MX" b="1" dirty="0"/>
          </a:p>
          <a:p>
            <a:r>
              <a:rPr lang="es-MX" b="1" dirty="0"/>
              <a:t>Qué son:</a:t>
            </a:r>
            <a:br>
              <a:rPr lang="es-MX" dirty="0"/>
            </a:br>
            <a:endParaRPr lang="es-MX" dirty="0"/>
          </a:p>
          <a:p>
            <a:r>
              <a:rPr lang="es-MX" b="1" dirty="0"/>
              <a:t>Fluyen libremente</a:t>
            </a:r>
            <a:r>
              <a:rPr lang="es-MX" dirty="0"/>
              <a:t>. Ideal para explorar áreas desconocidas, contextos complejos o temas sensibles.</a:t>
            </a:r>
          </a:p>
          <a:p>
            <a:endParaRPr lang="es-MX" b="1" dirty="0"/>
          </a:p>
          <a:p>
            <a:r>
              <a:rPr lang="es-MX" b="1" dirty="0"/>
              <a:t>Ventajas:</a:t>
            </a:r>
            <a:endParaRPr lang="es-MX" dirty="0"/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Descubren información inesperada o profunda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Favorecen la confianza y apertura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Útiles en fases exploratorias del diagnóstico.</a:t>
            </a:r>
          </a:p>
          <a:p>
            <a:endParaRPr lang="es-MX" b="1" dirty="0"/>
          </a:p>
          <a:p>
            <a:r>
              <a:rPr lang="es-MX" b="1" dirty="0"/>
              <a:t>Desventajas:</a:t>
            </a:r>
            <a:endParaRPr lang="es-MX" dirty="0"/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Más difíciles de analizar si no se registran correctamente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Mayor riesgo de sesgo o desvío del tema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Requiere habilidades avanzadas de </a:t>
            </a:r>
            <a:r>
              <a:rPr lang="es-MX" b="1" dirty="0"/>
              <a:t>escucha activa</a:t>
            </a:r>
            <a:r>
              <a:rPr lang="es-MX" dirty="0"/>
              <a:t> y conducción.</a:t>
            </a:r>
          </a:p>
          <a:p>
            <a:endParaRPr lang="es-MX" b="1" dirty="0"/>
          </a:p>
          <a:p>
            <a:r>
              <a:rPr lang="es-MX" b="1" dirty="0"/>
              <a:t>Ejemplo práctico:</a:t>
            </a:r>
            <a:endParaRPr lang="es-MX" dirty="0"/>
          </a:p>
          <a:p>
            <a:endParaRPr lang="es-MX" dirty="0"/>
          </a:p>
          <a:p>
            <a:r>
              <a:rPr lang="es-MX" dirty="0"/>
              <a:t>Caso: Alta rotación de personal sin causa clara.</a:t>
            </a:r>
          </a:p>
          <a:p>
            <a:r>
              <a:rPr lang="es-MX" dirty="0"/>
              <a:t>Uso: Entrevistas no estructuradas con empleados que planean renunciar.</a:t>
            </a:r>
          </a:p>
          <a:p>
            <a:r>
              <a:rPr lang="es-MX" dirty="0"/>
              <a:t>Resultado: Se detecta </a:t>
            </a:r>
            <a:r>
              <a:rPr lang="es-MX" b="1" dirty="0"/>
              <a:t>percepción de favoritismo y falta de oportunidades de crecimiento</a:t>
            </a:r>
            <a:r>
              <a:rPr lang="es-MX" dirty="0"/>
              <a:t>, información no reflejada en encuestas.</a:t>
            </a:r>
          </a:p>
        </p:txBody>
      </p:sp>
    </p:spTree>
    <p:extLst>
      <p:ext uri="{BB962C8B-B14F-4D97-AF65-F5344CB8AC3E}">
        <p14:creationId xmlns:p14="http://schemas.microsoft.com/office/powerpoint/2010/main" val="1641790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81E0E685-43B3-FF27-D1E3-9D9247E7C0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359" y="643467"/>
            <a:ext cx="10019281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9858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4B92305-D49F-E254-FE5E-1929542EF51E}"/>
              </a:ext>
            </a:extLst>
          </p:cNvPr>
          <p:cNvSpPr txBox="1"/>
          <p:nvPr/>
        </p:nvSpPr>
        <p:spPr>
          <a:xfrm>
            <a:off x="216310" y="235974"/>
            <a:ext cx="116315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Ejercicio de análisis:</a:t>
            </a:r>
          </a:p>
          <a:p>
            <a:endParaRPr lang="es-MX" b="1" dirty="0"/>
          </a:p>
          <a:p>
            <a:r>
              <a:rPr lang="es-MX" b="1" dirty="0"/>
              <a:t>Empresa:</a:t>
            </a:r>
            <a:r>
              <a:rPr lang="es-MX" dirty="0"/>
              <a:t> “Tecno Soluciones S.A.”</a:t>
            </a:r>
            <a:br>
              <a:rPr lang="es-MX" dirty="0"/>
            </a:br>
            <a:endParaRPr lang="es-MX" dirty="0"/>
          </a:p>
          <a:p>
            <a:r>
              <a:rPr lang="es-MX" b="1" dirty="0"/>
              <a:t>Situación:</a:t>
            </a:r>
            <a:endParaRPr lang="es-MX" dirty="0"/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Disminución del 20% en ventas en el último año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Alta rotación de personal en el área comercial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Conflictos frecuentes entre supervisores y equipo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Percepción de falta de claridad en roles y objetivos.</a:t>
            </a:r>
          </a:p>
          <a:p>
            <a:endParaRPr lang="es-MX" b="1" dirty="0"/>
          </a:p>
          <a:p>
            <a:endParaRPr lang="es-MX" b="1" dirty="0"/>
          </a:p>
          <a:p>
            <a:r>
              <a:rPr lang="es-MX" dirty="0"/>
              <a:t>Consultor junior que debe diagnosticar problemas y necesidades de la empresa antes de proponer soluciones.</a:t>
            </a:r>
          </a:p>
          <a:p>
            <a:endParaRPr lang="es-MX" dirty="0"/>
          </a:p>
          <a:p>
            <a:endParaRPr lang="es-MX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B706228-5F3E-CD73-14C5-6CD1C61318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98" y="4260195"/>
            <a:ext cx="4770120" cy="203454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D4BD8CD-5D30-63F8-D7D8-E4DA499CDD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6932" y="4946930"/>
            <a:ext cx="6497273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7630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F6C6CD6-AF93-8FAF-CEE9-C3315270F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450474"/>
            <a:ext cx="10905066" cy="195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3114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DAC89FF9-1AF5-D29A-2167-458F2FFEB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227" y="643467"/>
            <a:ext cx="10335546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23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3259800-2B58-2F65-5383-C147FFDF4095}"/>
              </a:ext>
            </a:extLst>
          </p:cNvPr>
          <p:cNvSpPr txBox="1"/>
          <p:nvPr/>
        </p:nvSpPr>
        <p:spPr>
          <a:xfrm>
            <a:off x="633046" y="542611"/>
            <a:ext cx="112039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“¿Cuál es el error más costoso que puede cometer un consultor en la etapa de diagnóstico?”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No escuchar bien al cliente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Asumir sin datos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Proponer soluciones prematuras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Cierra con esta idea clave:</a:t>
            </a:r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“El mayor error no es equivocarse en la solución… es definir mal el problema.”</a:t>
            </a:r>
          </a:p>
        </p:txBody>
      </p:sp>
    </p:spTree>
    <p:extLst>
      <p:ext uri="{BB962C8B-B14F-4D97-AF65-F5344CB8AC3E}">
        <p14:creationId xmlns:p14="http://schemas.microsoft.com/office/powerpoint/2010/main" val="1982602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21598F0-BD36-6E10-BB62-400BD0DAEA7B}"/>
              </a:ext>
            </a:extLst>
          </p:cNvPr>
          <p:cNvSpPr txBox="1"/>
          <p:nvPr/>
        </p:nvSpPr>
        <p:spPr>
          <a:xfrm>
            <a:off x="630936" y="2807208"/>
            <a:ext cx="3429000" cy="34107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b="1" dirty="0"/>
              <a:t>El </a:t>
            </a:r>
            <a:r>
              <a:rPr lang="en-US" sz="1500" b="1"/>
              <a:t>diagnóstico</a:t>
            </a:r>
            <a:r>
              <a:rPr lang="en-US" sz="1500" b="1" dirty="0"/>
              <a:t> </a:t>
            </a:r>
            <a:r>
              <a:rPr lang="en-US" sz="1500" b="1"/>
              <a:t>como</a:t>
            </a:r>
            <a:r>
              <a:rPr lang="en-US" sz="1500" b="1" dirty="0"/>
              <a:t> </a:t>
            </a:r>
            <a:r>
              <a:rPr lang="en-US" sz="1500" b="1"/>
              <a:t>fase</a:t>
            </a:r>
            <a:r>
              <a:rPr lang="en-US" sz="1500" b="1" dirty="0"/>
              <a:t> </a:t>
            </a:r>
            <a:r>
              <a:rPr lang="en-US" sz="1500" b="1"/>
              <a:t>crítica</a:t>
            </a:r>
            <a:r>
              <a:rPr lang="en-US" sz="1500" b="1" dirty="0"/>
              <a:t> en </a:t>
            </a:r>
            <a:r>
              <a:rPr lang="en-US" sz="1500" b="1"/>
              <a:t>consultoría</a:t>
            </a:r>
            <a:r>
              <a:rPr lang="en-US" sz="1500" b="1" dirty="0"/>
              <a:t>:</a:t>
            </a:r>
            <a:endParaRPr lang="en-US" sz="1500" b="1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b="1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Edgar Schein (</a:t>
            </a:r>
            <a:r>
              <a:rPr lang="en-US" sz="1500"/>
              <a:t>consultoría</a:t>
            </a:r>
            <a:r>
              <a:rPr lang="en-US" sz="1500" dirty="0"/>
              <a:t> de </a:t>
            </a:r>
            <a:r>
              <a:rPr lang="en-US" sz="1500"/>
              <a:t>procesos</a:t>
            </a:r>
            <a:r>
              <a:rPr lang="en-US" sz="1500" dirty="0"/>
              <a:t>), </a:t>
            </a:r>
            <a:r>
              <a:rPr lang="en-US" sz="1500"/>
              <a:t>el</a:t>
            </a:r>
            <a:r>
              <a:rPr lang="en-US" sz="1500" dirty="0"/>
              <a:t> </a:t>
            </a:r>
            <a:r>
              <a:rPr lang="en-US" sz="1500"/>
              <a:t>diagnóstico</a:t>
            </a:r>
            <a:r>
              <a:rPr lang="en-US" sz="1500" dirty="0"/>
              <a:t> no es solo </a:t>
            </a:r>
            <a:r>
              <a:rPr lang="en-US" sz="1500"/>
              <a:t>técnico</a:t>
            </a:r>
            <a:r>
              <a:rPr lang="en-US" sz="1500" dirty="0"/>
              <a:t>, </a:t>
            </a:r>
            <a:r>
              <a:rPr lang="en-US" sz="1500"/>
              <a:t>sino</a:t>
            </a:r>
            <a:r>
              <a:rPr lang="en-US" sz="1500" dirty="0"/>
              <a:t> </a:t>
            </a:r>
            <a:r>
              <a:rPr lang="en-US" sz="1500"/>
              <a:t>relacional</a:t>
            </a:r>
            <a:r>
              <a:rPr lang="en-US" sz="1500" dirty="0"/>
              <a:t> y contextual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500" dirty="0"/>
              <a:t>El </a:t>
            </a:r>
            <a:r>
              <a:rPr lang="en-US" sz="1500"/>
              <a:t>cambio</a:t>
            </a:r>
            <a:r>
              <a:rPr lang="en-US" sz="1500" dirty="0"/>
              <a:t> </a:t>
            </a:r>
            <a:r>
              <a:rPr lang="en-US" sz="1500"/>
              <a:t>organizacional</a:t>
            </a:r>
            <a:r>
              <a:rPr lang="en-US" sz="1500" dirty="0"/>
              <a:t> de Kurt Lewin (</a:t>
            </a:r>
            <a:r>
              <a:rPr lang="en-US" sz="1500"/>
              <a:t>descongelar</a:t>
            </a:r>
            <a:r>
              <a:rPr lang="en-US" sz="1500" dirty="0"/>
              <a:t>–</a:t>
            </a:r>
            <a:r>
              <a:rPr lang="en-US" sz="1500"/>
              <a:t>cambiar</a:t>
            </a:r>
            <a:r>
              <a:rPr lang="en-US" sz="1500" dirty="0"/>
              <a:t>–</a:t>
            </a:r>
            <a:r>
              <a:rPr lang="en-US" sz="1500"/>
              <a:t>recongelar</a:t>
            </a:r>
            <a:r>
              <a:rPr lang="en-US" sz="1500" dirty="0"/>
              <a:t>), </a:t>
            </a:r>
            <a:r>
              <a:rPr lang="en-US" sz="1500"/>
              <a:t>donde</a:t>
            </a:r>
            <a:r>
              <a:rPr lang="en-US" sz="1500" dirty="0"/>
              <a:t> </a:t>
            </a:r>
            <a:r>
              <a:rPr lang="en-US" sz="1500"/>
              <a:t>el</a:t>
            </a:r>
            <a:r>
              <a:rPr lang="en-US" sz="1500" dirty="0"/>
              <a:t> </a:t>
            </a:r>
            <a:r>
              <a:rPr lang="en-US" sz="1500"/>
              <a:t>diagnóstico</a:t>
            </a:r>
            <a:r>
              <a:rPr lang="en-US" sz="1500" dirty="0"/>
              <a:t> </a:t>
            </a:r>
            <a:r>
              <a:rPr lang="en-US" sz="1500"/>
              <a:t>permite</a:t>
            </a:r>
            <a:r>
              <a:rPr lang="en-US" sz="1500" dirty="0"/>
              <a:t> “</a:t>
            </a:r>
            <a:r>
              <a:rPr lang="en-US" sz="1500"/>
              <a:t>descongelar</a:t>
            </a:r>
            <a:r>
              <a:rPr lang="en-US" sz="1500" dirty="0"/>
              <a:t>” </a:t>
            </a:r>
            <a:r>
              <a:rPr lang="en-US" sz="1500"/>
              <a:t>supuestos</a:t>
            </a:r>
            <a:r>
              <a:rPr lang="en-US" sz="1500" dirty="0"/>
              <a:t> antes de </a:t>
            </a:r>
            <a:r>
              <a:rPr lang="en-US" sz="1500"/>
              <a:t>intervenir</a:t>
            </a:r>
            <a:r>
              <a:rPr lang="en-US" sz="1500" dirty="0"/>
              <a:t>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500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BEFE0E4-6799-EA80-81EF-0925A0E121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1297602"/>
            <a:ext cx="6903720" cy="4262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439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7AF58DD-A049-7F3C-4A41-77D9C90CA7B3}"/>
              </a:ext>
            </a:extLst>
          </p:cNvPr>
          <p:cNvSpPr txBox="1"/>
          <p:nvPr/>
        </p:nvSpPr>
        <p:spPr>
          <a:xfrm>
            <a:off x="311499" y="512466"/>
            <a:ext cx="117163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Actividad breve:</a:t>
            </a:r>
            <a:br>
              <a:rPr lang="es-MX" dirty="0"/>
            </a:br>
            <a:endParaRPr lang="es-MX" dirty="0"/>
          </a:p>
          <a:p>
            <a:r>
              <a:rPr lang="es-MX" dirty="0"/>
              <a:t>“Una empresa tiene alta rotación de personal.”</a:t>
            </a:r>
          </a:p>
          <a:p>
            <a:endParaRPr lang="es-MX" dirty="0"/>
          </a:p>
          <a:p>
            <a:r>
              <a:rPr lang="es-MX" dirty="0"/>
              <a:t>Preguntas: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¿Es problema o síntoma?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¿Qué información necesitarían para confirmarlo?</a:t>
            </a:r>
          </a:p>
          <a:p>
            <a:endParaRPr lang="es-MX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600795E-33A4-1647-C433-DD744BA5E5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6450" y="3256334"/>
            <a:ext cx="5477639" cy="2381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18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838C89B-EF65-377C-1173-1963599A5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1" y="643466"/>
            <a:ext cx="9860298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312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C40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51B8A2D-4BD2-8760-D434-3EF447AF36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6213" y="643467"/>
            <a:ext cx="7119573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467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88DA3CD-39B2-AFA7-B87E-844D92FF08F6}"/>
              </a:ext>
            </a:extLst>
          </p:cNvPr>
          <p:cNvSpPr txBox="1"/>
          <p:nvPr/>
        </p:nvSpPr>
        <p:spPr>
          <a:xfrm>
            <a:off x="301451" y="271305"/>
            <a:ext cx="1157570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Por qué las entrevistas son clave en consultoría:</a:t>
            </a:r>
          </a:p>
          <a:p>
            <a:endParaRPr lang="es-MX" b="1" dirty="0"/>
          </a:p>
          <a:p>
            <a:r>
              <a:rPr lang="es-MX" dirty="0"/>
              <a:t>Las entrevistas son herramientas </a:t>
            </a:r>
            <a:r>
              <a:rPr lang="es-MX" b="1" dirty="0"/>
              <a:t>flexibles, profundas y contextuales</a:t>
            </a:r>
            <a:r>
              <a:rPr lang="es-MX" dirty="0"/>
              <a:t>, que permiten acceder a información que los reportes, cuestionarios y datos cuantitativos muchas veces no reflejan. </a:t>
            </a:r>
          </a:p>
          <a:p>
            <a:endParaRPr lang="es-MX" dirty="0"/>
          </a:p>
          <a:p>
            <a:r>
              <a:rPr lang="es-MX" dirty="0"/>
              <a:t>Son esenciales porque permiten: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Detectar </a:t>
            </a:r>
            <a:r>
              <a:rPr lang="es-MX" b="1" dirty="0"/>
              <a:t>problemas ocultos</a:t>
            </a:r>
            <a:r>
              <a:rPr lang="es-MX" dirty="0"/>
              <a:t> que los reportes no muestran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Revelar </a:t>
            </a:r>
            <a:r>
              <a:rPr lang="es-MX" b="1" dirty="0"/>
              <a:t>percepciones contradictorias</a:t>
            </a:r>
            <a:r>
              <a:rPr lang="es-MX" dirty="0"/>
              <a:t> entre niveles jerárquicos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Identificar </a:t>
            </a:r>
            <a:r>
              <a:rPr lang="es-MX" b="1" dirty="0"/>
              <a:t>conflictos latentes</a:t>
            </a:r>
            <a:r>
              <a:rPr lang="es-MX" dirty="0"/>
              <a:t> o resistencias al cambio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Descubrir </a:t>
            </a:r>
            <a:r>
              <a:rPr lang="es-MX" b="1" dirty="0"/>
              <a:t>puntos ciegos del liderazgo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Generar un espacio de </a:t>
            </a:r>
            <a:r>
              <a:rPr lang="es-MX" b="1" dirty="0"/>
              <a:t>diálogo y confianza</a:t>
            </a:r>
            <a:r>
              <a:rPr lang="es-MX" dirty="0"/>
              <a:t>, fortaleciendo la disposición al cambio del cliente.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/>
              <a:t>“Una organización puede tener todos los indicadores en verde, pero la cultura y los conflictos internos solo se perciben hablando con la gente.”</a:t>
            </a:r>
          </a:p>
        </p:txBody>
      </p:sp>
    </p:spTree>
    <p:extLst>
      <p:ext uri="{BB962C8B-B14F-4D97-AF65-F5344CB8AC3E}">
        <p14:creationId xmlns:p14="http://schemas.microsoft.com/office/powerpoint/2010/main" val="3441988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08CAC6F-5CAD-78DD-6207-A73B455C16AA}"/>
              </a:ext>
            </a:extLst>
          </p:cNvPr>
          <p:cNvSpPr txBox="1"/>
          <p:nvPr/>
        </p:nvSpPr>
        <p:spPr>
          <a:xfrm>
            <a:off x="147483" y="0"/>
            <a:ext cx="1182820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Tipos de entrevistas</a:t>
            </a:r>
          </a:p>
          <a:p>
            <a:endParaRPr lang="es-MX" dirty="0"/>
          </a:p>
          <a:p>
            <a:r>
              <a:rPr lang="es-MX" dirty="0"/>
              <a:t>En consultoría se usan principalmente </a:t>
            </a:r>
            <a:r>
              <a:rPr lang="es-MX" b="1" dirty="0"/>
              <a:t>dos tipos</a:t>
            </a:r>
            <a:r>
              <a:rPr lang="es-MX" dirty="0"/>
              <a:t>: </a:t>
            </a:r>
          </a:p>
          <a:p>
            <a:endParaRPr lang="es-MX" dirty="0"/>
          </a:p>
          <a:p>
            <a:pPr marL="342900" indent="-342900">
              <a:buAutoNum type="alphaLcParenR"/>
            </a:pPr>
            <a:r>
              <a:rPr lang="es-MX" dirty="0"/>
              <a:t>Estructuradas y </a:t>
            </a:r>
          </a:p>
          <a:p>
            <a:pPr marL="342900" indent="-342900">
              <a:buAutoNum type="alphaLcParenR"/>
            </a:pPr>
            <a:r>
              <a:rPr lang="es-MX" dirty="0"/>
              <a:t>No estructuradas</a:t>
            </a:r>
          </a:p>
          <a:p>
            <a:endParaRPr lang="es-MX" dirty="0"/>
          </a:p>
          <a:p>
            <a:r>
              <a:rPr lang="es-MX" dirty="0"/>
              <a:t>Cada una tiene su propósito, ventajas y limitaciones.</a:t>
            </a:r>
          </a:p>
          <a:p>
            <a:br>
              <a:rPr lang="es-MX" dirty="0"/>
            </a:br>
            <a:r>
              <a:rPr lang="es-MX" dirty="0"/>
              <a:t>A) </a:t>
            </a:r>
            <a:r>
              <a:rPr lang="es-MX" b="1" dirty="0"/>
              <a:t>Entrevistas estructuradas</a:t>
            </a:r>
          </a:p>
          <a:p>
            <a:endParaRPr lang="es-MX" b="1" dirty="0"/>
          </a:p>
          <a:p>
            <a:r>
              <a:rPr lang="es-MX" b="1" dirty="0"/>
              <a:t>Qué son:</a:t>
            </a:r>
            <a:br>
              <a:rPr lang="es-MX" dirty="0"/>
            </a:br>
            <a:endParaRPr lang="es-MX" dirty="0"/>
          </a:p>
          <a:p>
            <a:r>
              <a:rPr lang="es-MX" dirty="0"/>
              <a:t>Siguen un </a:t>
            </a:r>
            <a:r>
              <a:rPr lang="es-MX" b="1" dirty="0"/>
              <a:t>guion fijo de preguntas</a:t>
            </a:r>
            <a:r>
              <a:rPr lang="es-MX" dirty="0"/>
              <a:t> aplicado de manera uniforme a todos los entrevistados.</a:t>
            </a:r>
          </a:p>
          <a:p>
            <a:endParaRPr lang="es-MX" dirty="0"/>
          </a:p>
          <a:p>
            <a:r>
              <a:rPr lang="es-MX" dirty="0"/>
              <a:t>Buscan </a:t>
            </a:r>
            <a:r>
              <a:rPr lang="es-MX" b="1" dirty="0"/>
              <a:t>comparabilidad y sistematización</a:t>
            </a:r>
            <a:r>
              <a:rPr lang="es-MX" dirty="0"/>
              <a:t>.</a:t>
            </a:r>
          </a:p>
          <a:p>
            <a:endParaRPr lang="es-MX" b="1" dirty="0"/>
          </a:p>
          <a:p>
            <a:r>
              <a:rPr lang="es-MX" dirty="0"/>
              <a:t>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2F97256-5456-32EE-F338-11FE577AAAAA}"/>
              </a:ext>
            </a:extLst>
          </p:cNvPr>
          <p:cNvSpPr txBox="1"/>
          <p:nvPr/>
        </p:nvSpPr>
        <p:spPr>
          <a:xfrm>
            <a:off x="5879691" y="442127"/>
            <a:ext cx="53242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“Elegir el tipo de entrevista depende del objetivo:</a:t>
            </a:r>
          </a:p>
          <a:p>
            <a:endParaRPr lang="es-MX" dirty="0"/>
          </a:p>
          <a:p>
            <a:r>
              <a:rPr lang="es-MX" dirty="0"/>
              <a:t> ¿quieres comparar patrones o explorar problemas complejos y desconocidos?”</a:t>
            </a:r>
          </a:p>
        </p:txBody>
      </p:sp>
    </p:spTree>
    <p:extLst>
      <p:ext uri="{BB962C8B-B14F-4D97-AF65-F5344CB8AC3E}">
        <p14:creationId xmlns:p14="http://schemas.microsoft.com/office/powerpoint/2010/main" val="1491907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43249DE-5356-663F-C064-EBE848618092}"/>
              </a:ext>
            </a:extLst>
          </p:cNvPr>
          <p:cNvSpPr txBox="1"/>
          <p:nvPr/>
        </p:nvSpPr>
        <p:spPr>
          <a:xfrm>
            <a:off x="235974" y="481781"/>
            <a:ext cx="1165122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Ventajas:</a:t>
            </a:r>
            <a:endParaRPr lang="es-MX" dirty="0"/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Facilitan el análisis cuantitativo y comparativo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Ahorran tiempo en aplicación y análisis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Reducen el sesgo del entrevistador.</a:t>
            </a:r>
          </a:p>
          <a:p>
            <a:endParaRPr lang="es-MX" b="1" dirty="0"/>
          </a:p>
          <a:p>
            <a:r>
              <a:rPr lang="es-MX" b="1" dirty="0"/>
              <a:t>Desventajas:</a:t>
            </a:r>
            <a:endParaRPr lang="es-MX" dirty="0"/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Limitan la profundidad de las respuestas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No captan bien información emergente o fuera del guion.</a:t>
            </a:r>
          </a:p>
          <a:p>
            <a:endParaRPr lang="es-MX" b="1" dirty="0"/>
          </a:p>
          <a:p>
            <a:r>
              <a:rPr lang="es-MX" b="1" dirty="0"/>
              <a:t>Ejemplo práctico:</a:t>
            </a:r>
          </a:p>
          <a:p>
            <a:endParaRPr lang="es-MX" dirty="0"/>
          </a:p>
          <a:p>
            <a:r>
              <a:rPr lang="es-MX" dirty="0"/>
              <a:t>Caso: </a:t>
            </a:r>
          </a:p>
          <a:p>
            <a:r>
              <a:rPr lang="es-MX" dirty="0"/>
              <a:t>Empresa que quiere diseñar un </a:t>
            </a:r>
            <a:r>
              <a:rPr lang="es-MX" b="1" dirty="0"/>
              <a:t>plan de desarrollo de liderazgo</a:t>
            </a:r>
            <a:r>
              <a:rPr lang="es-MX" dirty="0"/>
              <a:t>.</a:t>
            </a:r>
          </a:p>
          <a:p>
            <a:endParaRPr lang="es-MX" dirty="0"/>
          </a:p>
          <a:p>
            <a:r>
              <a:rPr lang="es-MX" dirty="0"/>
              <a:t>Uso: Entrevistas estructuradas a 20 supervisores sobre estilo de liderazgo y manejo de conflictos.</a:t>
            </a:r>
          </a:p>
          <a:p>
            <a:endParaRPr lang="es-MX" dirty="0"/>
          </a:p>
          <a:p>
            <a:r>
              <a:rPr lang="es-MX" dirty="0"/>
              <a:t>Resultado: Permite </a:t>
            </a:r>
            <a:r>
              <a:rPr lang="es-MX" b="1" dirty="0"/>
              <a:t>detectar patrones</a:t>
            </a:r>
            <a:r>
              <a:rPr lang="es-MX" dirty="0"/>
              <a:t> de liderazgo reactivo y falta de entrenamiento en delegación</a:t>
            </a:r>
          </a:p>
        </p:txBody>
      </p:sp>
    </p:spTree>
    <p:extLst>
      <p:ext uri="{BB962C8B-B14F-4D97-AF65-F5344CB8AC3E}">
        <p14:creationId xmlns:p14="http://schemas.microsoft.com/office/powerpoint/2010/main" val="459557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583</Words>
  <Application>Microsoft Office PowerPoint</Application>
  <PresentationFormat>Panorámica</PresentationFormat>
  <Paragraphs>107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9</cp:revision>
  <dcterms:created xsi:type="dcterms:W3CDTF">2026-02-13T18:47:03Z</dcterms:created>
  <dcterms:modified xsi:type="dcterms:W3CDTF">2026-02-13T21:59:17Z</dcterms:modified>
</cp:coreProperties>
</file>