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3" r:id="rId17"/>
    <p:sldId id="272" r:id="rId18"/>
    <p:sldId id="271" r:id="rId19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76" d="100"/>
          <a:sy n="76" d="100"/>
        </p:scale>
        <p:origin x="62" y="10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1BB5DD8-379D-AB0C-384D-76E491E2D1F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BB4E2185-F44D-D82E-400A-D1962D0D43F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MX"/>
              <a:t>Haz clic para editar el estilo de subtítulo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A64AD1C-71C0-3604-2DB6-BF71FF8E2B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2A365C-598E-4913-94D5-3B9BE584DA61}" type="datetimeFigureOut">
              <a:rPr lang="es-MX" smtClean="0"/>
              <a:t>06/02/2026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1062BF58-BCE3-45F4-1ABB-27570AA8E7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7C1DE1F-3DB3-1D01-BF1F-4ACA66A342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6575D-9645-4A2B-A0CC-4AC2BD86CED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7782756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6B89ABC-3C42-A5A1-8038-CC2B37456F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19ED0207-CD16-0E46-0A2C-A499985052D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7F3A940-EA7D-6731-A781-953A2377E1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2A365C-598E-4913-94D5-3B9BE584DA61}" type="datetimeFigureOut">
              <a:rPr lang="es-MX" smtClean="0"/>
              <a:t>06/02/2026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3AF3652-FEFB-D93E-CC12-A08AA74275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D4324A7-E3AE-396F-D9E1-1FB284A4ED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6575D-9645-4A2B-A0CC-4AC2BD86CED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0493874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627367F9-3383-029D-C588-161E64A0461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6807AA2F-7E8D-8B53-CAE4-451C30290B6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548E102-1918-111A-47F0-E33D3764A7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2A365C-598E-4913-94D5-3B9BE584DA61}" type="datetimeFigureOut">
              <a:rPr lang="es-MX" smtClean="0"/>
              <a:t>06/02/2026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9B6C5C5-5789-B52A-EA80-C9070C6C46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EBC21AA-943A-A8B2-6206-CDD2C34B29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6575D-9645-4A2B-A0CC-4AC2BD86CED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8089201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F71AD9A-D504-BDE8-DAF6-D64790DF31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A89D621-6C9B-8DC6-0AAB-9315F83D0B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8AF878D-FBF9-C312-CCF4-05A4D5B7F6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2A365C-598E-4913-94D5-3B9BE584DA61}" type="datetimeFigureOut">
              <a:rPr lang="es-MX" smtClean="0"/>
              <a:t>06/02/2026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F0C7A9F-CC1A-D6CF-40EE-FD81C2397A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C1023CE-4029-C8C0-0B6F-6A6009DC13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6575D-9645-4A2B-A0CC-4AC2BD86CED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5888903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CAB2CB3-9B1A-3952-834B-E8C860F3F1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7AA44CF3-C19D-8E9E-ECB6-41A1A72B21F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465FCF7-B81B-A4C8-220D-9B8CF1624D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2A365C-598E-4913-94D5-3B9BE584DA61}" type="datetimeFigureOut">
              <a:rPr lang="es-MX" smtClean="0"/>
              <a:t>06/02/2026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DB5CC37-E977-414F-2D1E-D15B445781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F932F71-0CC3-0EDE-6150-138AB13436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6575D-9645-4A2B-A0CC-4AC2BD86CED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5667448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C0F7BA6-ED35-1DB1-4D4B-B13687F994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CC50B94-D105-418D-1079-F3E57CBED73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5801A568-F1A7-026E-6FD1-CB0EB8BC81D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3EF84E28-4411-3DAE-EF87-0C384710E6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2A365C-598E-4913-94D5-3B9BE584DA61}" type="datetimeFigureOut">
              <a:rPr lang="es-MX" smtClean="0"/>
              <a:t>06/02/2026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D861373D-B43A-58F6-DAC1-A6B44E782F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706A6785-4138-A49A-5383-F5F8B59125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6575D-9645-4A2B-A0CC-4AC2BD86CED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0020794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D2CD763-183D-EF6F-E070-8F4EE272D0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0E424DF6-0D17-1B69-C850-9CAEAC0112B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3ABC1CC2-6FE7-CB2A-C652-4F129A9F2FB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211EF6BE-BDE8-ECDE-94A9-20ECB185FFF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4A54A26D-07D1-38CC-062D-E45E89DD312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BE812629-097F-3078-679D-E3EE0AD58A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2A365C-598E-4913-94D5-3B9BE584DA61}" type="datetimeFigureOut">
              <a:rPr lang="es-MX" smtClean="0"/>
              <a:t>06/02/2026</a:t>
            </a:fld>
            <a:endParaRPr lang="es-MX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B7E7D1EE-8A9F-50FB-2DA3-4901E12210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AE1A73D1-979A-775B-4129-5DA33211EB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6575D-9645-4A2B-A0CC-4AC2BD86CED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1940793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8B459B1-825A-2557-9449-C11131B7C2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43FAF62E-E5C2-E96B-5280-8570F62FC8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2A365C-598E-4913-94D5-3B9BE584DA61}" type="datetimeFigureOut">
              <a:rPr lang="es-MX" smtClean="0"/>
              <a:t>06/02/2026</a:t>
            </a:fld>
            <a:endParaRPr lang="es-MX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97BE7105-DCFA-8E76-318F-F567E7C02C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8F0291C6-A6E1-EAB0-DFAA-9876DBCADF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6575D-9645-4A2B-A0CC-4AC2BD86CED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5109354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BF11BA14-522C-1A6A-82AB-8D98688DA3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2A365C-598E-4913-94D5-3B9BE584DA61}" type="datetimeFigureOut">
              <a:rPr lang="es-MX" smtClean="0"/>
              <a:t>06/02/2026</a:t>
            </a:fld>
            <a:endParaRPr lang="es-MX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ADF1D250-7E47-5AAE-DAD3-A36D9EE4C0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BFF7E653-C66D-B5AF-B7C9-8B0C33EDBB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6575D-9645-4A2B-A0CC-4AC2BD86CED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5613051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15E2CF3-3D0E-A0AF-AA71-585804C740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0CF43CB-C40D-CB76-F78D-963AC651DF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FDCC642A-B3F6-B30E-9F03-D5130138532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23C05D30-66BE-E447-23B9-FA875A1EF5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2A365C-598E-4913-94D5-3B9BE584DA61}" type="datetimeFigureOut">
              <a:rPr lang="es-MX" smtClean="0"/>
              <a:t>06/02/2026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EA0EF689-D9F9-DC3A-A9E9-55D65FA375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2C41BE49-7108-2CB4-78BF-11D2393C18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6575D-9645-4A2B-A0CC-4AC2BD86CED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5474474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B8132C8-3216-EBC3-49FB-E4386A3B99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619D1615-5C3A-0C05-CEAE-AA4718F5964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9EACACE5-95F0-E129-3756-A6F003769A0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B9466EBA-8B05-B471-9AA7-5FD0E08651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2A365C-598E-4913-94D5-3B9BE584DA61}" type="datetimeFigureOut">
              <a:rPr lang="es-MX" smtClean="0"/>
              <a:t>06/02/2026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4B19CE5A-9A4A-4A46-2861-2F97466446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EE34B65C-21E2-1C33-DFD2-207368A9DD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6575D-9645-4A2B-A0CC-4AC2BD86CED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7041009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38162497-3657-19F7-B2E4-9836DDEC0D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06FB90F4-DCAD-E930-9E46-EC31B3C5E4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54A3565-2E06-5583-FEC7-A35E70856FA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12A365C-598E-4913-94D5-3B9BE584DA61}" type="datetimeFigureOut">
              <a:rPr lang="es-MX" smtClean="0"/>
              <a:t>06/02/2026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2F8CA8A-4214-B84F-C8F5-AF32952D7F0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45712E1-FE53-29B3-1926-7FB90CDE6E4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B56575D-9645-4A2B-A0CC-4AC2BD86CED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4455032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86FF76B9-219D-4469-AF87-0236D29032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DB88BD78-87E1-424D-B479-C37D8E41B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flipH="1">
            <a:off x="10964637" y="2358"/>
            <a:ext cx="1876653" cy="1766008"/>
            <a:chOff x="-648769" y="2358"/>
            <a:chExt cx="1876653" cy="1766008"/>
          </a:xfrm>
        </p:grpSpPr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C05EB894-9410-4B20-95E4-7A25101AB89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2700000">
              <a:off x="-415188" y="-231223"/>
              <a:ext cx="1409491" cy="1876653"/>
            </a:xfrm>
            <a:custGeom>
              <a:avLst/>
              <a:gdLst>
                <a:gd name="connsiteX0" fmla="*/ 0 w 1409491"/>
                <a:gd name="connsiteY0" fmla="*/ 643075 h 1876653"/>
                <a:gd name="connsiteX1" fmla="*/ 643075 w 1409491"/>
                <a:gd name="connsiteY1" fmla="*/ 0 h 1876653"/>
                <a:gd name="connsiteX2" fmla="*/ 1409491 w 1409491"/>
                <a:gd name="connsiteY2" fmla="*/ 0 h 1876653"/>
                <a:gd name="connsiteX3" fmla="*/ 1409491 w 1409491"/>
                <a:gd name="connsiteY3" fmla="*/ 1876653 h 1876653"/>
                <a:gd name="connsiteX4" fmla="*/ 1233578 w 1409491"/>
                <a:gd name="connsiteY4" fmla="*/ 1876653 h 18766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491" h="1876653">
                  <a:moveTo>
                    <a:pt x="0" y="643075"/>
                  </a:moveTo>
                  <a:lnTo>
                    <a:pt x="643075" y="0"/>
                  </a:lnTo>
                  <a:lnTo>
                    <a:pt x="1409491" y="0"/>
                  </a:lnTo>
                  <a:lnTo>
                    <a:pt x="1409491" y="1876653"/>
                  </a:lnTo>
                  <a:lnTo>
                    <a:pt x="1233578" y="1876653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166E38B6-B050-4340-8E8F-3A971DADC03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2700000">
              <a:off x="301285" y="1282788"/>
              <a:ext cx="485578" cy="485578"/>
            </a:xfrm>
            <a:prstGeom prst="rect">
              <a:avLst/>
            </a:prstGeom>
            <a:solidFill>
              <a:schemeClr val="accent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6" name="Rectangle 15">
            <a:extLst>
              <a:ext uri="{FF2B5EF4-FFF2-40B4-BE49-F238E27FC236}">
                <a16:creationId xmlns:a16="http://schemas.microsoft.com/office/drawing/2014/main" id="{2E80C965-DB6D-4F81-9E9E-B027384D0B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2737196" y="6033666"/>
            <a:ext cx="645368" cy="645368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Isosceles Triangle 17">
            <a:extLst>
              <a:ext uri="{FF2B5EF4-FFF2-40B4-BE49-F238E27FC236}">
                <a16:creationId xmlns:a16="http://schemas.microsoft.com/office/drawing/2014/main" id="{633C5E46-DAC5-4661-9C87-22B08E2A512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343436" y="5721108"/>
            <a:ext cx="2261965" cy="1136891"/>
          </a:xfrm>
          <a:prstGeom prst="triangle">
            <a:avLst>
              <a:gd name="adj" fmla="val 50000"/>
            </a:avLst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C24E163D-565E-C43D-D5F8-482A45A5119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3467" y="1984078"/>
            <a:ext cx="10905066" cy="2889842"/>
          </a:xfrm>
          <a:prstGeom prst="rect">
            <a:avLst/>
          </a:prstGeom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4730191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A958E792-B12A-7FB3-8044-E7F402B2D630}"/>
              </a:ext>
            </a:extLst>
          </p:cNvPr>
          <p:cNvSpPr txBox="1"/>
          <p:nvPr/>
        </p:nvSpPr>
        <p:spPr>
          <a:xfrm>
            <a:off x="216310" y="373626"/>
            <a:ext cx="11641393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b="1" dirty="0">
                <a:effectLst/>
              </a:rPr>
              <a:t>Ejemplo : caso Casa Zetina</a:t>
            </a:r>
          </a:p>
          <a:p>
            <a:endParaRPr lang="es-MX" dirty="0">
              <a:effectLst/>
            </a:endParaRPr>
          </a:p>
          <a:p>
            <a:r>
              <a:rPr lang="es-MX" dirty="0"/>
              <a:t>Contexto:</a:t>
            </a:r>
          </a:p>
          <a:p>
            <a:endParaRPr lang="es-MX" dirty="0">
              <a:effectLst/>
            </a:endParaRPr>
          </a:p>
          <a:p>
            <a:pPr marL="342900" indent="-342900">
              <a:buAutoNum type="alphaLcParenR"/>
            </a:pPr>
            <a:r>
              <a:rPr lang="es-MX" dirty="0">
                <a:effectLst/>
              </a:rPr>
              <a:t>Empresa familiar, pequeña, dedicada al sector </a:t>
            </a:r>
            <a:r>
              <a:rPr lang="es-MX" dirty="0" err="1">
                <a:effectLst/>
              </a:rPr>
              <a:t>microindustrial</a:t>
            </a:r>
            <a:endParaRPr lang="es-MX" dirty="0"/>
          </a:p>
          <a:p>
            <a:pPr marL="342900" indent="-342900">
              <a:buAutoNum type="alphaLcParenR"/>
            </a:pPr>
            <a:r>
              <a:rPr lang="es-MX" dirty="0">
                <a:effectLst/>
              </a:rPr>
              <a:t>Presentaba </a:t>
            </a:r>
            <a:r>
              <a:rPr lang="es-MX" b="1" dirty="0">
                <a:effectLst/>
              </a:rPr>
              <a:t>altos niveles de desperdicio</a:t>
            </a:r>
            <a:r>
              <a:rPr lang="es-MX" dirty="0">
                <a:effectLst/>
              </a:rPr>
              <a:t>, afectando costos y competitividad</a:t>
            </a:r>
          </a:p>
          <a:p>
            <a:pPr marL="342900" indent="-342900">
              <a:buAutoNum type="alphaLcParenR"/>
            </a:pPr>
            <a:r>
              <a:rPr lang="es-MX" dirty="0">
                <a:effectLst/>
              </a:rPr>
              <a:t>La auditoría administrativa reveló problemas en </a:t>
            </a:r>
            <a:r>
              <a:rPr lang="es-MX" b="1" dirty="0">
                <a:effectLst/>
              </a:rPr>
              <a:t>procesos, comunicación, capacitación y control interno</a:t>
            </a:r>
          </a:p>
          <a:p>
            <a:endParaRPr lang="es-MX" b="1" dirty="0"/>
          </a:p>
          <a:p>
            <a:r>
              <a:rPr lang="es-MX" b="1" dirty="0">
                <a:effectLst/>
              </a:rPr>
              <a:t>Construcción de la matriz causal:</a:t>
            </a:r>
          </a:p>
          <a:p>
            <a:endParaRPr lang="es-MX" b="1" dirty="0">
              <a:effectLst/>
            </a:endParaRPr>
          </a:p>
          <a:p>
            <a:r>
              <a:rPr lang="es-MX" b="1" dirty="0">
                <a:effectLst/>
              </a:rPr>
              <a:t>Posibles causas identificadas:</a:t>
            </a:r>
          </a:p>
          <a:p>
            <a:endParaRPr lang="es-MX" b="1" dirty="0">
              <a:effectLst/>
            </a:endParaRPr>
          </a:p>
          <a:p>
            <a:pPr marL="342900" indent="-342900">
              <a:buAutoNum type="arabicPeriod"/>
            </a:pPr>
            <a:r>
              <a:rPr lang="es-MX" b="1" dirty="0">
                <a:effectLst/>
              </a:rPr>
              <a:t>Procesos ineficientes</a:t>
            </a:r>
            <a:r>
              <a:rPr lang="es-MX" b="1" dirty="0"/>
              <a:t>: </a:t>
            </a:r>
            <a:r>
              <a:rPr lang="es-MX" dirty="0">
                <a:effectLst/>
              </a:rPr>
              <a:t> generan desperdicio de materiales</a:t>
            </a:r>
          </a:p>
          <a:p>
            <a:pPr marL="342900" indent="-342900">
              <a:buAutoNum type="arabicPeriod"/>
            </a:pPr>
            <a:r>
              <a:rPr lang="es-MX" b="1" dirty="0">
                <a:effectLst/>
              </a:rPr>
              <a:t>Falta de capacitación del personal</a:t>
            </a:r>
            <a:r>
              <a:rPr lang="es-MX" b="1" dirty="0"/>
              <a:t> que generan:</a:t>
            </a:r>
            <a:r>
              <a:rPr lang="es-MX" dirty="0">
                <a:effectLst/>
              </a:rPr>
              <a:t> errores frecuentes en producción</a:t>
            </a:r>
          </a:p>
          <a:p>
            <a:pPr marL="342900" indent="-342900">
              <a:buAutoNum type="arabicPeriod"/>
            </a:pPr>
            <a:r>
              <a:rPr lang="es-MX" b="1" dirty="0">
                <a:effectLst/>
              </a:rPr>
              <a:t>Mala comunicación interna</a:t>
            </a:r>
            <a:r>
              <a:rPr lang="es-MX" b="1" dirty="0"/>
              <a:t> que generan: </a:t>
            </a:r>
            <a:r>
              <a:rPr lang="es-MX" dirty="0">
                <a:effectLst/>
              </a:rPr>
              <a:t>duplicación de tareas y fallas en coordinación</a:t>
            </a:r>
          </a:p>
          <a:p>
            <a:pPr marL="342900" indent="-342900">
              <a:buAutoNum type="arabicPeriod"/>
            </a:pPr>
            <a:r>
              <a:rPr lang="es-MX" b="1" dirty="0">
                <a:effectLst/>
              </a:rPr>
              <a:t>Ausencia de controles de calidad</a:t>
            </a:r>
            <a:r>
              <a:rPr lang="es-MX" b="1" dirty="0"/>
              <a:t> que generan: </a:t>
            </a:r>
            <a:r>
              <a:rPr lang="es-MX" dirty="0">
                <a:effectLst/>
              </a:rPr>
              <a:t>productos defectuosos que se convierten en desperdicio</a:t>
            </a:r>
          </a:p>
          <a:p>
            <a:pPr marL="342900" indent="-342900">
              <a:buAutoNum type="arabicPeriod"/>
            </a:pPr>
            <a:r>
              <a:rPr lang="es-MX" b="1" dirty="0">
                <a:effectLst/>
              </a:rPr>
              <a:t>Tecnología obsoleta</a:t>
            </a:r>
            <a:r>
              <a:rPr lang="es-MX" b="1" dirty="0"/>
              <a:t> que genera :</a:t>
            </a:r>
            <a:r>
              <a:rPr lang="es-MX" dirty="0">
                <a:effectLst/>
              </a:rPr>
              <a:t>maquinaria con bajo rendimiento y más fallas</a:t>
            </a:r>
          </a:p>
          <a:p>
            <a:pPr marL="342900" indent="-342900">
              <a:buAutoNum type="arabicPeriod"/>
            </a:pPr>
            <a:r>
              <a:rPr lang="es-MX" b="1" dirty="0">
                <a:effectLst/>
              </a:rPr>
              <a:t>Clima laboral deteriorado</a:t>
            </a:r>
            <a:r>
              <a:rPr lang="es-MX" b="1" dirty="0"/>
              <a:t> que genera: </a:t>
            </a:r>
            <a:r>
              <a:rPr lang="es-MX" dirty="0">
                <a:effectLst/>
              </a:rPr>
              <a:t>baja motivación y poca disciplina en el manejo de recursos.</a:t>
            </a:r>
          </a:p>
          <a:p>
            <a:endParaRPr lang="es-MX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26802110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86FF76B9-219D-4469-AF87-0236D29032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DB88BD78-87E1-424D-B479-C37D8E41B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flipH="1">
            <a:off x="10964637" y="2358"/>
            <a:ext cx="1876653" cy="1766008"/>
            <a:chOff x="-648769" y="2358"/>
            <a:chExt cx="1876653" cy="1766008"/>
          </a:xfrm>
        </p:grpSpPr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C05EB894-9410-4B20-95E4-7A25101AB89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2700000">
              <a:off x="-415188" y="-231223"/>
              <a:ext cx="1409491" cy="1876653"/>
            </a:xfrm>
            <a:custGeom>
              <a:avLst/>
              <a:gdLst>
                <a:gd name="connsiteX0" fmla="*/ 0 w 1409491"/>
                <a:gd name="connsiteY0" fmla="*/ 643075 h 1876653"/>
                <a:gd name="connsiteX1" fmla="*/ 643075 w 1409491"/>
                <a:gd name="connsiteY1" fmla="*/ 0 h 1876653"/>
                <a:gd name="connsiteX2" fmla="*/ 1409491 w 1409491"/>
                <a:gd name="connsiteY2" fmla="*/ 0 h 1876653"/>
                <a:gd name="connsiteX3" fmla="*/ 1409491 w 1409491"/>
                <a:gd name="connsiteY3" fmla="*/ 1876653 h 1876653"/>
                <a:gd name="connsiteX4" fmla="*/ 1233578 w 1409491"/>
                <a:gd name="connsiteY4" fmla="*/ 1876653 h 18766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491" h="1876653">
                  <a:moveTo>
                    <a:pt x="0" y="643075"/>
                  </a:moveTo>
                  <a:lnTo>
                    <a:pt x="643075" y="0"/>
                  </a:lnTo>
                  <a:lnTo>
                    <a:pt x="1409491" y="0"/>
                  </a:lnTo>
                  <a:lnTo>
                    <a:pt x="1409491" y="1876653"/>
                  </a:lnTo>
                  <a:lnTo>
                    <a:pt x="1233578" y="1876653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166E38B6-B050-4340-8E8F-3A971DADC03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2700000">
              <a:off x="301285" y="1282788"/>
              <a:ext cx="485578" cy="485578"/>
            </a:xfrm>
            <a:prstGeom prst="rect">
              <a:avLst/>
            </a:prstGeom>
            <a:solidFill>
              <a:schemeClr val="accent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3" name="Rectangle 12">
            <a:extLst>
              <a:ext uri="{FF2B5EF4-FFF2-40B4-BE49-F238E27FC236}">
                <a16:creationId xmlns:a16="http://schemas.microsoft.com/office/drawing/2014/main" id="{2E80C965-DB6D-4F81-9E9E-B027384D0B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2737196" y="6033666"/>
            <a:ext cx="645368" cy="645368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Isosceles Triangle 14">
            <a:extLst>
              <a:ext uri="{FF2B5EF4-FFF2-40B4-BE49-F238E27FC236}">
                <a16:creationId xmlns:a16="http://schemas.microsoft.com/office/drawing/2014/main" id="{633C5E46-DAC5-4661-9C87-22B08E2A512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343436" y="5721108"/>
            <a:ext cx="2261965" cy="1136891"/>
          </a:xfrm>
          <a:prstGeom prst="triangle">
            <a:avLst>
              <a:gd name="adj" fmla="val 50000"/>
            </a:avLst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7DA923EC-61EE-5A7A-9B37-6712E23ADD9F}"/>
              </a:ext>
            </a:extLst>
          </p:cNvPr>
          <p:cNvSpPr txBox="1"/>
          <p:nvPr/>
        </p:nvSpPr>
        <p:spPr>
          <a:xfrm>
            <a:off x="281354" y="381837"/>
            <a:ext cx="11324492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b="1" dirty="0">
                <a:effectLst/>
              </a:rPr>
              <a:t>Análisis de la matriz</a:t>
            </a:r>
          </a:p>
          <a:p>
            <a:endParaRPr lang="es-MX" b="1" dirty="0">
              <a:effectLst/>
            </a:endParaRPr>
          </a:p>
          <a:p>
            <a:pPr marL="342900" indent="-342900">
              <a:buAutoNum type="alphaLcParenR"/>
            </a:pPr>
            <a:r>
              <a:rPr lang="es-MX" b="1" dirty="0">
                <a:effectLst/>
              </a:rPr>
              <a:t>Causas raíz:</a:t>
            </a:r>
          </a:p>
          <a:p>
            <a:endParaRPr lang="es-MX" dirty="0">
              <a:effectLst/>
            </a:endParaRPr>
          </a:p>
          <a:p>
            <a:pPr lvl="1"/>
            <a:r>
              <a:rPr lang="es-MX" i="1" dirty="0">
                <a:effectLst/>
              </a:rPr>
              <a:t>Mala comunicación interna</a:t>
            </a:r>
            <a:r>
              <a:rPr lang="es-MX" dirty="0">
                <a:effectLst/>
              </a:rPr>
              <a:t>  que afecta procesos, clima laboral y coordinación.</a:t>
            </a:r>
          </a:p>
          <a:p>
            <a:pPr lvl="1"/>
            <a:r>
              <a:rPr lang="es-MX" i="1" dirty="0">
                <a:effectLst/>
              </a:rPr>
              <a:t>Procesos ineficientes</a:t>
            </a:r>
            <a:r>
              <a:rPr lang="es-MX" dirty="0">
                <a:effectLst/>
              </a:rPr>
              <a:t> que generan desperdicio directo y afectan productividad.</a:t>
            </a:r>
          </a:p>
          <a:p>
            <a:endParaRPr lang="es-MX" b="1" dirty="0">
              <a:effectLst/>
            </a:endParaRPr>
          </a:p>
          <a:p>
            <a:r>
              <a:rPr lang="es-MX" b="1" dirty="0"/>
              <a:t>b) </a:t>
            </a:r>
            <a:r>
              <a:rPr lang="es-MX" b="1" dirty="0">
                <a:effectLst/>
              </a:rPr>
              <a:t>Causas intermedias:</a:t>
            </a:r>
          </a:p>
          <a:p>
            <a:endParaRPr lang="es-MX" dirty="0">
              <a:effectLst/>
            </a:endParaRPr>
          </a:p>
          <a:p>
            <a:pPr lvl="1"/>
            <a:r>
              <a:rPr lang="es-MX" i="1" dirty="0">
                <a:effectLst/>
              </a:rPr>
              <a:t>Falta de capacitación</a:t>
            </a:r>
            <a:r>
              <a:rPr lang="es-MX" dirty="0">
                <a:effectLst/>
              </a:rPr>
              <a:t>  que depende de gestión interna, pero influye en calidad.</a:t>
            </a:r>
          </a:p>
          <a:p>
            <a:pPr lvl="1"/>
            <a:r>
              <a:rPr lang="es-MX" i="1" dirty="0">
                <a:effectLst/>
              </a:rPr>
              <a:t>Tecnología obsoleta</a:t>
            </a:r>
            <a:r>
              <a:rPr lang="es-MX" dirty="0">
                <a:effectLst/>
              </a:rPr>
              <a:t>  que impacta procesos, pero requiere inversión externa.</a:t>
            </a:r>
          </a:p>
          <a:p>
            <a:endParaRPr lang="es-MX" b="1" dirty="0">
              <a:effectLst/>
            </a:endParaRPr>
          </a:p>
          <a:p>
            <a:r>
              <a:rPr lang="es-MX" b="1" dirty="0"/>
              <a:t>c) </a:t>
            </a:r>
            <a:r>
              <a:rPr lang="es-MX" b="1" dirty="0">
                <a:effectLst/>
              </a:rPr>
              <a:t>Causas efecto:</a:t>
            </a:r>
          </a:p>
          <a:p>
            <a:endParaRPr lang="es-MX" dirty="0">
              <a:effectLst/>
            </a:endParaRPr>
          </a:p>
          <a:p>
            <a:pPr lvl="1"/>
            <a:r>
              <a:rPr lang="es-MX" i="1" dirty="0">
                <a:effectLst/>
              </a:rPr>
              <a:t>Clima laboral deteriorado</a:t>
            </a:r>
            <a:r>
              <a:rPr lang="es-MX" dirty="0">
                <a:effectLst/>
              </a:rPr>
              <a:t> que da como consecuencia de comunicación deficiente y sobrecarga.</a:t>
            </a:r>
          </a:p>
        </p:txBody>
      </p:sp>
    </p:spTree>
    <p:extLst>
      <p:ext uri="{BB962C8B-B14F-4D97-AF65-F5344CB8AC3E}">
        <p14:creationId xmlns:p14="http://schemas.microsoft.com/office/powerpoint/2010/main" val="279770675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:a16="http://schemas.microsoft.com/office/drawing/2014/main" id="{8748AD20-663D-4A2A-529B-C899898EDB6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21653" y="857249"/>
            <a:ext cx="6631912" cy="54028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295609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F548260D-0D64-A3F0-D488-3BAB34190D1E}"/>
              </a:ext>
            </a:extLst>
          </p:cNvPr>
          <p:cNvSpPr txBox="1"/>
          <p:nvPr/>
        </p:nvSpPr>
        <p:spPr>
          <a:xfrm>
            <a:off x="281354" y="261257"/>
            <a:ext cx="11515411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dirty="0"/>
              <a:t>6 pasos para crear un sistema de evaluación de desempeño en tu empresa</a:t>
            </a:r>
          </a:p>
          <a:p>
            <a:pPr algn="ctr"/>
            <a:endParaRPr lang="es-MX" dirty="0"/>
          </a:p>
          <a:p>
            <a:r>
              <a:rPr lang="es-MX" dirty="0"/>
              <a:t>En la actualidad, la gestión del desempeño se ha convertido en una tarea crucial dentro de las organizaciones. </a:t>
            </a:r>
          </a:p>
          <a:p>
            <a:endParaRPr lang="es-MX" dirty="0"/>
          </a:p>
          <a:p>
            <a:r>
              <a:rPr lang="es-MX" dirty="0"/>
              <a:t>Las empresas son cada vez más conscientes de que gestionar el desempeño de los trabajadores les permite operar de manera efectiva y eficiente para alcanzar los objetivos organizacionales. </a:t>
            </a:r>
          </a:p>
          <a:p>
            <a:endParaRPr lang="es-MX" dirty="0"/>
          </a:p>
          <a:p>
            <a:r>
              <a:rPr lang="es-MX" dirty="0"/>
              <a:t>Por este motivo, muchas organizaciones están implementando sistemas estructurados de gestión para evaluar a los trabajadores y, de esta manera, identificar las oportunidades de mejora que puedan estar limitando los resultados de la organización</a:t>
            </a:r>
          </a:p>
          <a:p>
            <a:endParaRPr lang="es-MX" dirty="0"/>
          </a:p>
          <a:p>
            <a:r>
              <a:rPr lang="es-MX" dirty="0"/>
              <a:t>Una evaluación mal realizada puede generar grandes pérdidas para la organización </a:t>
            </a:r>
            <a:r>
              <a:rPr lang="es-MX" dirty="0">
                <a:highlight>
                  <a:srgbClr val="FFFF00"/>
                </a:highlight>
              </a:rPr>
              <a:t>es importante  </a:t>
            </a:r>
            <a:r>
              <a:rPr lang="es-MX" dirty="0"/>
              <a:t>buscar formas de modernizar el proceso para que sea cada vez más efectivo que permita a las nuevas generaciones  se incorporen en las empresas, con el objetivo de contar con procesos flexibles y adaptables a las nuevas necesidades de la sociedad</a:t>
            </a:r>
          </a:p>
        </p:txBody>
      </p:sp>
    </p:spTree>
    <p:extLst>
      <p:ext uri="{BB962C8B-B14F-4D97-AF65-F5344CB8AC3E}">
        <p14:creationId xmlns:p14="http://schemas.microsoft.com/office/powerpoint/2010/main" val="27264435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3C37145E-E0CA-EF5E-A292-868195441074}"/>
              </a:ext>
            </a:extLst>
          </p:cNvPr>
          <p:cNvSpPr txBox="1"/>
          <p:nvPr/>
        </p:nvSpPr>
        <p:spPr>
          <a:xfrm>
            <a:off x="285135" y="344129"/>
            <a:ext cx="11503742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lphaLcParenR"/>
            </a:pPr>
            <a:r>
              <a:rPr lang="es-MX" dirty="0">
                <a:highlight>
                  <a:srgbClr val="FFFF00"/>
                </a:highlight>
              </a:rPr>
              <a:t>Autoevaluación</a:t>
            </a:r>
            <a:r>
              <a:rPr lang="es-MX" dirty="0"/>
              <a:t> </a:t>
            </a:r>
          </a:p>
          <a:p>
            <a:endParaRPr lang="es-MX" dirty="0"/>
          </a:p>
          <a:p>
            <a:r>
              <a:rPr lang="es-MX" dirty="0"/>
              <a:t>La autoevaluación es un método en el que el trabajador evalúa sus propias habilidades y desempeño laboral. </a:t>
            </a:r>
          </a:p>
          <a:p>
            <a:endParaRPr lang="es-MX" dirty="0"/>
          </a:p>
          <a:p>
            <a:r>
              <a:rPr lang="es-MX" dirty="0"/>
              <a:t>El objetivo principal de este método es fomentar la participación activa del trabajador en el proceso de evaluación, haciéndolo responsable de sus resultados y promoviendo un plan de mejora en caso de ser necesario. </a:t>
            </a:r>
          </a:p>
          <a:p>
            <a:endParaRPr lang="es-MX" dirty="0"/>
          </a:p>
          <a:p>
            <a:r>
              <a:rPr lang="es-MX" dirty="0"/>
              <a:t>Este método suele ser complementario a otros métodos de evaluación, como los que se detallan a continuación</a:t>
            </a:r>
          </a:p>
          <a:p>
            <a:endParaRPr lang="es-MX" dirty="0"/>
          </a:p>
          <a:p>
            <a:r>
              <a:rPr lang="es-MX" dirty="0"/>
              <a:t>b) </a:t>
            </a:r>
            <a:r>
              <a:rPr lang="es-MX" dirty="0">
                <a:highlight>
                  <a:srgbClr val="FFFF00"/>
                </a:highlight>
              </a:rPr>
              <a:t>Evaluación 90°</a:t>
            </a:r>
          </a:p>
          <a:p>
            <a:endParaRPr lang="es-MX" dirty="0"/>
          </a:p>
          <a:p>
            <a:r>
              <a:rPr lang="es-MX" dirty="0"/>
              <a:t>En este método, es el jefe directo quien evalúa el desempeño del trabajador. </a:t>
            </a:r>
          </a:p>
          <a:p>
            <a:endParaRPr lang="es-MX" dirty="0"/>
          </a:p>
          <a:p>
            <a:r>
              <a:rPr lang="es-MX" dirty="0"/>
              <a:t>El jefe directo es el responsable de identificar las fortalezas y debilidades del trabajador, proporcionar retroalimentación y determinar si el trabajador cumple con las expectativas de su puesto. </a:t>
            </a:r>
          </a:p>
          <a:p>
            <a:endParaRPr lang="es-MX" dirty="0"/>
          </a:p>
          <a:p>
            <a:r>
              <a:rPr lang="es-MX" dirty="0"/>
              <a:t>Aunque es uno de los métodos más utilizados, es importante mantener la objetividad en la evaluación, ya que solo se considera la opinión de una persona</a:t>
            </a:r>
          </a:p>
        </p:txBody>
      </p:sp>
    </p:spTree>
    <p:extLst>
      <p:ext uri="{BB962C8B-B14F-4D97-AF65-F5344CB8AC3E}">
        <p14:creationId xmlns:p14="http://schemas.microsoft.com/office/powerpoint/2010/main" val="313863575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FB9174B9-5BC6-E6B5-3C9D-DBB6D7E03AA3}"/>
              </a:ext>
            </a:extLst>
          </p:cNvPr>
          <p:cNvSpPr txBox="1"/>
          <p:nvPr/>
        </p:nvSpPr>
        <p:spPr>
          <a:xfrm>
            <a:off x="206477" y="403123"/>
            <a:ext cx="11749549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/>
              <a:t>c) </a:t>
            </a:r>
            <a:r>
              <a:rPr lang="es-MX" dirty="0">
                <a:highlight>
                  <a:srgbClr val="FFFF00"/>
                </a:highlight>
              </a:rPr>
              <a:t>Evaluación 180: </a:t>
            </a:r>
          </a:p>
          <a:p>
            <a:endParaRPr lang="es-MX" dirty="0"/>
          </a:p>
          <a:p>
            <a:r>
              <a:rPr lang="es-MX" dirty="0"/>
              <a:t>En este método, el desempeño del trabajador es evaluado por su jefe directo, sus compañeros de equipo y, en algunos casos, por sus clientes. </a:t>
            </a:r>
          </a:p>
          <a:p>
            <a:endParaRPr lang="es-MX" dirty="0"/>
          </a:p>
          <a:p>
            <a:r>
              <a:rPr lang="es-MX" dirty="0"/>
              <a:t>Esto garantiza que la información obtenida sea de primera mano y proporciona conclusiones más objetivas. </a:t>
            </a:r>
          </a:p>
          <a:p>
            <a:endParaRPr lang="es-MX" dirty="0"/>
          </a:p>
          <a:p>
            <a:r>
              <a:rPr lang="es-MX" dirty="0"/>
              <a:t>d</a:t>
            </a:r>
            <a:r>
              <a:rPr lang="es-MX" dirty="0">
                <a:highlight>
                  <a:srgbClr val="FFFF00"/>
                </a:highlight>
              </a:rPr>
              <a:t>) Evaluación 360 grados</a:t>
            </a:r>
            <a:r>
              <a:rPr lang="es-MX" dirty="0"/>
              <a:t>: </a:t>
            </a:r>
          </a:p>
          <a:p>
            <a:endParaRPr lang="es-MX" dirty="0"/>
          </a:p>
          <a:p>
            <a:r>
              <a:rPr lang="es-MX" dirty="0"/>
              <a:t>Este método es el más complejo en términos de tiempo y recursos, pero ha adquirido mucho valor en el mercado empresarial debido a su capacidad para proporcionar una imagen completa del desempeño del trabajador. </a:t>
            </a:r>
          </a:p>
          <a:p>
            <a:endParaRPr lang="es-MX" dirty="0"/>
          </a:p>
          <a:p>
            <a:r>
              <a:rPr lang="es-MX" dirty="0"/>
              <a:t>En este método, el trabajador es evaluado de manera ascendente, descendente y paralela por su jefe directo, sus compañeros de equipo, sus subordinados, clientes y/o proveedores. </a:t>
            </a:r>
          </a:p>
          <a:p>
            <a:endParaRPr lang="es-MX" dirty="0"/>
          </a:p>
          <a:p>
            <a:r>
              <a:rPr lang="es-MX" dirty="0"/>
              <a:t>Incluso el propio trabajador puede evaluar a su jefe directo</a:t>
            </a:r>
          </a:p>
        </p:txBody>
      </p:sp>
    </p:spTree>
    <p:extLst>
      <p:ext uri="{BB962C8B-B14F-4D97-AF65-F5344CB8AC3E}">
        <p14:creationId xmlns:p14="http://schemas.microsoft.com/office/powerpoint/2010/main" val="111028069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36251499-9763-374B-E715-ECF1C340FF94}"/>
              </a:ext>
            </a:extLst>
          </p:cNvPr>
          <p:cNvSpPr txBox="1"/>
          <p:nvPr/>
        </p:nvSpPr>
        <p:spPr>
          <a:xfrm>
            <a:off x="190919" y="492369"/>
            <a:ext cx="11615894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/>
              <a:t>e</a:t>
            </a:r>
            <a:r>
              <a:rPr lang="es-MX" dirty="0">
                <a:highlight>
                  <a:srgbClr val="FFFF00"/>
                </a:highlight>
              </a:rPr>
              <a:t>) Assessment Center: </a:t>
            </a:r>
          </a:p>
          <a:p>
            <a:endParaRPr lang="es-MX" dirty="0"/>
          </a:p>
          <a:p>
            <a:r>
              <a:rPr lang="es-MX" dirty="0"/>
              <a:t>Este método consiste en una serie de entrevistas de evaluación situacional que se utilizan para predecir el comportamiento en situaciones específicas relacionadas con las tareas que debe realizar el trabajador. </a:t>
            </a:r>
          </a:p>
          <a:p>
            <a:endParaRPr lang="es-MX" dirty="0"/>
          </a:p>
          <a:p>
            <a:r>
              <a:rPr lang="es-MX" dirty="0"/>
              <a:t>Aunque es comúnmente utilizado en procesos de selección de personal, también se está incrementando su uso en la evaluación del desempeño del trabajador en la organización, gracias a su alto porcentaje de éxito en la predicción de habilidades y capacidades de las personas. </a:t>
            </a:r>
          </a:p>
          <a:p>
            <a:endParaRPr lang="es-MX" dirty="0"/>
          </a:p>
          <a:p>
            <a:r>
              <a:rPr lang="es-MX" dirty="0"/>
              <a:t>En este método, se pide al trabajador que participe en un ejercicio de situación específico relacionado con sus tareas diarias, lo que permite identificar sus competencias y su preparación para enfrentarse a diversas situaciones en su puesto de trabajo</a:t>
            </a:r>
          </a:p>
        </p:txBody>
      </p:sp>
    </p:spTree>
    <p:extLst>
      <p:ext uri="{BB962C8B-B14F-4D97-AF65-F5344CB8AC3E}">
        <p14:creationId xmlns:p14="http://schemas.microsoft.com/office/powerpoint/2010/main" val="374789864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88F215B0-2063-90CF-858D-B78F986AAF0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3467" y="1816145"/>
            <a:ext cx="10905066" cy="32257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237588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:a16="http://schemas.microsoft.com/office/drawing/2014/main" id="{6F527611-E694-9E1D-D944-31853F02ADE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18731" y="461548"/>
            <a:ext cx="8154538" cy="59349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86723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:a16="http://schemas.microsoft.com/office/drawing/2014/main" id="{03C68F75-8AE0-0BCE-E65F-348AC118AAC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3467" y="1288880"/>
            <a:ext cx="10905066" cy="42802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435448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:a16="http://schemas.microsoft.com/office/drawing/2014/main" id="{A0E8E3B7-9E63-73B1-D9C6-0A1379DCA49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3467" y="1697820"/>
            <a:ext cx="10905066" cy="34623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5665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:a16="http://schemas.microsoft.com/office/drawing/2014/main" id="{94EC33AC-D7CE-80EE-5622-C4484D81516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3467" y="1247986"/>
            <a:ext cx="10905066" cy="43620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80279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:a16="http://schemas.microsoft.com/office/drawing/2014/main" id="{DECB0378-17A2-6F8F-6C6B-9B82271445F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99628" y="643466"/>
            <a:ext cx="8192744" cy="55710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92136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:a16="http://schemas.microsoft.com/office/drawing/2014/main" id="{90AC986F-0101-4A49-9684-2543C9A878B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81955" y="643466"/>
            <a:ext cx="7428089" cy="55710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0691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50399C41-3A33-6368-1271-55D1D6298167}"/>
              </a:ext>
            </a:extLst>
          </p:cNvPr>
          <p:cNvSpPr txBox="1"/>
          <p:nvPr/>
        </p:nvSpPr>
        <p:spPr>
          <a:xfrm>
            <a:off x="331596" y="211015"/>
            <a:ext cx="11445072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i="1" dirty="0">
                <a:effectLst/>
              </a:rPr>
              <a:t>“¿Qué creen que es más difícil en consultoría: identificar el problema o encontrar la causa raíz?”</a:t>
            </a:r>
          </a:p>
          <a:p>
            <a:endParaRPr lang="es-MX" i="1" dirty="0"/>
          </a:p>
          <a:p>
            <a:pPr algn="ctr" fontAlgn="auto"/>
            <a:r>
              <a:rPr lang="es-MX" dirty="0"/>
              <a:t> </a:t>
            </a:r>
            <a:r>
              <a:rPr lang="es-MX" b="1" dirty="0"/>
              <a:t>¿Qué es una matriz causal?</a:t>
            </a:r>
          </a:p>
          <a:p>
            <a:pPr algn="ctr" fontAlgn="auto"/>
            <a:endParaRPr lang="es-MX" b="1" dirty="0"/>
          </a:p>
          <a:p>
            <a:endParaRPr lang="es-MX" dirty="0"/>
          </a:p>
          <a:p>
            <a:r>
              <a:rPr lang="es-MX" dirty="0"/>
              <a:t>Es un mapa de causas que ayuda a entender problemas multifactoriales.</a:t>
            </a:r>
          </a:p>
          <a:p>
            <a:endParaRPr lang="es-MX" dirty="0"/>
          </a:p>
          <a:p>
            <a:r>
              <a:rPr lang="es-MX" dirty="0"/>
              <a:t>Permite ver cómo unas causas influyen en otras (por ejemplo, “mala comunicación” puede generar “clima laboral negativo” y “procesos ineficientes”)</a:t>
            </a:r>
          </a:p>
          <a:p>
            <a:endParaRPr lang="es-MX" dirty="0"/>
          </a:p>
          <a:p>
            <a:r>
              <a:rPr lang="es-MX" dirty="0"/>
              <a:t>Se usa para diagnósticos profundos, evitando quedarse solo en los síntomas.</a:t>
            </a:r>
          </a:p>
          <a:p>
            <a:endParaRPr lang="es-MX" dirty="0"/>
          </a:p>
          <a:p>
            <a:endParaRPr lang="es-MX" dirty="0"/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59039523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uadroTexto 5">
            <a:extLst>
              <a:ext uri="{FF2B5EF4-FFF2-40B4-BE49-F238E27FC236}">
                <a16:creationId xmlns:a16="http://schemas.microsoft.com/office/drawing/2014/main" id="{735C3853-A53F-0552-5B23-CE112FBCBFD4}"/>
              </a:ext>
            </a:extLst>
          </p:cNvPr>
          <p:cNvSpPr txBox="1"/>
          <p:nvPr/>
        </p:nvSpPr>
        <p:spPr>
          <a:xfrm>
            <a:off x="393290" y="265471"/>
            <a:ext cx="11474245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b="1" dirty="0">
                <a:effectLst/>
              </a:rPr>
              <a:t>¿Cómo se ocupa en consultoría?</a:t>
            </a:r>
          </a:p>
          <a:p>
            <a:pPr algn="ctr"/>
            <a:endParaRPr lang="es-MX" b="1" dirty="0">
              <a:effectLst/>
            </a:endParaRPr>
          </a:p>
          <a:p>
            <a:r>
              <a:rPr lang="es-MX" dirty="0">
                <a:effectLst/>
              </a:rPr>
              <a:t>En consultoría, la matriz causal se utiliza como parte del </a:t>
            </a:r>
            <a:r>
              <a:rPr lang="es-MX" b="1" dirty="0">
                <a:effectLst/>
              </a:rPr>
              <a:t>diagnóstico organizacional</a:t>
            </a:r>
            <a:r>
              <a:rPr lang="es-MX" dirty="0">
                <a:effectLst/>
              </a:rPr>
              <a:t> y la </a:t>
            </a:r>
            <a:r>
              <a:rPr lang="es-MX" b="1" dirty="0">
                <a:effectLst/>
              </a:rPr>
              <a:t>toma de decisiones estratégicas</a:t>
            </a:r>
            <a:r>
              <a:rPr lang="es-MX" dirty="0">
                <a:effectLst/>
              </a:rPr>
              <a:t>:</a:t>
            </a:r>
          </a:p>
          <a:p>
            <a:endParaRPr lang="es-MX" dirty="0">
              <a:effectLst/>
            </a:endParaRPr>
          </a:p>
          <a:p>
            <a:r>
              <a:rPr lang="es-MX" b="1" dirty="0">
                <a:effectLst/>
              </a:rPr>
              <a:t>a) Identificación de causas raíz</a:t>
            </a:r>
            <a:endParaRPr lang="es-MX" dirty="0">
              <a:effectLst/>
            </a:endParaRPr>
          </a:p>
          <a:p>
            <a:pPr lvl="1"/>
            <a:endParaRPr lang="es-MX" dirty="0">
              <a:effectLst/>
            </a:endParaRPr>
          </a:p>
          <a:p>
            <a:pPr lvl="1"/>
            <a:r>
              <a:rPr lang="es-MX" dirty="0">
                <a:effectLst/>
              </a:rPr>
              <a:t>Se observa qué factores tienen más flechas salientes (impactan a otros).</a:t>
            </a:r>
          </a:p>
          <a:p>
            <a:pPr lvl="1"/>
            <a:r>
              <a:rPr lang="es-MX" dirty="0">
                <a:effectLst/>
              </a:rPr>
              <a:t>Ejemplo: “mala comunicación interna” puede afectar productividad, clima laboral y coordinación.</a:t>
            </a:r>
          </a:p>
          <a:p>
            <a:endParaRPr lang="es-MX" b="1" dirty="0">
              <a:effectLst/>
            </a:endParaRPr>
          </a:p>
          <a:p>
            <a:r>
              <a:rPr lang="es-MX" b="1" dirty="0"/>
              <a:t>b) </a:t>
            </a:r>
            <a:r>
              <a:rPr lang="es-MX" b="1" dirty="0">
                <a:effectLst/>
              </a:rPr>
              <a:t>Priorización de intervenciones</a:t>
            </a:r>
            <a:endParaRPr lang="es-MX" dirty="0">
              <a:effectLst/>
            </a:endParaRPr>
          </a:p>
          <a:p>
            <a:pPr lvl="1"/>
            <a:endParaRPr lang="es-MX" dirty="0">
              <a:effectLst/>
            </a:endParaRPr>
          </a:p>
          <a:p>
            <a:pPr lvl="1"/>
            <a:r>
              <a:rPr lang="es-MX" dirty="0">
                <a:effectLst/>
              </a:rPr>
              <a:t>Se decide dónde actuar primero cuando los recursos son limitados.</a:t>
            </a:r>
          </a:p>
          <a:p>
            <a:pPr lvl="1"/>
            <a:r>
              <a:rPr lang="es-MX" dirty="0">
                <a:effectLst/>
              </a:rPr>
              <a:t>Atacar una causa raíz puede resolver varios efectos al mismo tiempo.</a:t>
            </a:r>
          </a:p>
          <a:p>
            <a:endParaRPr lang="es-MX" b="1" dirty="0">
              <a:effectLst/>
            </a:endParaRPr>
          </a:p>
          <a:p>
            <a:r>
              <a:rPr lang="es-MX" b="1" dirty="0"/>
              <a:t>c) </a:t>
            </a:r>
            <a:r>
              <a:rPr lang="es-MX" b="1" dirty="0">
                <a:effectLst/>
              </a:rPr>
              <a:t>Facilitación del diálogo con el cliente</a:t>
            </a:r>
            <a:endParaRPr lang="es-MX" dirty="0">
              <a:effectLst/>
            </a:endParaRPr>
          </a:p>
          <a:p>
            <a:pPr lvl="1"/>
            <a:endParaRPr lang="es-MX" dirty="0">
              <a:effectLst/>
            </a:endParaRPr>
          </a:p>
          <a:p>
            <a:pPr lvl="1"/>
            <a:r>
              <a:rPr lang="es-MX" dirty="0">
                <a:effectLst/>
              </a:rPr>
              <a:t>La matriz muestra la complejidad del problema de manera objetiva.</a:t>
            </a:r>
          </a:p>
          <a:p>
            <a:pPr lvl="1"/>
            <a:r>
              <a:rPr lang="es-MX" dirty="0">
                <a:effectLst/>
              </a:rPr>
              <a:t>Evita personalizar culpas y ayuda a generar consenso entre directivos y empleados.</a:t>
            </a:r>
          </a:p>
        </p:txBody>
      </p:sp>
    </p:spTree>
    <p:extLst>
      <p:ext uri="{BB962C8B-B14F-4D97-AF65-F5344CB8AC3E}">
        <p14:creationId xmlns:p14="http://schemas.microsoft.com/office/powerpoint/2010/main" val="147951791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>
            <a:extLst>
              <a:ext uri="{FF2B5EF4-FFF2-40B4-BE49-F238E27FC236}">
                <a16:creationId xmlns:a16="http://schemas.microsoft.com/office/drawing/2014/main" id="{EDBC39FE-5937-C253-042A-8BD92F989A6E}"/>
              </a:ext>
            </a:extLst>
          </p:cNvPr>
          <p:cNvSpPr txBox="1"/>
          <p:nvPr/>
        </p:nvSpPr>
        <p:spPr>
          <a:xfrm>
            <a:off x="186813" y="265471"/>
            <a:ext cx="11661058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s-MX" dirty="0"/>
          </a:p>
          <a:p>
            <a:endParaRPr lang="es-MX" dirty="0"/>
          </a:p>
          <a:p>
            <a:endParaRPr lang="es-MX" dirty="0"/>
          </a:p>
          <a:p>
            <a:endParaRPr lang="es-MX" dirty="0"/>
          </a:p>
          <a:p>
            <a:r>
              <a:rPr lang="es-MX" dirty="0"/>
              <a:t>d) Apoyo a decisiones estratégicas</a:t>
            </a:r>
          </a:p>
          <a:p>
            <a:endParaRPr lang="es-MX" dirty="0"/>
          </a:p>
          <a:p>
            <a:r>
              <a:rPr lang="es-MX" dirty="0"/>
              <a:t>Permite simular escenarios: “Si resolvemos esta causa, ¿qué otros efectos se reducen?”</a:t>
            </a:r>
          </a:p>
          <a:p>
            <a:r>
              <a:rPr lang="es-MX" dirty="0"/>
              <a:t>Ayuda a evaluar el impacto potencial de distintas rutas de acción.</a:t>
            </a:r>
          </a:p>
          <a:p>
            <a:endParaRPr lang="es-MX" dirty="0"/>
          </a:p>
          <a:p>
            <a:r>
              <a:rPr lang="es-MX" dirty="0"/>
              <a:t>e) Documentación del diagnóstico </a:t>
            </a:r>
          </a:p>
          <a:p>
            <a:endParaRPr lang="es-MX" dirty="0"/>
          </a:p>
          <a:p>
            <a:r>
              <a:rPr lang="es-MX" dirty="0"/>
              <a:t>Se incluye en informes o presentaciones para dar credibilidad</a:t>
            </a:r>
          </a:p>
          <a:p>
            <a:r>
              <a:rPr lang="es-MX" dirty="0"/>
              <a:t>Muestra que las recomendaciones se basan en un proceso lógico y colaborativo.</a:t>
            </a:r>
          </a:p>
        </p:txBody>
      </p:sp>
    </p:spTree>
    <p:extLst>
      <p:ext uri="{BB962C8B-B14F-4D97-AF65-F5344CB8AC3E}">
        <p14:creationId xmlns:p14="http://schemas.microsoft.com/office/powerpoint/2010/main" val="27846395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262</TotalTime>
  <Words>1031</Words>
  <Application>Microsoft Office PowerPoint</Application>
  <PresentationFormat>Panorámica</PresentationFormat>
  <Paragraphs>119</Paragraphs>
  <Slides>18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18</vt:i4>
      </vt:variant>
    </vt:vector>
  </HeadingPairs>
  <TitlesOfParts>
    <vt:vector size="22" baseType="lpstr">
      <vt:lpstr>Aptos</vt:lpstr>
      <vt:lpstr>Aptos Display</vt:lpstr>
      <vt:lpstr>Arial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Ma. Guadalupe Patiño Ramos</dc:creator>
  <cp:lastModifiedBy>Ma. Guadalupe Patiño Ramos</cp:lastModifiedBy>
  <cp:revision>14</cp:revision>
  <dcterms:created xsi:type="dcterms:W3CDTF">2026-02-06T17:33:12Z</dcterms:created>
  <dcterms:modified xsi:type="dcterms:W3CDTF">2026-02-06T21:55:40Z</dcterms:modified>
</cp:coreProperties>
</file>