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3" roundtripDataSignature="AMtx7mgLJqSUyjpT8DKyMPsVnrO/mTkS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F0125CE-DE61-4884-B851-BD12A167B1A9}">
  <a:tblStyle styleId="{8F0125CE-DE61-4884-B851-BD12A167B1A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98668d266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398668d2668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ceb44d9fb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3ceb44d9fb0_0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6" name="Google Shape;18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ceb44d9fb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g3ceb44d9fb0_0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8" name="Google Shape;20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8668d2668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398668d2668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98668d266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g398668d2668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98668d266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98668d2668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b2ca8124a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g3b2ca8124a1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6235700" y="-1548807"/>
            <a:ext cx="6835018" cy="4467993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 flipH="1" rot="-5400000">
            <a:off x="-5773527" y="35925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576300" y="3043875"/>
            <a:ext cx="11135400" cy="1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s-MX" sz="5400" u="none" cap="none" strike="noStrik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Análisis de Datos para la Toma de Decisiones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6695593" y="6620614"/>
            <a:ext cx="4797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s-MX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Repaso de la Unidad </a:t>
            </a:r>
            <a:r>
              <a:rPr b="1" lang="es-MX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588466" y="7734300"/>
            <a:ext cx="615573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Presentador: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Julian Fernández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4588475" y="5137650"/>
            <a:ext cx="91755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lang="es-MX" sz="2500">
                <a:solidFill>
                  <a:srgbClr val="64748B"/>
                </a:solidFill>
                <a:highlight>
                  <a:srgbClr val="FFFFFF"/>
                </a:highlight>
              </a:rPr>
              <a:t>Visualización de Datos</a:t>
            </a:r>
            <a:endParaRPr b="1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98668d2668_0_31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98668d2668_0_31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Diseño de Dashboards Eficaces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98668d2668_0_31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98668d2668_0_31"/>
          <p:cNvSpPr txBox="1"/>
          <p:nvPr/>
        </p:nvSpPr>
        <p:spPr>
          <a:xfrm>
            <a:off x="4572000" y="2961975"/>
            <a:ext cx="11155200" cy="53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dk1"/>
                </a:solidFill>
                <a:highlight>
                  <a:schemeClr val="lt1"/>
                </a:highlight>
              </a:rPr>
              <a:t>Audiencia</a:t>
            </a:r>
            <a:endParaRPr b="1"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41300" marR="24130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300">
                <a:solidFill>
                  <a:schemeClr val="dk1"/>
                </a:solidFill>
                <a:highlight>
                  <a:schemeClr val="lt1"/>
                </a:highlight>
              </a:rPr>
              <a:t>Definir quién usará el tablero. El Gerente prefiere KPIs agregados; el Analista prefiere filtros complejos.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dk1"/>
                </a:solidFill>
                <a:highlight>
                  <a:schemeClr val="lt1"/>
                </a:highlight>
              </a:rPr>
              <a:t>Interactividad</a:t>
            </a:r>
            <a:endParaRPr b="1"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41300" marR="24130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300">
                <a:solidFill>
                  <a:schemeClr val="dk1"/>
                </a:solidFill>
                <a:highlight>
                  <a:schemeClr val="lt1"/>
                </a:highlight>
              </a:rPr>
              <a:t>Permitir que el usuario filtre por fecha, canal o ubicación para explorar los datos de forma dinámica.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dk1"/>
                </a:solidFill>
                <a:highlight>
                  <a:schemeClr val="lt1"/>
                </a:highlight>
              </a:rPr>
              <a:t>Automatización</a:t>
            </a:r>
            <a:endParaRPr b="1"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41300" marR="241300" rtl="0" algn="l">
              <a:lnSpc>
                <a:spcPct val="14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-MX" sz="2300">
                <a:solidFill>
                  <a:schemeClr val="dk1"/>
                </a:solidFill>
                <a:highlight>
                  <a:schemeClr val="lt1"/>
                </a:highlight>
              </a:rPr>
              <a:t>Conectar fuentes dinámicas (APIs, SQL) para asegurar que las decisiones se tomen con datos al segundo.</a:t>
            </a:r>
            <a:endParaRPr sz="23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ceb44d9fb0_0_47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ceb44d9fb0_0_47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90" l="0" r="-1360" t="-479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ceb44d9fb0_0_47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Casos de Aplicación Real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ceb44d9fb0_0_47"/>
          <p:cNvSpPr txBox="1"/>
          <p:nvPr/>
        </p:nvSpPr>
        <p:spPr>
          <a:xfrm>
            <a:off x="5007150" y="3253575"/>
            <a:ext cx="11094300" cy="438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chemeClr val="dk1"/>
                </a:solidFill>
                <a:highlight>
                  <a:schemeClr val="lt1"/>
                </a:highlight>
              </a:rPr>
              <a:t>Marketing en Acción</a:t>
            </a:r>
            <a:endParaRPr b="1"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2750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  <a:highlight>
                  <a:schemeClr val="lt1"/>
                </a:highlight>
              </a:rPr>
              <a:t>E-commerce:</a:t>
            </a: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 Visión 360º de ventas, inventario y satisfacción del cliente para ajustar precios.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27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  <a:highlight>
                  <a:schemeClr val="lt1"/>
                </a:highlight>
              </a:rPr>
              <a:t>Engagement Social:</a:t>
            </a: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 Mapas de calor para detectar horas de mayor interacción.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27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  <a:highlight>
                  <a:schemeClr val="lt1"/>
                </a:highlight>
              </a:rPr>
              <a:t>Embudo de Conversión:</a:t>
            </a: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 Identificar puntos de abandono en el funnel para optimizar el proceso.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13715999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6"/>
          <p:cNvSpPr/>
          <p:nvPr/>
        </p:nvSpPr>
        <p:spPr>
          <a:xfrm>
            <a:off x="1600200" y="-952500"/>
            <a:ext cx="4876800" cy="43575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7"/>
          <p:cNvPicPr preferRelativeResize="0"/>
          <p:nvPr/>
        </p:nvPicPr>
        <p:blipFill rotWithShape="1">
          <a:blip r:embed="rId4">
            <a:alphaModFix/>
          </a:blip>
          <a:srcRect b="50451" l="0" r="0" t="0"/>
          <a:stretch/>
        </p:blipFill>
        <p:spPr>
          <a:xfrm>
            <a:off x="-973425" y="0"/>
            <a:ext cx="13946999" cy="920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7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8274" l="0" r="-1357" t="-677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ceb44d9fb0_0_63"/>
          <p:cNvSpPr/>
          <p:nvPr/>
        </p:nvSpPr>
        <p:spPr>
          <a:xfrm rot="5400000">
            <a:off x="8696352" y="3871910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6" name="Google Shape;196;g3ceb44d9fb0_0_63"/>
          <p:cNvPicPr preferRelativeResize="0"/>
          <p:nvPr/>
        </p:nvPicPr>
        <p:blipFill rotWithShape="1">
          <a:blip r:embed="rId4">
            <a:alphaModFix/>
          </a:blip>
          <a:srcRect b="0" l="0" r="0" t="49177"/>
          <a:stretch/>
        </p:blipFill>
        <p:spPr>
          <a:xfrm>
            <a:off x="-973425" y="0"/>
            <a:ext cx="13946999" cy="944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ceb44d9fb0_0_63"/>
          <p:cNvSpPr/>
          <p:nvPr/>
        </p:nvSpPr>
        <p:spPr>
          <a:xfrm>
            <a:off x="11469399" y="-1556910"/>
            <a:ext cx="5297139" cy="3786624"/>
          </a:xfrm>
          <a:custGeom>
            <a:rect b="b" l="l" r="r" t="t"/>
            <a:pathLst>
              <a:path extrusionOk="0" h="4467993" w="6835018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48270" l="0" r="-1360" t="-678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0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2243225" y="11514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Cierre de la Unidad: Puntos Clave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0"/>
          <p:cNvSpPr txBox="1"/>
          <p:nvPr/>
        </p:nvSpPr>
        <p:spPr>
          <a:xfrm>
            <a:off x="4209525" y="2617975"/>
            <a:ext cx="11786700" cy="54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  <a:highlight>
                  <a:schemeClr val="lt1"/>
                </a:highlight>
              </a:rPr>
              <a:t>Narrativa Visual:</a:t>
            </a: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 Visualizar es construir puentes entre el dato técnico y la decisión ejecutiva.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73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  <a:highlight>
                  <a:schemeClr val="lt1"/>
                </a:highlight>
              </a:rPr>
              <a:t>Principios de Diseño:</a:t>
            </a: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 La claridad, simplicidad y relevancia son mandatorios para evitar distorsiones.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73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  <a:highlight>
                  <a:schemeClr val="lt1"/>
                </a:highlight>
              </a:rPr>
              <a:t>Ecosistema de Herramientas:</a:t>
            </a: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 La elección entre Looker Studio y Tableau depende del volumen de datos y profundidad analítica requerida.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73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  <a:highlight>
                  <a:schemeClr val="lt1"/>
                </a:highlight>
              </a:rPr>
              <a:t>Estructura de Dashboards:</a:t>
            </a: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 Un tablero efectivo prioriza KPIs accionables y ofrece interactividad automatizada.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3873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b="1" lang="es-MX" sz="2500">
                <a:solidFill>
                  <a:schemeClr val="dk1"/>
                </a:solidFill>
                <a:highlight>
                  <a:schemeClr val="lt1"/>
                </a:highlight>
              </a:rPr>
              <a:t>Criterio Humano:</a:t>
            </a:r>
            <a:r>
              <a:rPr lang="es-MX" sz="2500">
                <a:solidFill>
                  <a:schemeClr val="dk1"/>
                </a:solidFill>
                <a:highlight>
                  <a:schemeClr val="lt1"/>
                </a:highlight>
              </a:rPr>
              <a:t> El gráfico debe ser iterativo y validado con usuarios reales para garantizar su utilidad.</a:t>
            </a:r>
            <a:endParaRPr sz="25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1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211" name="Google Shape;211;p11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11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Google Shape;213;p11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11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11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216" name="Google Shape;216;p11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11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11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1"/>
          <p:cNvSpPr txBox="1"/>
          <p:nvPr/>
        </p:nvSpPr>
        <p:spPr>
          <a:xfrm>
            <a:off x="1828800" y="1461001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MX" sz="4400" u="none" cap="none" strike="noStrike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Actividad para Discutir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1"/>
          <p:cNvSpPr txBox="1"/>
          <p:nvPr/>
        </p:nvSpPr>
        <p:spPr>
          <a:xfrm>
            <a:off x="2790600" y="4440100"/>
            <a:ext cx="13239600" cy="20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 para la sesión síncrona:</a:t>
            </a: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s-MX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s-MX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qué manera una visualización mal diseñada podría afectar la toma de decisiones en una empresa?</a:t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96" name="Google Shape;96;p2"/>
            <p:cNvSpPr/>
            <p:nvPr/>
          </p:nvSpPr>
          <p:spPr>
            <a:xfrm>
              <a:off x="0" y="0"/>
              <a:ext cx="5796955" cy="3046927"/>
            </a:xfrm>
            <a:custGeom>
              <a:rect b="b" l="l" r="r" t="t"/>
              <a:pathLst>
                <a:path extrusionOk="0" h="3046927" w="5796955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104775">
              <a:solidFill>
                <a:srgbClr val="14494B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875" lIns="48875" spcFirstLastPara="1" rIns="48875" wrap="square" tIns="48875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2"/>
          <p:cNvSpPr/>
          <p:nvPr/>
        </p:nvSpPr>
        <p:spPr>
          <a:xfrm rot="5400000">
            <a:off x="12832363" y="1543105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 rot="-5400000">
            <a:off x="-1746504" y="4718304"/>
            <a:ext cx="7315200" cy="3822192"/>
          </a:xfrm>
          <a:custGeom>
            <a:rect b="b" l="l" r="r" t="t"/>
            <a:pathLst>
              <a:path extrusionOk="0" h="3822192" w="7315200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2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101" name="Google Shape;101;p2"/>
            <p:cNvSpPr/>
            <p:nvPr/>
          </p:nvSpPr>
          <p:spPr>
            <a:xfrm>
              <a:off x="0" y="0"/>
              <a:ext cx="2070466" cy="812800"/>
            </a:xfrm>
            <a:custGeom>
              <a:rect b="b" l="l" r="r" t="t"/>
              <a:pathLst>
                <a:path extrusionOk="0" h="812800" w="2070466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0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3" name="Google Shape;103;p2"/>
          <p:cNvSpPr/>
          <p:nvPr/>
        </p:nvSpPr>
        <p:spPr>
          <a:xfrm>
            <a:off x="12398645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 txBox="1"/>
          <p:nvPr/>
        </p:nvSpPr>
        <p:spPr>
          <a:xfrm>
            <a:off x="2678312" y="2112090"/>
            <a:ext cx="127287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b="1" i="0" lang="es-MX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Objetivo de la sesión: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Realizar un repaso general de la Unidad </a:t>
            </a:r>
            <a:r>
              <a:rPr lang="es-MX" sz="36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Abrir el espacio para resolver dudas y consolidar el conocimiento.</a:t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libri"/>
              <a:buChar char="●"/>
            </a:pPr>
            <a:r>
              <a:rPr b="0" i="0" lang="es-MX" sz="36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Fomentar una discusión sobre la aplicación de los conceptos.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057425" y="1028700"/>
            <a:ext cx="13923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Contar historias con evidencia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"/>
          <p:cNvSpPr txBox="1"/>
          <p:nvPr/>
        </p:nvSpPr>
        <p:spPr>
          <a:xfrm>
            <a:off x="5656525" y="4402875"/>
            <a:ext cx="8577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3400">
                <a:solidFill>
                  <a:schemeClr val="dk1"/>
                </a:solidFill>
                <a:highlight>
                  <a:schemeClr val="lt1"/>
                </a:highlight>
              </a:rPr>
              <a:t>La visualización no es solo estética; es un puente entre el análisis técnico y la acción estratégica de negocio.</a:t>
            </a:r>
            <a:endParaRPr sz="30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2057400" y="1028700"/>
            <a:ext cx="9520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Claridad y Relevancia</a:t>
            </a:r>
            <a:endParaRPr b="0" i="0" sz="4400" u="none" cap="none" strike="noStrike">
              <a:solidFill>
                <a:srgbClr val="4F612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 txBox="1"/>
          <p:nvPr/>
        </p:nvSpPr>
        <p:spPr>
          <a:xfrm>
            <a:off x="4744050" y="2744975"/>
            <a:ext cx="11173200" cy="53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92100" marR="292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dk1"/>
                </a:solidFill>
                <a:highlight>
                  <a:schemeClr val="lt1"/>
                </a:highlight>
              </a:rPr>
              <a:t>El Principio de Claridad</a:t>
            </a:r>
            <a:endParaRPr b="1"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Un gráfico claro transmite su mensaje de manera inmediata. Evita adornos innecesarios y utiliza títulos descriptivos y etiquetas legibles.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dk1"/>
                </a:solidFill>
                <a:highlight>
                  <a:schemeClr val="lt1"/>
                </a:highlight>
              </a:rPr>
              <a:t>Filtro de Relevancia</a:t>
            </a:r>
            <a:endParaRPr b="1"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92100" marR="292100" rtl="0" algn="l">
              <a:lnSpc>
                <a:spcPct val="14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-MX" sz="2800">
                <a:solidFill>
                  <a:schemeClr val="dk1"/>
                </a:solidFill>
                <a:highlight>
                  <a:schemeClr val="lt1"/>
                </a:highlight>
              </a:rPr>
              <a:t>Antes de graficar, pregúntate: ¿Qué quiero comunicar? ¿A quién va dirigido? ¿Este gráfico ayuda a tomar una decisión real?</a:t>
            </a:r>
            <a:endParaRPr sz="28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5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7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5"/>
          <p:cNvSpPr txBox="1"/>
          <p:nvPr/>
        </p:nvSpPr>
        <p:spPr>
          <a:xfrm>
            <a:off x="2057400" y="1028700"/>
            <a:ext cx="952051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Pilares Visuales Críticos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4717724" y="2736175"/>
            <a:ext cx="12309600" cy="60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241300" marR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3000">
                <a:solidFill>
                  <a:schemeClr val="dk1"/>
                </a:solidFill>
                <a:highlight>
                  <a:schemeClr val="lt1"/>
                </a:highlight>
              </a:rPr>
              <a:t>Consistencia</a:t>
            </a:r>
            <a:endParaRPr b="1"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41300" marR="24130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chemeClr val="dk1"/>
                </a:solidFill>
                <a:highlight>
                  <a:schemeClr val="lt1"/>
                </a:highlight>
              </a:rPr>
              <a:t>Mantener estilos, fuentes y ejes uniformes para que el lector se enfoque en el contenido, no en decodificar el formato.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3000">
                <a:solidFill>
                  <a:schemeClr val="dk1"/>
                </a:solidFill>
                <a:highlight>
                  <a:schemeClr val="lt1"/>
                </a:highlight>
              </a:rPr>
              <a:t>Color Semántico</a:t>
            </a:r>
            <a:endParaRPr b="1"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41300" marR="24130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chemeClr val="dk1"/>
                </a:solidFill>
                <a:highlight>
                  <a:schemeClr val="lt1"/>
                </a:highlight>
              </a:rPr>
              <a:t>Usar colores con intención: Verde para crecimiento, Rojo para alertas, Azul para datos neutrales. No usar colores arbitrarios.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41300" marR="241300" rtl="0" algn="l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3000">
                <a:solidFill>
                  <a:schemeClr val="dk1"/>
                </a:solidFill>
                <a:highlight>
                  <a:schemeClr val="lt1"/>
                </a:highlight>
              </a:rPr>
              <a:t>Jerarquía</a:t>
            </a:r>
            <a:endParaRPr b="1" sz="30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241300" marR="241300" rtl="0" algn="l">
              <a:lnSpc>
                <a:spcPct val="14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-MX" sz="2700">
                <a:solidFill>
                  <a:schemeClr val="dk1"/>
                </a:solidFill>
                <a:highlight>
                  <a:schemeClr val="lt1"/>
                </a:highlight>
              </a:rPr>
              <a:t>Diseñar niveles de lectura: Título que resuma la idea principal, ejes definidos y detalles secundarios en segundo plano.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98668d2668_0_4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98668d2668_0_4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98668d2668_0_4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Selección del Gráfico Adecuado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6" name="Google Shape;136;g398668d2668_0_4"/>
          <p:cNvGraphicFramePr/>
          <p:nvPr/>
        </p:nvGraphicFramePr>
        <p:xfrm>
          <a:off x="3333400" y="2572850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000000"/>
                </a:solidFill>
                <a:tableStyleId>{8F0125CE-DE61-4884-B851-BD12A167B1A9}</a:tableStyleId>
              </a:tblPr>
              <a:tblGrid>
                <a:gridCol w="2942575"/>
                <a:gridCol w="5108325"/>
                <a:gridCol w="6339325"/>
              </a:tblGrid>
              <a:tr h="485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50">
                          <a:solidFill>
                            <a:schemeClr val="dk1"/>
                          </a:solidFill>
                          <a:highlight>
                            <a:srgbClr val="DEFF9A"/>
                          </a:highlight>
                        </a:rPr>
                        <a:t>Tipo de Gráfico</a:t>
                      </a:r>
                      <a:endParaRPr b="1" sz="2850">
                        <a:solidFill>
                          <a:schemeClr val="dk1"/>
                        </a:solidFill>
                        <a:highlight>
                          <a:srgbClr val="DEFF9A"/>
                        </a:highlight>
                      </a:endParaRPr>
                    </a:p>
                  </a:txBody>
                  <a:tcPr marT="142875" marB="142875" marR="142875" marL="142875">
                    <a:solidFill>
                      <a:srgbClr val="DEFF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50">
                          <a:solidFill>
                            <a:schemeClr val="dk1"/>
                          </a:solidFill>
                          <a:highlight>
                            <a:srgbClr val="DEFF9A"/>
                          </a:highlight>
                        </a:rPr>
                        <a:t>Cuándo usarlo</a:t>
                      </a:r>
                      <a:endParaRPr b="1" sz="2850">
                        <a:solidFill>
                          <a:schemeClr val="dk1"/>
                        </a:solidFill>
                        <a:highlight>
                          <a:srgbClr val="DEFF9A"/>
                        </a:highlight>
                      </a:endParaRPr>
                    </a:p>
                  </a:txBody>
                  <a:tcPr marT="142875" marB="142875" marR="142875" marL="142875">
                    <a:solidFill>
                      <a:srgbClr val="DEFF9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850">
                          <a:solidFill>
                            <a:schemeClr val="dk1"/>
                          </a:solidFill>
                          <a:highlight>
                            <a:srgbClr val="DEFF9A"/>
                          </a:highlight>
                        </a:rPr>
                        <a:t>Ejemplo en Marketing</a:t>
                      </a:r>
                      <a:endParaRPr b="1" sz="2850">
                        <a:solidFill>
                          <a:schemeClr val="dk1"/>
                        </a:solidFill>
                        <a:highlight>
                          <a:srgbClr val="DEFF9A"/>
                        </a:highlight>
                      </a:endParaRPr>
                    </a:p>
                  </a:txBody>
                  <a:tcPr marT="142875" marB="142875" marR="142875" marL="142875">
                    <a:solidFill>
                      <a:srgbClr val="DEFF9A"/>
                    </a:solidFill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Barras</a:t>
                      </a:r>
                      <a:endParaRPr b="1"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Comparar categorías discretas.</a:t>
                      </a:r>
                      <a:endParaRPr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Ventas por región o país.</a:t>
                      </a:r>
                      <a:endParaRPr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Líneas</a:t>
                      </a:r>
                      <a:endParaRPr b="1"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Mostrar tendencias en el tiempo.</a:t>
                      </a:r>
                      <a:endParaRPr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Crecimiento de usuarios mensuales.</a:t>
                      </a:r>
                      <a:endParaRPr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Pastel</a:t>
                      </a:r>
                      <a:endParaRPr b="1"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Mostrar proporciones simples.</a:t>
                      </a:r>
                      <a:endParaRPr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Tráfico por fuente (Orgánico vs Social).</a:t>
                      </a:r>
                      <a:endParaRPr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Mapa de Calor</a:t>
                      </a:r>
                      <a:endParaRPr b="1"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Analizar intensidad en matrices.</a:t>
                      </a:r>
                      <a:endParaRPr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Zonas de clics en una Landing Page.</a:t>
                      </a:r>
                      <a:endParaRPr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6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Dispersión</a:t>
                      </a:r>
                      <a:endParaRPr b="1"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Ver correlaciones entre 2 variables.</a:t>
                      </a:r>
                      <a:endParaRPr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2600">
                          <a:solidFill>
                            <a:schemeClr val="lt1"/>
                          </a:solidFill>
                          <a:highlight>
                            <a:schemeClr val="dk1"/>
                          </a:highlight>
                        </a:rPr>
                        <a:t>Relación Inversión vs Ventas.</a:t>
                      </a:r>
                      <a:endParaRPr sz="2600">
                        <a:solidFill>
                          <a:schemeClr val="lt1"/>
                        </a:solidFill>
                        <a:highlight>
                          <a:schemeClr val="dk1"/>
                        </a:highlight>
                      </a:endParaRPr>
                    </a:p>
                  </a:txBody>
                  <a:tcPr marT="142875" marB="142875" marR="142875" marL="142875">
                    <a:lnT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98668d2668_0_13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398668d2668_0_13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398668d2668_0_13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Honestidad Gráfica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398668d2668_0_13"/>
          <p:cNvSpPr txBox="1"/>
          <p:nvPr/>
        </p:nvSpPr>
        <p:spPr>
          <a:xfrm>
            <a:off x="5261900" y="3196350"/>
            <a:ext cx="9712500" cy="389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700">
                <a:solidFill>
                  <a:schemeClr val="dk1"/>
                </a:solidFill>
                <a:highlight>
                  <a:schemeClr val="lt1"/>
                </a:highlight>
              </a:rPr>
              <a:t>Alterar la escala de los ejes puede distorsionar la percepción del crecimiento o declive. Iniciar el eje Y en un valor distinto de cero puede exagerar diferencias mínimas.</a:t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s-MX" sz="2700">
                <a:solidFill>
                  <a:schemeClr val="dk1"/>
                </a:solidFill>
                <a:highlight>
                  <a:schemeClr val="lt1"/>
                </a:highlight>
              </a:rPr>
              <a:t>La visualización ética garantiza una interpretación fiel de la realidad del negocio.</a:t>
            </a:r>
            <a:endParaRPr b="1" sz="27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98668d2668_0_22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g398668d2668_0_22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7" l="0" r="-1357" t="-478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98668d2668_0_22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La Estructura Narrativa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g398668d2668_0_22"/>
          <p:cNvSpPr txBox="1"/>
          <p:nvPr/>
        </p:nvSpPr>
        <p:spPr>
          <a:xfrm>
            <a:off x="3920125" y="2788800"/>
            <a:ext cx="12629400" cy="55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Los datos no deben presentarse aislados, sino como una secuencia que construya un relato coherente: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2750" lvl="0" marL="45720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  <a:highlight>
                  <a:schemeClr val="lt1"/>
                </a:highlight>
              </a:rPr>
              <a:t>Inicio:</a:t>
            </a: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 El contexto del problema.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27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  <a:highlight>
                  <a:schemeClr val="lt1"/>
                </a:highlight>
              </a:rPr>
              <a:t>Desarrollo:</a:t>
            </a: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 La evidencia visual (insights).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-41275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Char char="●"/>
            </a:pPr>
            <a:r>
              <a:rPr b="1" lang="es-MX" sz="2900">
                <a:solidFill>
                  <a:schemeClr val="dk1"/>
                </a:solidFill>
                <a:highlight>
                  <a:schemeClr val="lt1"/>
                </a:highlight>
              </a:rPr>
              <a:t>Conclusión:</a:t>
            </a: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 Recomendaciones accionables.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381000" marR="38100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b="1" lang="es-MX" sz="2700">
                <a:solidFill>
                  <a:schemeClr val="dk1"/>
                </a:solidFill>
                <a:highlight>
                  <a:schemeClr val="lt1"/>
                </a:highlight>
              </a:rPr>
              <a:t>Anotaciones de Valor</a:t>
            </a:r>
            <a:endParaRPr b="1" sz="27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381000" marR="381000" rtl="0" algn="l">
              <a:lnSpc>
                <a:spcPct val="14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s-MX" sz="2900">
                <a:solidFill>
                  <a:schemeClr val="dk1"/>
                </a:solidFill>
                <a:highlight>
                  <a:schemeClr val="lt1"/>
                </a:highlight>
              </a:rPr>
              <a:t>Las líneas de tendencia y comentarios al margen guían la atención del lector hacia los puntos críticos que explican cambios en la tendencia.</a:t>
            </a:r>
            <a:endParaRPr sz="29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EFEFE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b2ca8124a1_0_16"/>
          <p:cNvSpPr/>
          <p:nvPr/>
        </p:nvSpPr>
        <p:spPr>
          <a:xfrm flipH="1" rot="-5400000">
            <a:off x="-5354837" y="2718478"/>
            <a:ext cx="15266287" cy="5457698"/>
          </a:xfrm>
          <a:custGeom>
            <a:rect b="b" l="l" r="r" t="t"/>
            <a:pathLst>
              <a:path extrusionOk="0" h="5457698" w="15266287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g3b2ca8124a1_0_16"/>
          <p:cNvSpPr/>
          <p:nvPr/>
        </p:nvSpPr>
        <p:spPr>
          <a:xfrm>
            <a:off x="12629337" y="6157563"/>
            <a:ext cx="5964314" cy="5516817"/>
          </a:xfrm>
          <a:custGeom>
            <a:rect b="b" l="l" r="r" t="t"/>
            <a:pathLst>
              <a:path extrusionOk="0" h="5516817" w="5964314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4789" l="0" r="-1359" t="-47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3b2ca8124a1_0_16"/>
          <p:cNvSpPr txBox="1"/>
          <p:nvPr/>
        </p:nvSpPr>
        <p:spPr>
          <a:xfrm>
            <a:off x="2057400" y="1028700"/>
            <a:ext cx="136536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s-MX" sz="4400">
                <a:solidFill>
                  <a:srgbClr val="4F6128"/>
                </a:solidFill>
                <a:latin typeface="Calibri"/>
                <a:ea typeface="Calibri"/>
                <a:cs typeface="Calibri"/>
                <a:sym typeface="Calibri"/>
              </a:rPr>
              <a:t>Herramientas: Looker vs Tableau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b2ca8124a1_0_16"/>
          <p:cNvSpPr txBox="1"/>
          <p:nvPr/>
        </p:nvSpPr>
        <p:spPr>
          <a:xfrm>
            <a:off x="4130600" y="3841875"/>
            <a:ext cx="11028000" cy="32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b="1" lang="es-MX" sz="2600">
                <a:solidFill>
                  <a:schemeClr val="dk1"/>
                </a:solidFill>
                <a:highlight>
                  <a:schemeClr val="lt1"/>
                </a:highlight>
              </a:rPr>
              <a:t>Looker Studio:</a:t>
            </a: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 Gratuito, intuitivo y 100% nube. Ideal para reportes rápidos y colaborativos con ecosistema Google.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40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b="1" lang="es-MX" sz="2600">
                <a:solidFill>
                  <a:schemeClr val="dk1"/>
                </a:solidFill>
                <a:highlight>
                  <a:schemeClr val="lt1"/>
                </a:highlight>
              </a:rPr>
              <a:t>Tableau:</a:t>
            </a:r>
            <a:r>
              <a:rPr lang="es-MX" sz="2600">
                <a:solidFill>
                  <a:schemeClr val="dk1"/>
                </a:solidFill>
                <a:highlight>
                  <a:schemeClr val="lt1"/>
                </a:highlight>
              </a:rPr>
              <a:t> Potente para Big Data y análisis predictivo. Requiere licencia y capacitación avanzada.</a:t>
            </a:r>
            <a:endParaRPr sz="260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