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B255D8-4BE8-F76A-F59E-F5B36D9A3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493BBE-A81A-863F-883C-20BE7A3A93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3CD97A9-0868-4BA0-8588-CD96EB73A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A1686-DD1A-41B5-932B-8D15AD2EB068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1DAEB5-CF66-2C5E-06B4-7873F5CFD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AED3C6-F54F-72FC-86F3-422D904CF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71CD-BA73-489D-8F1A-F627B7A6A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8696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53FAAB-00A0-F605-9F93-AC208A3AE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770FED-3F08-4C4F-5730-0008739EA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22AF7D-162D-726F-2AFA-979C027FA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A1686-DD1A-41B5-932B-8D15AD2EB068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55B4C2-4AAF-E7F6-85FF-753D27062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3BFB9D-E4DE-8669-1454-30502A334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71CD-BA73-489D-8F1A-F627B7A6A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1511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46B67F-4279-AFEB-DD3B-52B87355BB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0EF57C-4E83-4975-D400-28B2D822B2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B4DFF0-0149-C7A4-B321-24B65BBF1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A1686-DD1A-41B5-932B-8D15AD2EB068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9FE842-B80A-9F89-66A1-9540BEFE7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9DD823-CB0D-6FB7-A7E9-1D2F19667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71CD-BA73-489D-8F1A-F627B7A6A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0146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65FE79-CECE-69FB-8929-81C2FEE38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4B7C5E-A50A-4A97-2D54-DD34F0200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F63FF5-62FB-A322-9E4A-374EEB7FB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A1686-DD1A-41B5-932B-8D15AD2EB068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06B221-EB8F-FCAE-D525-654355D65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F0CDB7-3CBC-E828-D922-14CACF6B2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71CD-BA73-489D-8F1A-F627B7A6A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0594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E6894C-568D-7E59-1A89-264A63075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531CCC-64F1-739A-8E54-478C02CE3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20F828-80CF-47C6-9F15-8492647EF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A1686-DD1A-41B5-932B-8D15AD2EB068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0FA5E1-33D0-088D-9474-D40C53DE0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62B66D-B100-71BC-EA9B-01492537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71CD-BA73-489D-8F1A-F627B7A6A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8832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074377-47BE-F30A-4F6B-652D0D204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994F1B-A57B-79CE-0642-5E37CF83BF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855178A-2067-1918-82E0-C1D7218E9C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353E27-FF23-9A5D-9C94-44870D2C8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A1686-DD1A-41B5-932B-8D15AD2EB068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614DB27-0F8E-EC8F-2FCB-9E6B115A6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332681-390E-CE74-C765-9BDDC0FD8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71CD-BA73-489D-8F1A-F627B7A6A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792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8DDB6A-C33D-F55F-DF07-04108F9F1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88217D-9A66-CBFE-784B-741334896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07F0A83-6685-D44D-48C8-35C9C9858A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DE36997-A901-955C-EF6F-2D6A7620F5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134DA70-F446-B7AE-A3DB-CCEB1464DD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9DD417F-08FB-DFD2-516B-817969A36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A1686-DD1A-41B5-932B-8D15AD2EB068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F6E0001-19E4-60F6-E847-708EA6B6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E51E2B5-7837-4C15-00DB-5BC5D1472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71CD-BA73-489D-8F1A-F627B7A6A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5126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ABD48E-6357-7C96-4FD4-C9BE605CA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9ACB592-F519-E5FD-C730-E12E74021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A1686-DD1A-41B5-932B-8D15AD2EB068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E08D4F8-B717-1101-5F9A-38DAECCD8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0A62421-C5F8-7DAF-5100-E2E135186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71CD-BA73-489D-8F1A-F627B7A6A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66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7784328-CC76-093F-6161-31B62064F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A1686-DD1A-41B5-932B-8D15AD2EB068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A14F9E2-F251-A702-E9C3-F3BA089CE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BD3DE59-BF05-0864-E741-00548D4B5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71CD-BA73-489D-8F1A-F627B7A6A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2728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88A2F8-2ECF-BBB3-7DEB-884C4C46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2B89AD-9676-036E-7668-3C701E4F7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D51A69-E40B-729B-08A0-4DF31F968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DBA7721-84AF-25F7-7BD2-C7CD0C9C4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A1686-DD1A-41B5-932B-8D15AD2EB068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A130D7B-AD2A-90A5-AA70-F6AC256DC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9B3114-AD04-0000-0ECE-89A357761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71CD-BA73-489D-8F1A-F627B7A6A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8154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9FB7A3-F34C-FF12-7237-852325E3E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2521925-1C0B-4420-31A8-A94C1B372E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923B10C-B5FC-4AAC-B633-29C67945D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3BBE4AB-798A-591E-2C86-7FE20DA2E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A1686-DD1A-41B5-932B-8D15AD2EB068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89874F-44ED-83BF-2880-A9EA7ADAE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2CD4358-10BF-EB13-3581-E5EC35647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71CD-BA73-489D-8F1A-F627B7A6A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9481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7A28490-9112-0E95-036F-4D614A657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9242AC-B5C9-C120-7730-0719193B0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0094E6-F78F-9E01-0276-80E427CB37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5A1686-DD1A-41B5-932B-8D15AD2EB068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C7DCE5-90D1-8C22-67D1-645FFDA891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A8351A-F510-8EFC-E28B-5D7E53F99F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1171CD-BA73-489D-8F1A-F627B7A6A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118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36E58BB-CD0E-58AC-606C-6B2094A26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70" y="2395393"/>
            <a:ext cx="11526859" cy="2067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801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E3A082D-4B3B-C391-DE88-CD12220B44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836" y="1466576"/>
            <a:ext cx="8078327" cy="392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875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B46886B-2012-B26C-DC42-84DF01B4B7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1520" y="828312"/>
            <a:ext cx="8668960" cy="520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799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2BD1F2A-7378-655A-8CB1-9479BB898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914" y="485364"/>
            <a:ext cx="8926171" cy="588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488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5299627-2008-612D-3C18-681319D18CAB}"/>
              </a:ext>
            </a:extLst>
          </p:cNvPr>
          <p:cNvSpPr txBox="1"/>
          <p:nvPr/>
        </p:nvSpPr>
        <p:spPr>
          <a:xfrm>
            <a:off x="223520" y="264160"/>
            <a:ext cx="1175512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Creación de encuestas y cuestionarios</a:t>
            </a:r>
          </a:p>
          <a:p>
            <a:endParaRPr lang="es-MX" dirty="0"/>
          </a:p>
          <a:p>
            <a:r>
              <a:rPr lang="es-MX" dirty="0"/>
              <a:t>El diseño de un buen instrumento requiere seguir pasos claros:</a:t>
            </a:r>
          </a:p>
          <a:p>
            <a:br>
              <a:rPr lang="es-MX" dirty="0"/>
            </a:br>
            <a:endParaRPr lang="es-MX" dirty="0"/>
          </a:p>
          <a:p>
            <a:r>
              <a:rPr lang="es-MX" b="1" dirty="0"/>
              <a:t>1. Definir el objetivo</a:t>
            </a:r>
          </a:p>
          <a:p>
            <a:endParaRPr lang="es-MX" dirty="0"/>
          </a:p>
          <a:p>
            <a:r>
              <a:rPr lang="es-MX" dirty="0"/>
              <a:t>Responder preguntas como: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¿Qué quiero saber?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¿Qué variables voy a medir?</a:t>
            </a:r>
          </a:p>
          <a:p>
            <a:br>
              <a:rPr lang="es-MX" dirty="0"/>
            </a:br>
            <a:endParaRPr lang="es-MX" dirty="0"/>
          </a:p>
          <a:p>
            <a:r>
              <a:rPr lang="es-MX" b="1" dirty="0"/>
              <a:t> 2. Identificar tipo de datos</a:t>
            </a:r>
          </a:p>
          <a:p>
            <a:endParaRPr lang="es-MX" dirty="0"/>
          </a:p>
          <a:p>
            <a:r>
              <a:rPr lang="es-MX" dirty="0"/>
              <a:t>Ejemplos: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Demográficos (edad, género, nivel educativo)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Opiniones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Actitudes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Conductas</a:t>
            </a:r>
          </a:p>
        </p:txBody>
      </p:sp>
    </p:spTree>
    <p:extLst>
      <p:ext uri="{BB962C8B-B14F-4D97-AF65-F5344CB8AC3E}">
        <p14:creationId xmlns:p14="http://schemas.microsoft.com/office/powerpoint/2010/main" val="2037619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1FADB1B-B86A-1244-050D-DB5640AAE051}"/>
              </a:ext>
            </a:extLst>
          </p:cNvPr>
          <p:cNvSpPr txBox="1"/>
          <p:nvPr/>
        </p:nvSpPr>
        <p:spPr>
          <a:xfrm>
            <a:off x="58723" y="58723"/>
            <a:ext cx="1186203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3. Diseño de preguntas</a:t>
            </a:r>
          </a:p>
          <a:p>
            <a:endParaRPr lang="es-MX" b="1" dirty="0"/>
          </a:p>
          <a:p>
            <a:r>
              <a:rPr lang="es-MX" b="1" dirty="0"/>
              <a:t>Tipos principales:</a:t>
            </a:r>
          </a:p>
          <a:p>
            <a:endParaRPr lang="es-MX" b="1" dirty="0"/>
          </a:p>
          <a:p>
            <a:r>
              <a:rPr lang="es-MX" b="1" dirty="0"/>
              <a:t>a) Cerradas</a:t>
            </a:r>
            <a:endParaRPr lang="es-MX" dirty="0"/>
          </a:p>
          <a:p>
            <a:pPr lvl="1"/>
            <a:endParaRPr lang="es-MX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/>
              <a:t>Opción múltiple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/>
              <a:t>Dicotómicas (sí/no)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/>
              <a:t>Escalas (ej. Likert)</a:t>
            </a:r>
          </a:p>
          <a:p>
            <a:endParaRPr lang="es-MX" b="1" dirty="0"/>
          </a:p>
          <a:p>
            <a:r>
              <a:rPr lang="es-MX" b="1" dirty="0"/>
              <a:t>b) Abiertas</a:t>
            </a:r>
            <a:endParaRPr lang="es-MX" dirty="0"/>
          </a:p>
          <a:p>
            <a:pPr lvl="1"/>
            <a:r>
              <a:rPr lang="es-MX" dirty="0"/>
              <a:t>Permiten respuestas libres</a:t>
            </a:r>
          </a:p>
          <a:p>
            <a:pPr lvl="1"/>
            <a:r>
              <a:rPr lang="es-MX" dirty="0"/>
              <a:t>Más profundidad</a:t>
            </a:r>
          </a:p>
          <a:p>
            <a:endParaRPr lang="es-MX" b="1" dirty="0"/>
          </a:p>
          <a:p>
            <a:r>
              <a:rPr lang="es-MX" b="1" dirty="0"/>
              <a:t> 4. Estructura del cuestionario</a:t>
            </a:r>
          </a:p>
          <a:p>
            <a:endParaRPr lang="es-MX" dirty="0"/>
          </a:p>
          <a:p>
            <a:r>
              <a:rPr lang="es-MX" dirty="0"/>
              <a:t>Orden recomendado: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Preguntas generales (rompe hielo)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Preguntas centrales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Preguntas sensibles (al final)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Datos sociodemográficos</a:t>
            </a:r>
          </a:p>
        </p:txBody>
      </p:sp>
    </p:spTree>
    <p:extLst>
      <p:ext uri="{BB962C8B-B14F-4D97-AF65-F5344CB8AC3E}">
        <p14:creationId xmlns:p14="http://schemas.microsoft.com/office/powerpoint/2010/main" val="1732979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FAD560A-2018-BD05-F964-7AD557AB9322}"/>
              </a:ext>
            </a:extLst>
          </p:cNvPr>
          <p:cNvSpPr txBox="1"/>
          <p:nvPr/>
        </p:nvSpPr>
        <p:spPr>
          <a:xfrm>
            <a:off x="109057" y="318782"/>
            <a:ext cx="118368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5. Redacción adecuada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Lenguaje claro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Sin ambigüedades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Sin inducir respuestas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Evitar juicios de valor</a:t>
            </a:r>
          </a:p>
          <a:p>
            <a:br>
              <a:rPr lang="es-MX" dirty="0"/>
            </a:br>
            <a:endParaRPr lang="es-MX" dirty="0"/>
          </a:p>
          <a:p>
            <a:r>
              <a:rPr lang="es-MX" b="1" dirty="0"/>
              <a:t> 6. Prueba piloto</a:t>
            </a:r>
          </a:p>
          <a:p>
            <a:endParaRPr lang="es-MX" dirty="0"/>
          </a:p>
          <a:p>
            <a:r>
              <a:rPr lang="es-MX" dirty="0"/>
              <a:t>Antes de aplicar: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Detectar errores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Verificar comprensión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Ajustar estructura</a:t>
            </a:r>
          </a:p>
          <a:p>
            <a:endParaRPr lang="es-MX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6BF765C-F599-9036-E06D-9AF3CBBFD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0870" y="1654810"/>
            <a:ext cx="6125210" cy="307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064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702807E-2C3B-9136-26B1-2194F25F22AD}"/>
              </a:ext>
            </a:extLst>
          </p:cNvPr>
          <p:cNvSpPr txBox="1"/>
          <p:nvPr/>
        </p:nvSpPr>
        <p:spPr>
          <a:xfrm>
            <a:off x="254000" y="518160"/>
            <a:ext cx="1162304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No se trata de elegir un tipo mejor, sino el adecuado según el objetivo: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/>
              <a:t>Abiertas</a:t>
            </a:r>
            <a:r>
              <a:rPr lang="es-MX" dirty="0"/>
              <a:t> : comprender a profundidad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/>
              <a:t>Cerradas: </a:t>
            </a:r>
            <a:r>
              <a:rPr lang="es-MX" dirty="0"/>
              <a:t>medir y comparar</a:t>
            </a:r>
          </a:p>
          <a:p>
            <a:br>
              <a:rPr lang="es-MX" dirty="0"/>
            </a:br>
            <a:endParaRPr lang="es-MX" dirty="0"/>
          </a:p>
          <a:p>
            <a:r>
              <a:rPr lang="es-MX" b="1" dirty="0"/>
              <a:t>Ejemplo aplicado a consultoría</a:t>
            </a:r>
          </a:p>
          <a:p>
            <a:endParaRPr lang="es-MX" b="1" dirty="0"/>
          </a:p>
          <a:p>
            <a:r>
              <a:rPr lang="es-MX" b="1" dirty="0"/>
              <a:t>Objetivo:</a:t>
            </a:r>
            <a:r>
              <a:rPr lang="es-MX" dirty="0"/>
              <a:t> evaluar satisfacción del cliente</a:t>
            </a:r>
          </a:p>
          <a:p>
            <a:endParaRPr lang="es-MX" dirty="0"/>
          </a:p>
          <a:p>
            <a:pPr marL="342900" indent="-342900">
              <a:buAutoNum type="alphaLcParenR"/>
            </a:pPr>
            <a:r>
              <a:rPr lang="es-MX" dirty="0"/>
              <a:t>Cerrada:</a:t>
            </a:r>
          </a:p>
          <a:p>
            <a:br>
              <a:rPr lang="es-MX" dirty="0"/>
            </a:br>
            <a:r>
              <a:rPr lang="es-MX" dirty="0"/>
              <a:t>“Califica el servicio del 1 al 5”</a:t>
            </a:r>
          </a:p>
          <a:p>
            <a:endParaRPr lang="es-MX" dirty="0"/>
          </a:p>
          <a:p>
            <a:r>
              <a:rPr lang="es-MX" dirty="0"/>
              <a:t>b) Abierta:</a:t>
            </a:r>
            <a:br>
              <a:rPr lang="es-MX" dirty="0"/>
            </a:br>
            <a:endParaRPr lang="es-MX" dirty="0"/>
          </a:p>
          <a:p>
            <a:r>
              <a:rPr lang="es-MX" dirty="0"/>
              <a:t>“¿Qué mejorarías del servicio?”</a:t>
            </a:r>
          </a:p>
          <a:p>
            <a:endParaRPr lang="es-MX" dirty="0"/>
          </a:p>
          <a:p>
            <a:r>
              <a:rPr lang="es-MX" dirty="0"/>
              <a:t>Lo ideal es </a:t>
            </a:r>
            <a:r>
              <a:rPr lang="es-MX" b="1" dirty="0"/>
              <a:t>combinar ambas</a:t>
            </a:r>
            <a:r>
              <a:rPr lang="es-MX" dirty="0"/>
              <a:t>.</a:t>
            </a:r>
          </a:p>
          <a:p>
            <a:br>
              <a:rPr lang="es-MX" dirty="0"/>
            </a:br>
            <a:r>
              <a:rPr lang="es-MX" dirty="0"/>
              <a:t>¿Qué pasaría si solo usas preguntas cerradas en un problema complejo?</a:t>
            </a:r>
          </a:p>
        </p:txBody>
      </p:sp>
    </p:spTree>
    <p:extLst>
      <p:ext uri="{BB962C8B-B14F-4D97-AF65-F5344CB8AC3E}">
        <p14:creationId xmlns:p14="http://schemas.microsoft.com/office/powerpoint/2010/main" val="15741489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229</Words>
  <Application>Microsoft Office PowerPoint</Application>
  <PresentationFormat>Panorámica</PresentationFormat>
  <Paragraphs>72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Ma. Guadalupe Patiño Ramos</dc:creator>
  <cp:lastModifiedBy>Ma. Guadalupe Patiño Ramos</cp:lastModifiedBy>
  <cp:revision>2</cp:revision>
  <dcterms:created xsi:type="dcterms:W3CDTF">2026-03-20T21:29:15Z</dcterms:created>
  <dcterms:modified xsi:type="dcterms:W3CDTF">2026-03-20T21:49:48Z</dcterms:modified>
</cp:coreProperties>
</file>