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7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53DB9-6E40-8150-244F-AD65788BD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982818-1A2A-B1F2-9ABD-3AA4132E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D6F65C-E920-81E5-085B-52A97618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5BE791-F667-B3E0-0F5B-AEC89C41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7667F-EB1B-C80A-9174-33E2B685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23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41F79-AAAD-3737-366C-98CDC966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48930C-D8B4-0ECC-089F-729B3BAF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A4BA68-B0F3-A395-686E-9E6A6ECD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9D5BD-4AC2-CBCB-10E3-F0E74834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2D9D6D-F9CE-E7EC-146C-E55F9876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0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CA8AA-5ED0-1851-01EB-7578DCD04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EB5AE6-DFD2-449D-F84B-237EABD27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A3E402-0993-18FF-312A-F3D90CE0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5B57FA-BA67-5E53-BA90-7506DEBB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01D4A-790E-5D6A-98C4-67530A3E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12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F4551-1184-8696-15F9-C279C79E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252775-2D5B-C4C7-C5C6-25B3DFE46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0D5A1-D7B1-989E-ECBB-988093F8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1689B-2D41-59B1-B555-F99A426E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374D95-58BE-D476-61D9-1A78EDB8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C3AAE-515A-56FB-5A1F-AEB84714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121DAF-74E3-28C8-DC3D-3F125905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62F8C-91A6-F2AF-BE1A-4203A596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1260A-E016-9638-11C3-6B6AA2D1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CCF46-9282-D2C3-DAE4-091D72F6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06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92743-349C-5CEA-3BE7-0C9EA9F8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357B64-A4EE-1A36-C184-6F300D4E1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4C919A-8EF9-A580-3CB0-CCEF59B1D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050A4-A41E-C6D8-7EB1-CCB2497A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6C89D8-99A7-53E5-7CCC-D56274D9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7EF3F6-5D43-0172-3B5B-B72C6793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23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8DF6B-5C83-AE17-40BA-8421C27A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FBFAFB-EFAA-56C8-F237-B4251759E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FFC4A2-2FD9-1E8B-168C-7D30B4727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B8E500-7A73-35C6-0839-D231D9589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CB31D2-C8DE-E32D-2CF9-741E094AE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E0EFBE-7AED-1976-95C4-84DC101A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3EAA34-DB0E-4A06-B378-5A36B718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B20D6A-49A9-FAD0-AF02-962E0ABD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54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16676-B44C-D20D-F4B3-50E77408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0F8BCE-2B0A-84F9-FF09-771AB016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DB676B-FD34-764C-EDAA-10B392E2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50EA5-56D2-1791-7841-CD79586A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2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D4FC9C-9403-7DA6-F333-6AC1CFE3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592345-7788-BE7E-34F4-1F840ABE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25FCFE-37B2-EF6F-8157-BDF50D8B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8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E30A6-186A-7C97-CD69-B286E3DE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2403F-2DAA-B0BB-58B0-5712367E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91F9F8-02F4-CDEA-E40F-9E285C94E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B3ED99-11BD-2EE4-E0FF-1CE04DF8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92471F-538A-86A9-B144-19B68306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478464-DACE-ADC9-6D52-4190E7AA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97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8E913-16E2-2DD5-D7F0-227830C7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6BF9F7-0A71-2DFE-E4C3-F1CA187E2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ACAE7D-FA74-B854-E885-A13090811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9361A2-0009-A8C7-50C2-D7EFAD71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7529D7-B525-0344-CBFD-50979948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B99BA3-C148-1BC4-CA66-6B7B85A8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64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01F2C2-E67D-976F-6E1F-9BA6464B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86E44-8481-89ED-6478-4F2A730BE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625489-3236-5CE8-7F91-B506BC391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E079A-B1AD-4511-8673-15A2DCAE438C}" type="datetimeFigureOut">
              <a:rPr lang="es-MX" smtClean="0"/>
              <a:t>17/11/2025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CCA6B-1E9E-2A31-4BC4-8367E5D0F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4949D5-19B3-6E8B-CA18-4B0C7F5FD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9C35C-7F5C-462D-83C0-273CEBDAA5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4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DCBFB9-C913-3080-0AC0-8934B095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5" r="1" b="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780EBA-79DB-AF25-6513-993A845F154C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ELABORACION DE ORGANIGRAMAS Y KPIS</a:t>
            </a:r>
          </a:p>
        </p:txBody>
      </p:sp>
    </p:spTree>
    <p:extLst>
      <p:ext uri="{BB962C8B-B14F-4D97-AF65-F5344CB8AC3E}">
        <p14:creationId xmlns:p14="http://schemas.microsoft.com/office/powerpoint/2010/main" val="127203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7B229A-FE16-DB91-12EE-ABEB3DEFDC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87"/>
          <a:stretch>
            <a:fillRect/>
          </a:stretch>
        </p:blipFill>
        <p:spPr>
          <a:xfrm>
            <a:off x="457200" y="457200"/>
            <a:ext cx="11277600" cy="58029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F33E86-2C15-9869-A5C1-E0B6F2A5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524"/>
            <a:ext cx="5426109" cy="7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413C02-81EB-12F7-7A4C-D923EFC893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2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F97397-3970-9023-9447-D6F9D9C5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8" y="904964"/>
            <a:ext cx="4267837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7CA071-CC74-5458-E2CA-DBE6AA05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6" y="457200"/>
            <a:ext cx="10806548" cy="5943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19657C-2147-26CF-AFBC-B346B2AC4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0" y="1105319"/>
            <a:ext cx="2307564" cy="10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7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03850F-E08A-288B-B288-289B8BAD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6607"/>
            <a:ext cx="11277600" cy="47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06CBB78-47C4-C325-F747-34C6F713E4A8}"/>
              </a:ext>
            </a:extLst>
          </p:cNvPr>
          <p:cNvSpPr txBox="1"/>
          <p:nvPr/>
        </p:nvSpPr>
        <p:spPr>
          <a:xfrm>
            <a:off x="50202" y="154478"/>
            <a:ext cx="117101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Vamos a hacer un ejemplo:</a:t>
            </a:r>
          </a:p>
          <a:p>
            <a:endParaRPr lang="es-MX" dirty="0"/>
          </a:p>
          <a:p>
            <a:pPr algn="ctr"/>
            <a:r>
              <a:rPr lang="es-MX" b="1" dirty="0"/>
              <a:t>¿Qué áreas o departamentos quieres incluir?</a:t>
            </a:r>
          </a:p>
          <a:p>
            <a:pPr algn="ctr"/>
            <a:endParaRPr lang="es-MX" b="1" dirty="0"/>
          </a:p>
          <a:p>
            <a:r>
              <a:rPr lang="es-MX" dirty="0"/>
              <a:t>Por ejemplo: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Dirección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Administración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Finanzas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Recursos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Operaciones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Mercadotecnia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Producción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Calidad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1721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97658E-9F87-0200-4975-754BA66E1D7C}"/>
              </a:ext>
            </a:extLst>
          </p:cNvPr>
          <p:cNvSpPr txBox="1"/>
          <p:nvPr/>
        </p:nvSpPr>
        <p:spPr>
          <a:xfrm>
            <a:off x="139849" y="311972"/>
            <a:ext cx="117365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Ahora identifica funciones por área y responsable:</a:t>
            </a:r>
          </a:p>
          <a:p>
            <a:endParaRPr lang="es-MX" b="1" dirty="0"/>
          </a:p>
          <a:p>
            <a:r>
              <a:rPr lang="es-MX" b="1" dirty="0"/>
              <a:t>a) Dirección General</a:t>
            </a:r>
            <a:endParaRPr lang="es-MX" dirty="0"/>
          </a:p>
          <a:p>
            <a:pPr lvl="1"/>
            <a:r>
              <a:rPr lang="es-MX" dirty="0"/>
              <a:t>Encargado de la toma de decisiones estratégicas y supervisión global de la empresa.</a:t>
            </a:r>
          </a:p>
          <a:p>
            <a:r>
              <a:rPr lang="es-MX" b="1" dirty="0"/>
              <a:t>b) Administración</a:t>
            </a:r>
            <a:endParaRPr lang="es-MX" dirty="0"/>
          </a:p>
          <a:p>
            <a:pPr lvl="1"/>
            <a:r>
              <a:rPr lang="es-MX" dirty="0"/>
              <a:t>Manejo de recursos administrativos, documentos y gestión de oficina.</a:t>
            </a:r>
          </a:p>
          <a:p>
            <a:r>
              <a:rPr lang="es-MX" b="1" dirty="0"/>
              <a:t>c) Finanzas</a:t>
            </a:r>
            <a:endParaRPr lang="es-MX" dirty="0"/>
          </a:p>
          <a:p>
            <a:pPr lvl="1"/>
            <a:r>
              <a:rPr lang="es-MX" dirty="0"/>
              <a:t>Control y planificación financiera, contabilidad y análisis de costos.</a:t>
            </a:r>
          </a:p>
          <a:p>
            <a:r>
              <a:rPr lang="es-MX" b="1" dirty="0"/>
              <a:t>d) Recursos Humanos</a:t>
            </a:r>
            <a:endParaRPr lang="es-MX" dirty="0"/>
          </a:p>
          <a:p>
            <a:pPr lvl="1"/>
            <a:r>
              <a:rPr lang="es-MX" dirty="0"/>
              <a:t>Gestión de personal, contratación, desarrollo y bienestar de los empleados.</a:t>
            </a:r>
          </a:p>
          <a:p>
            <a:r>
              <a:rPr lang="es-MX" b="1" dirty="0"/>
              <a:t>e) Operaciones</a:t>
            </a:r>
            <a:endParaRPr lang="es-MX" dirty="0"/>
          </a:p>
          <a:p>
            <a:pPr lvl="1"/>
            <a:r>
              <a:rPr lang="es-MX" dirty="0"/>
              <a:t>Supervisión de la producción, logística y gestión operativa diaria.</a:t>
            </a:r>
          </a:p>
          <a:p>
            <a:r>
              <a:rPr lang="es-MX" b="1" dirty="0"/>
              <a:t>f) Ventas</a:t>
            </a:r>
            <a:endParaRPr lang="es-MX" dirty="0"/>
          </a:p>
          <a:p>
            <a:pPr lvl="1"/>
            <a:r>
              <a:rPr lang="es-MX" dirty="0"/>
              <a:t>Dirección de ventas, relaciones con clientes y estrategias comerciales.</a:t>
            </a:r>
          </a:p>
          <a:p>
            <a:r>
              <a:rPr lang="es-MX" b="1" dirty="0"/>
              <a:t>g) Mercadotecnia</a:t>
            </a:r>
            <a:endParaRPr lang="es-MX" dirty="0"/>
          </a:p>
          <a:p>
            <a:pPr lvl="1"/>
            <a:r>
              <a:rPr lang="es-MX" dirty="0"/>
              <a:t>Estrategias de publicidad, posicionamiento de marca y comunicación externa.</a:t>
            </a:r>
          </a:p>
          <a:p>
            <a:r>
              <a:rPr lang="es-MX" b="1" dirty="0"/>
              <a:t>h) TI (Tecnologías de la Información)</a:t>
            </a:r>
            <a:endParaRPr lang="es-MX" dirty="0"/>
          </a:p>
          <a:p>
            <a:pPr lvl="1"/>
            <a:r>
              <a:rPr lang="es-MX" dirty="0"/>
              <a:t>Gestión de sistemas informáticos, seguridad digital y soporte técnico.</a:t>
            </a:r>
          </a:p>
          <a:p>
            <a:r>
              <a:rPr lang="es-MX" b="1" dirty="0"/>
              <a:t>i) Producción</a:t>
            </a:r>
            <a:endParaRPr lang="es-MX" dirty="0"/>
          </a:p>
          <a:p>
            <a:pPr lvl="1"/>
            <a:r>
              <a:rPr lang="es-MX" dirty="0"/>
              <a:t>Supervisión de procesos de fabricación, calidad y control de inventarios.</a:t>
            </a:r>
          </a:p>
          <a:p>
            <a:r>
              <a:rPr lang="es-MX" b="1" dirty="0"/>
              <a:t>j) Calidad</a:t>
            </a:r>
            <a:endParaRPr lang="es-MX" dirty="0"/>
          </a:p>
          <a:p>
            <a:pPr lvl="1"/>
            <a:r>
              <a:rPr lang="es-MX" dirty="0"/>
              <a:t>Aseguramiento de calidad, controles y estándares en productos o servicios.</a:t>
            </a:r>
          </a:p>
        </p:txBody>
      </p:sp>
    </p:spTree>
    <p:extLst>
      <p:ext uri="{BB962C8B-B14F-4D97-AF65-F5344CB8AC3E}">
        <p14:creationId xmlns:p14="http://schemas.microsoft.com/office/powerpoint/2010/main" val="261852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8FE149-CF2A-C7EF-8396-F87E39F867FA}"/>
              </a:ext>
            </a:extLst>
          </p:cNvPr>
          <p:cNvSpPr txBox="1"/>
          <p:nvPr/>
        </p:nvSpPr>
        <p:spPr>
          <a:xfrm>
            <a:off x="247426" y="279699"/>
            <a:ext cx="113385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2. Y ahora con la misma información vamos a hacer un </a:t>
            </a:r>
            <a:r>
              <a:rPr lang="es-MX" b="1" dirty="0"/>
              <a:t>organigrama matricial</a:t>
            </a:r>
            <a:r>
              <a:rPr lang="es-MX" dirty="0"/>
              <a:t> </a:t>
            </a:r>
          </a:p>
          <a:p>
            <a:endParaRPr lang="es-MX" dirty="0"/>
          </a:p>
          <a:p>
            <a:r>
              <a:rPr lang="es-MX" dirty="0"/>
              <a:t>Toma en cuenta que es una estructura que combina la jerarquía tradicional (funciones) con una visión más flexible y dinámica que se basa en proyectos, productos o áreas transversales</a:t>
            </a:r>
          </a:p>
          <a:p>
            <a:endParaRPr lang="es-MX" dirty="0"/>
          </a:p>
          <a:p>
            <a:r>
              <a:rPr lang="es-MX" dirty="0"/>
              <a:t>En lugar de que cada empleado dependa de un solo jefe, los empleados tienen dos jefes: uno por función (departamento) y otro por el proyecto o el área transversal en el que están involucrados.</a:t>
            </a:r>
          </a:p>
          <a:p>
            <a:endParaRPr lang="es-MX" dirty="0"/>
          </a:p>
          <a:p>
            <a:r>
              <a:rPr lang="es-MX" b="1" dirty="0"/>
              <a:t>Cómo hacer tu organigrama funcional en matricial:</a:t>
            </a:r>
          </a:p>
          <a:p>
            <a:endParaRPr lang="es-MX" b="1" dirty="0"/>
          </a:p>
          <a:p>
            <a:r>
              <a:rPr lang="es-MX" b="1" dirty="0"/>
              <a:t>Primero: define los dos ejes</a:t>
            </a:r>
            <a:r>
              <a:rPr lang="es-MX" dirty="0"/>
              <a:t>:</a:t>
            </a:r>
          </a:p>
          <a:p>
            <a:endParaRPr lang="es-MX" dirty="0"/>
          </a:p>
          <a:p>
            <a:pPr lvl="1"/>
            <a:r>
              <a:rPr lang="es-MX" b="1" dirty="0"/>
              <a:t>Eje vertical</a:t>
            </a:r>
            <a:r>
              <a:rPr lang="es-MX" dirty="0"/>
              <a:t>: Los departamentos funcionales que ya tienes (Dirección General, Finanzas, Recursos Humanos, etc.). Estos representan las funciones de la organización.</a:t>
            </a:r>
          </a:p>
          <a:p>
            <a:pPr lvl="1"/>
            <a:endParaRPr lang="es-MX" b="1" dirty="0"/>
          </a:p>
          <a:p>
            <a:pPr lvl="1"/>
            <a:r>
              <a:rPr lang="es-MX" b="1" dirty="0"/>
              <a:t>Eje horizontal</a:t>
            </a:r>
            <a:r>
              <a:rPr lang="es-MX" dirty="0"/>
              <a:t>: Los proyectos, productos o áreas transversales. Por ejemplo, si tu empresa maneja distintos productos, cada producto podría tener su propio eje, o si trabajas por proyectos, esos proyectos irían en la parte superior del organigrama.</a:t>
            </a:r>
          </a:p>
          <a:p>
            <a:endParaRPr lang="es-MX" b="1" dirty="0"/>
          </a:p>
          <a:p>
            <a:r>
              <a:rPr lang="es-MX" b="1" dirty="0"/>
              <a:t>Segundo : asignar responsabilidades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Cada empleado tendría dos jefes: uno por su función (ej. Finanzas o Recursos Humanos) y otro por el proyecto o producto en el que está trabajando.</a:t>
            </a:r>
          </a:p>
        </p:txBody>
      </p:sp>
    </p:spTree>
    <p:extLst>
      <p:ext uri="{BB962C8B-B14F-4D97-AF65-F5344CB8AC3E}">
        <p14:creationId xmlns:p14="http://schemas.microsoft.com/office/powerpoint/2010/main" val="183175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7E59513-EAE7-1A8C-D43A-F17DAA2EC822}"/>
              </a:ext>
            </a:extLst>
          </p:cNvPr>
          <p:cNvSpPr txBox="1"/>
          <p:nvPr/>
        </p:nvSpPr>
        <p:spPr>
          <a:xfrm>
            <a:off x="225911" y="376518"/>
            <a:ext cx="11629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Eje Horizontal (Proyectos o Áreas Transversales):</a:t>
            </a:r>
          </a:p>
          <a:p>
            <a:endParaRPr lang="es-MX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/>
              <a:t>Proyecto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/>
              <a:t>Proyecto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/>
              <a:t>Proyecto C</a:t>
            </a:r>
          </a:p>
          <a:p>
            <a:endParaRPr lang="es-MX"/>
          </a:p>
          <a:p>
            <a:r>
              <a:rPr lang="es-MX"/>
              <a:t>Ahora los productos:</a:t>
            </a:r>
          </a:p>
          <a:p>
            <a:endParaRPr lang="es-MX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/>
              <a:t>Producto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/>
              <a:t>Producto 2</a:t>
            </a:r>
          </a:p>
          <a:p>
            <a:endParaRPr lang="es-MX" b="1"/>
          </a:p>
          <a:p>
            <a:r>
              <a:rPr lang="es-MX" b="1"/>
              <a:t>El organigrama quedaría más o menos así estructurado:</a:t>
            </a:r>
          </a:p>
          <a:p>
            <a:endParaRPr lang="es-MX" b="1"/>
          </a:p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63DB77-DFE6-473C-CC5D-BDFE6204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46" y="3808207"/>
            <a:ext cx="6551182" cy="29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2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C8E951-7442-BD8C-02EA-EEB8EDC452F1}"/>
              </a:ext>
            </a:extLst>
          </p:cNvPr>
          <p:cNvSpPr txBox="1"/>
          <p:nvPr/>
        </p:nvSpPr>
        <p:spPr>
          <a:xfrm>
            <a:off x="398033" y="570155"/>
            <a:ext cx="11499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Características del Organigrama Matricial:</a:t>
            </a:r>
          </a:p>
          <a:p>
            <a:endParaRPr lang="es-MX" b="1" dirty="0"/>
          </a:p>
          <a:p>
            <a:pPr marL="342900" indent="-342900">
              <a:buAutoNum type="alphaLcParenR"/>
            </a:pPr>
            <a:r>
              <a:rPr lang="es-MX" b="1" dirty="0"/>
              <a:t>Responsabilidad dual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Cada persona está asignada a un departamento funcional y a uno o más proyectos/productos.</a:t>
            </a:r>
          </a:p>
          <a:p>
            <a:endParaRPr lang="es-MX" b="1" dirty="0"/>
          </a:p>
          <a:p>
            <a:r>
              <a:rPr lang="es-MX" b="1" dirty="0"/>
              <a:t>b) Comunicación horizontal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Los jefes de proyectos/productos y los jefes funcionales deben colaborar estrechamente para coordinar las tareas y la asignación de recursos.</a:t>
            </a:r>
          </a:p>
          <a:p>
            <a:endParaRPr lang="es-MX" b="1" dirty="0"/>
          </a:p>
          <a:p>
            <a:r>
              <a:rPr lang="es-MX" b="1" dirty="0"/>
              <a:t>c) Flexibilidad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Los empleados pueden ser asignados a diferentes proyectos a lo largo del tiempo, lo que fomenta un ambiente de trabajo más flexible y dinámico.</a:t>
            </a:r>
          </a:p>
        </p:txBody>
      </p:sp>
    </p:spTree>
    <p:extLst>
      <p:ext uri="{BB962C8B-B14F-4D97-AF65-F5344CB8AC3E}">
        <p14:creationId xmlns:p14="http://schemas.microsoft.com/office/powerpoint/2010/main" val="388853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D7BF99-95A0-1569-714F-14DE7AE9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2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C7B1BCF-9F2F-984D-40FC-4A2D9597BB92}"/>
              </a:ext>
            </a:extLst>
          </p:cNvPr>
          <p:cNvSpPr txBox="1"/>
          <p:nvPr/>
        </p:nvSpPr>
        <p:spPr>
          <a:xfrm>
            <a:off x="351692" y="381837"/>
            <a:ext cx="1142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Conceptos clave antes de que empieces el proceso de creación de estructuras organizacionales, conviene que conozcas algunos conceptos importantes:</a:t>
            </a:r>
          </a:p>
          <a:p>
            <a:endParaRPr lang="es-MX" dirty="0"/>
          </a:p>
          <a:p>
            <a:r>
              <a:rPr lang="es-MX" dirty="0"/>
              <a:t> 1. Cadena de mando </a:t>
            </a:r>
          </a:p>
          <a:p>
            <a:endParaRPr lang="es-MX" dirty="0"/>
          </a:p>
          <a:p>
            <a:r>
              <a:rPr lang="es-MX" dirty="0"/>
              <a:t>Es uno de los elementos básicos de una estructura organizacional</a:t>
            </a:r>
          </a:p>
          <a:p>
            <a:endParaRPr lang="es-MX" dirty="0"/>
          </a:p>
          <a:p>
            <a:r>
              <a:rPr lang="es-MX" dirty="0"/>
              <a:t>Se trata de una línea de autoridad ininterrumpida que abarca todos los niveles jerárquicos de una organización de manera descendente</a:t>
            </a:r>
          </a:p>
          <a:p>
            <a:endParaRPr lang="es-MX" dirty="0"/>
          </a:p>
          <a:p>
            <a:r>
              <a:rPr lang="es-MX" dirty="0"/>
              <a:t>La longitud de la cadena de mando depende del tamaño de la organización, pero todas las cadenas establecen claramente a quién debe rendir cuentas tu trabajador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9431AA-14EE-9356-6E0F-28F03AD2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022" y="3837370"/>
            <a:ext cx="2934109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BD868D-51FD-57FD-BE5E-030011A6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3615"/>
            <a:ext cx="11277600" cy="38907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4089E3-EA93-04F1-7F74-BA210D91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41" y="5530109"/>
            <a:ext cx="9030960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4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3DB035-C15A-FFA3-8E15-D14222753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D53D80-9216-DBFF-6792-DB9353D3E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76" y="883833"/>
            <a:ext cx="3848637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6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9AA85E-7938-14AD-F608-D3E5C69B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4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5E37B6-3577-2083-848A-BEEBCC81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7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349B59-BE1D-37DF-4ECD-1B1B2471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24" y="457200"/>
            <a:ext cx="954795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5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662EE0-5F18-F01A-D7F0-950730E65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34" y="457200"/>
            <a:ext cx="98241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6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604</Words>
  <Application>Microsoft Office PowerPoint</Application>
  <PresentationFormat>Panorámica</PresentationFormat>
  <Paragraphs>90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Ma. Guadalupe Patiño Ramos</dc:creator>
  <cp:lastModifiedBy>Ma. Guadalupe Patiño Ramos</cp:lastModifiedBy>
  <cp:revision>4</cp:revision>
  <dcterms:created xsi:type="dcterms:W3CDTF">2025-11-17T18:43:24Z</dcterms:created>
  <dcterms:modified xsi:type="dcterms:W3CDTF">2025-11-17T21:25:39Z</dcterms:modified>
</cp:coreProperties>
</file>