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iTDl+Cy9V2UpE7Y+9I3U9SKc5W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ba162e260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3ba162e2607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2" l="0" r="-1352" t="-67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Estrategias de Monetización para Negocios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5613489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98668d2668_0_31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2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Casos de Éxito: Aprendizajes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398668d2668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8391" y="2800381"/>
            <a:ext cx="16167701" cy="150569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98668d2668_0_31"/>
          <p:cNvSpPr txBox="1"/>
          <p:nvPr/>
        </p:nvSpPr>
        <p:spPr>
          <a:xfrm>
            <a:off x="5107525" y="5635050"/>
            <a:ext cx="7841100" cy="25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50">
                <a:solidFill>
                  <a:schemeClr val="dk1"/>
                </a:solidFill>
                <a:highlight>
                  <a:srgbClr val="FFFFFF"/>
                </a:highlight>
              </a:rPr>
              <a:t>Amazon: </a:t>
            </a:r>
            <a:r>
              <a:rPr lang="es-MX" sz="2450">
                <a:solidFill>
                  <a:schemeClr val="dk1"/>
                </a:solidFill>
                <a:highlight>
                  <a:srgbClr val="FFFFFF"/>
                </a:highlight>
              </a:rPr>
              <a:t>Diversificación extrema (Ecosystem-driven).</a:t>
            </a:r>
            <a:endParaRPr sz="2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MX" sz="2450">
                <a:solidFill>
                  <a:schemeClr val="dk1"/>
                </a:solidFill>
                <a:highlight>
                  <a:srgbClr val="FFFFFF"/>
                </a:highlight>
              </a:rPr>
              <a:t>Airbnb: </a:t>
            </a:r>
            <a:r>
              <a:rPr lang="es-MX" sz="2450">
                <a:solidFill>
                  <a:schemeClr val="dk1"/>
                </a:solidFill>
                <a:highlight>
                  <a:srgbClr val="FFFFFF"/>
                </a:highlight>
              </a:rPr>
              <a:t>Monetización de activos ociosos (Asset-light).</a:t>
            </a:r>
            <a:endParaRPr sz="2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MX" sz="2450">
                <a:solidFill>
                  <a:schemeClr val="dk1"/>
                </a:solidFill>
                <a:highlight>
                  <a:srgbClr val="FFFFFF"/>
                </a:highlight>
              </a:rPr>
              <a:t>Spotify: </a:t>
            </a:r>
            <a:r>
              <a:rPr lang="es-MX" sz="2450">
                <a:solidFill>
                  <a:schemeClr val="dk1"/>
                </a:solidFill>
                <a:highlight>
                  <a:srgbClr val="FFFFFF"/>
                </a:highlight>
              </a:rPr>
              <a:t>Modelo Freemium para combatir la piratería.</a:t>
            </a:r>
            <a:endParaRPr sz="24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7"/>
          <p:cNvPicPr preferRelativeResize="0"/>
          <p:nvPr/>
        </p:nvPicPr>
        <p:blipFill rotWithShape="1">
          <a:blip r:embed="rId3">
            <a:alphaModFix/>
          </a:blip>
          <a:srcRect b="42827" l="0" r="0" t="0"/>
          <a:stretch/>
        </p:blipFill>
        <p:spPr>
          <a:xfrm>
            <a:off x="0" y="0"/>
            <a:ext cx="13503648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/>
          <p:nvPr/>
        </p:nvSpPr>
        <p:spPr>
          <a:xfrm>
            <a:off x="11733199" y="-16285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2" l="0" r="-1352" t="-67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3ba162e2607_0_62"/>
          <p:cNvPicPr preferRelativeResize="0"/>
          <p:nvPr/>
        </p:nvPicPr>
        <p:blipFill rotWithShape="1">
          <a:blip r:embed="rId3">
            <a:alphaModFix/>
          </a:blip>
          <a:srcRect b="82334" l="0" r="0" t="0"/>
          <a:stretch/>
        </p:blipFill>
        <p:spPr>
          <a:xfrm>
            <a:off x="0" y="-239790"/>
            <a:ext cx="13447152" cy="31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ba162e2607_0_62"/>
          <p:cNvPicPr preferRelativeResize="0"/>
          <p:nvPr/>
        </p:nvPicPr>
        <p:blipFill rotWithShape="1">
          <a:blip r:embed="rId3">
            <a:alphaModFix/>
          </a:blip>
          <a:srcRect b="2408" l="0" r="0" t="56847"/>
          <a:stretch/>
        </p:blipFill>
        <p:spPr>
          <a:xfrm>
            <a:off x="0" y="2962477"/>
            <a:ext cx="13447152" cy="730055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ba162e2607_0_62"/>
          <p:cNvSpPr/>
          <p:nvPr/>
        </p:nvSpPr>
        <p:spPr>
          <a:xfrm>
            <a:off x="11613274" y="-175176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2" l="0" r="-1357" t="-676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ba162e2607_0_62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Conclusiones Finales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4112700" y="3547175"/>
            <a:ext cx="11305800" cy="46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100">
                <a:solidFill>
                  <a:srgbClr val="1D4ED8"/>
                </a:solidFill>
              </a:rPr>
              <a:t>Modelos</a:t>
            </a:r>
            <a:endParaRPr b="1" sz="3100">
              <a:solidFill>
                <a:srgbClr val="1D4E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chemeClr val="dk1"/>
                </a:solidFill>
              </a:rPr>
              <a:t>Suscripción, Publicidad, Venta Directa, Afiliados, Híbridos.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100">
                <a:solidFill>
                  <a:srgbClr val="1D4ED8"/>
                </a:solidFill>
              </a:rPr>
              <a:t>Optimización</a:t>
            </a:r>
            <a:endParaRPr b="1" sz="3100">
              <a:solidFill>
                <a:srgbClr val="1D4E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chemeClr val="dk1"/>
                </a:solidFill>
              </a:rPr>
              <a:t>Bajar CAC, subir LTV, minimizar Churn, maximizar EBITDA.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rgbClr val="475569"/>
                </a:solidFill>
              </a:rPr>
              <a:t>La monetización es una mezcla de tecnología, datos y comprensión profunda del valor para el usuario.</a:t>
            </a:r>
            <a:endParaRPr sz="2900">
              <a:solidFill>
                <a:srgbClr val="47556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22" name="Google Shape;222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27" name="Google Shape;227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2358975" y="4224300"/>
            <a:ext cx="132396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qué manera la elección y combinación estratégica de modelos de monetización pueden influir en la sostenibilidad financiera y el crecimiento de un negocio digital?"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942300" y="2136075"/>
            <a:ext cx="14671200" cy="5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•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Sintetizar los modelos de ingresos digitales actuales.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•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Revisar métricas críticas de rentabilidad (CAC, LTV, ROI).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•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Evaluar casos de éxito y su adaptabilidad.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•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Resolver dudas técnico-estratégicas.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Suscripciones: El Poder de la Recurrencia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067700" y="2713175"/>
            <a:ext cx="11326800" cy="58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900">
                <a:solidFill>
                  <a:srgbClr val="1E40AF"/>
                </a:solidFill>
                <a:highlight>
                  <a:srgbClr val="EFF6FF"/>
                </a:highlight>
              </a:rPr>
              <a:t>Ventajas Clave</a:t>
            </a:r>
            <a:endParaRPr b="1" sz="2900">
              <a:solidFill>
                <a:srgbClr val="1E40AF"/>
              </a:solidFill>
              <a:highlight>
                <a:srgbClr val="EFF6FF"/>
              </a:highlight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s-MX" sz="2700">
                <a:solidFill>
                  <a:schemeClr val="dk1"/>
                </a:solidFill>
                <a:highlight>
                  <a:srgbClr val="EFF6FF"/>
                </a:highlight>
              </a:rPr>
              <a:t>Ingresos predecibles.</a:t>
            </a:r>
            <a:endParaRPr sz="2700">
              <a:solidFill>
                <a:schemeClr val="dk1"/>
              </a:solidFill>
              <a:highlight>
                <a:srgbClr val="EFF6FF"/>
              </a:highlight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s-MX" sz="2700">
                <a:solidFill>
                  <a:schemeClr val="dk1"/>
                </a:solidFill>
                <a:highlight>
                  <a:srgbClr val="EFF6FF"/>
                </a:highlight>
              </a:rPr>
              <a:t>Fidelización a largo plazo.</a:t>
            </a:r>
            <a:endParaRPr sz="2700">
              <a:solidFill>
                <a:schemeClr val="dk1"/>
              </a:solidFill>
              <a:highlight>
                <a:srgbClr val="EFF6FF"/>
              </a:highlight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s-MX" sz="2700">
                <a:solidFill>
                  <a:schemeClr val="dk1"/>
                </a:solidFill>
                <a:highlight>
                  <a:srgbClr val="EFF6FF"/>
                </a:highlight>
              </a:rPr>
              <a:t>Mejor control de inventario.</a:t>
            </a:r>
            <a:endParaRPr sz="2700">
              <a:solidFill>
                <a:schemeClr val="dk1"/>
              </a:solidFill>
              <a:highlight>
                <a:srgbClr val="EFF6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highlight>
                <a:srgbClr val="EFF6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900">
                <a:solidFill>
                  <a:srgbClr val="991B1B"/>
                </a:solidFill>
                <a:highlight>
                  <a:srgbClr val="FEF2F2"/>
                </a:highlight>
              </a:rPr>
              <a:t>Desafíos Críticos</a:t>
            </a:r>
            <a:endParaRPr b="1" sz="2900">
              <a:solidFill>
                <a:srgbClr val="991B1B"/>
              </a:solidFill>
              <a:highlight>
                <a:srgbClr val="FEF2F2"/>
              </a:highlight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s-MX" sz="2700">
                <a:solidFill>
                  <a:schemeClr val="dk1"/>
                </a:solidFill>
                <a:highlight>
                  <a:srgbClr val="FEF2F2"/>
                </a:highlight>
              </a:rPr>
              <a:t>Tasa de abandono (Churn Rate).</a:t>
            </a:r>
            <a:endParaRPr sz="2700">
              <a:solidFill>
                <a:schemeClr val="dk1"/>
              </a:solidFill>
              <a:highlight>
                <a:srgbClr val="FEF2F2"/>
              </a:highlight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s-MX" sz="2700">
                <a:solidFill>
                  <a:schemeClr val="dk1"/>
                </a:solidFill>
                <a:highlight>
                  <a:srgbClr val="FEF2F2"/>
                </a:highlight>
              </a:rPr>
              <a:t>Necesidad de valor continuo.</a:t>
            </a:r>
            <a:endParaRPr sz="2700">
              <a:solidFill>
                <a:schemeClr val="dk1"/>
              </a:solidFill>
              <a:highlight>
                <a:srgbClr val="FEF2F2"/>
              </a:highlight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s-MX" sz="2700">
                <a:solidFill>
                  <a:schemeClr val="dk1"/>
                </a:solidFill>
                <a:highlight>
                  <a:srgbClr val="FEF2F2"/>
                </a:highlight>
              </a:rPr>
              <a:t>Alta presión por calidad.</a:t>
            </a:r>
            <a:endParaRPr sz="2700">
              <a:solidFill>
                <a:schemeClr val="dk1"/>
              </a:solidFill>
              <a:highlight>
                <a:srgbClr val="FEF2F2"/>
              </a:highlight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>
              <a:solidFill>
                <a:schemeClr val="dk1"/>
              </a:solidFill>
              <a:highlight>
                <a:srgbClr val="FEF2F2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i="1" lang="es-MX" sz="2700">
                <a:solidFill>
                  <a:srgbClr val="475569"/>
                </a:solidFill>
              </a:rPr>
              <a:t>Ejemplos: Netflix, Spotify Premium, Adobe CC.</a:t>
            </a:r>
            <a:endParaRPr i="1" sz="2700">
              <a:solidFill>
                <a:srgbClr val="47556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2057400" y="10287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Publicidad y Ventas Directas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4140375" y="2452050"/>
            <a:ext cx="12717000" cy="53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900" u="sng">
                <a:solidFill>
                  <a:srgbClr val="1D4ED8"/>
                </a:solidFill>
              </a:rPr>
              <a:t>Publicidad (Ads)</a:t>
            </a:r>
            <a:endParaRPr b="1" sz="2900" u="sng">
              <a:solidFill>
                <a:srgbClr val="1D4E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chemeClr val="dk1"/>
                </a:solidFill>
              </a:rPr>
              <a:t>Escalabilidad masiva y segmentación precisa.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rgbClr val="64748B"/>
                </a:solidFill>
              </a:rPr>
              <a:t>Riesgo: Fatiga del usuario y volatilidad del mercado publicitario.</a:t>
            </a:r>
            <a:endParaRPr sz="2700">
              <a:solidFill>
                <a:srgbClr val="64748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64748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900" u="sng">
                <a:solidFill>
                  <a:srgbClr val="1D4ED8"/>
                </a:solidFill>
              </a:rPr>
              <a:t>Ventas Directas</a:t>
            </a:r>
            <a:endParaRPr b="1" sz="2900" u="sng">
              <a:solidFill>
                <a:srgbClr val="1D4E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chemeClr val="dk1"/>
                </a:solidFill>
              </a:rPr>
              <a:t>Control total de marca y márgenes sin intermediarios.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rgbClr val="64748B"/>
                </a:solidFill>
              </a:rPr>
              <a:t>Riesgo: Alta competencia y costos logísticos complejos.</a:t>
            </a:r>
            <a:endParaRPr sz="2700">
              <a:solidFill>
                <a:srgbClr val="64748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64748B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rgbClr val="991B1B"/>
                </a:solidFill>
              </a:rPr>
              <a:t>Modelos: </a:t>
            </a:r>
            <a:r>
              <a:rPr lang="es-MX" sz="2700">
                <a:solidFill>
                  <a:srgbClr val="991B1B"/>
                </a:solidFill>
              </a:rPr>
              <a:t>CPM (Costo por Mil)</a:t>
            </a:r>
            <a:r>
              <a:rPr lang="es-MX" sz="2700">
                <a:solidFill>
                  <a:srgbClr val="991B1B"/>
                </a:solidFill>
              </a:rPr>
              <a:t>, CPCCPC (Costo por Clic), </a:t>
            </a:r>
            <a:r>
              <a:rPr lang="es-MX" sz="2700">
                <a:solidFill>
                  <a:srgbClr val="991B1B"/>
                </a:solidFill>
              </a:rPr>
              <a:t>CPA (Costo por Acción)</a:t>
            </a:r>
            <a:r>
              <a:rPr lang="es-MX" sz="2700">
                <a:solidFill>
                  <a:srgbClr val="991B1B"/>
                </a:solidFill>
              </a:rPr>
              <a:t> | E-commerce Directo (Amazon, Shopify).</a:t>
            </a:r>
            <a:endParaRPr sz="2700">
              <a:solidFill>
                <a:srgbClr val="991B1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2057400" y="1028700"/>
            <a:ext cx="132828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Afiliados y Modelos Híbridos</a:t>
            </a:r>
            <a:endParaRPr b="1" i="0" sz="3000" u="none" cap="none" strike="noStrike">
              <a:solidFill>
                <a:schemeClr val="dk1"/>
              </a:solidFill>
              <a:highlight>
                <a:srgbClr val="F3F0D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2993" y="3227463"/>
            <a:ext cx="14664999" cy="46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8668d2668_0_4"/>
          <p:cNvSpPr/>
          <p:nvPr/>
        </p:nvSpPr>
        <p:spPr>
          <a:xfrm>
            <a:off x="13536127" y="2445839"/>
            <a:ext cx="4580100" cy="5035500"/>
          </a:xfrm>
          <a:prstGeom prst="rect">
            <a:avLst/>
          </a:prstGeom>
          <a:solidFill>
            <a:srgbClr val="0882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98668d2668_0_4"/>
          <p:cNvSpPr/>
          <p:nvPr/>
        </p:nvSpPr>
        <p:spPr>
          <a:xfrm>
            <a:off x="8560519" y="2445839"/>
            <a:ext cx="4580100" cy="5035500"/>
          </a:xfrm>
          <a:prstGeom prst="rect">
            <a:avLst/>
          </a:prstGeom>
          <a:solidFill>
            <a:srgbClr val="0882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98668d2668_0_4"/>
          <p:cNvSpPr/>
          <p:nvPr/>
        </p:nvSpPr>
        <p:spPr>
          <a:xfrm>
            <a:off x="3572877" y="2421889"/>
            <a:ext cx="4580100" cy="5035500"/>
          </a:xfrm>
          <a:prstGeom prst="rect">
            <a:avLst/>
          </a:prstGeom>
          <a:solidFill>
            <a:srgbClr val="0882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98668d2668_0_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2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CAC, LTV y Churn Rate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98668d2668_0_4"/>
          <p:cNvSpPr txBox="1"/>
          <p:nvPr/>
        </p:nvSpPr>
        <p:spPr>
          <a:xfrm>
            <a:off x="5397300" y="8512700"/>
            <a:ext cx="74934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50">
                <a:solidFill>
                  <a:schemeClr val="dk2"/>
                </a:solidFill>
              </a:rPr>
              <a:t>Regla de Oro:</a:t>
            </a:r>
            <a:r>
              <a:rPr b="1" lang="es-MX" sz="2450">
                <a:solidFill>
                  <a:srgbClr val="F1C232"/>
                </a:solidFill>
                <a:highlight>
                  <a:srgbClr val="FEFCE8"/>
                </a:highlight>
              </a:rPr>
              <a:t> </a:t>
            </a:r>
            <a:r>
              <a:rPr lang="es-MX" sz="2450">
                <a:solidFill>
                  <a:schemeClr val="dk1"/>
                </a:solidFill>
                <a:highlight>
                  <a:srgbClr val="FEFCE8"/>
                </a:highlight>
              </a:rPr>
              <a:t>En negocios sostenibles, el LTV debe ser significativamente mayor al CAC. Si el Churn es alto, el negocio es un "cubo con agujeros".</a:t>
            </a:r>
            <a:endParaRPr sz="2800"/>
          </a:p>
        </p:txBody>
      </p:sp>
      <p:sp>
        <p:nvSpPr>
          <p:cNvPr id="139" name="Google Shape;139;g398668d2668_0_4"/>
          <p:cNvSpPr txBox="1"/>
          <p:nvPr/>
        </p:nvSpPr>
        <p:spPr>
          <a:xfrm>
            <a:off x="3596827" y="2445839"/>
            <a:ext cx="45801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50">
                <a:solidFill>
                  <a:srgbClr val="FFFFFF"/>
                </a:solidFill>
                <a:highlight>
                  <a:srgbClr val="088235"/>
                </a:highlight>
                <a:latin typeface="Montserrat"/>
                <a:ea typeface="Montserrat"/>
                <a:cs typeface="Montserrat"/>
                <a:sym typeface="Montserrat"/>
              </a:rPr>
              <a:t>Costo de Adquisición de Cliente (CAC)</a:t>
            </a:r>
            <a:r>
              <a:rPr lang="es-MX" sz="2550">
                <a:solidFill>
                  <a:srgbClr val="FFFFFF"/>
                </a:solidFill>
                <a:highlight>
                  <a:srgbClr val="088235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50">
              <a:solidFill>
                <a:srgbClr val="FFFFFF"/>
              </a:solidFill>
              <a:highlight>
                <a:srgbClr val="088235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50">
                <a:solidFill>
                  <a:srgbClr val="FFFFFF"/>
                </a:solidFill>
                <a:highlight>
                  <a:srgbClr val="088235"/>
                </a:highlight>
                <a:latin typeface="Montserrat"/>
                <a:ea typeface="Montserrat"/>
                <a:cs typeface="Montserrat"/>
                <a:sym typeface="Montserrat"/>
              </a:rPr>
              <a:t>representa el monto total que una empresa debe invertir en marketing, ventas y otros esfuerzos relacionados para captar un nuevo cliente. </a:t>
            </a:r>
            <a:endParaRPr sz="2600"/>
          </a:p>
        </p:txBody>
      </p:sp>
      <p:sp>
        <p:nvSpPr>
          <p:cNvPr id="140" name="Google Shape;140;g398668d2668_0_4"/>
          <p:cNvSpPr txBox="1"/>
          <p:nvPr/>
        </p:nvSpPr>
        <p:spPr>
          <a:xfrm>
            <a:off x="8560519" y="2445839"/>
            <a:ext cx="45801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50">
                <a:solidFill>
                  <a:srgbClr val="FFFFFF"/>
                </a:solidFill>
                <a:highlight>
                  <a:srgbClr val="088235"/>
                </a:highlight>
                <a:latin typeface="Montserrat"/>
                <a:ea typeface="Montserrat"/>
                <a:cs typeface="Montserrat"/>
                <a:sym typeface="Montserrat"/>
              </a:rPr>
              <a:t>Valor del Ciclo de Vida del Cliente (LTV o CLV) </a:t>
            </a:r>
            <a:r>
              <a:rPr lang="es-MX" sz="2550">
                <a:solidFill>
                  <a:srgbClr val="FFFFFF"/>
                </a:solidFill>
                <a:highlight>
                  <a:srgbClr val="088235"/>
                </a:highlight>
                <a:latin typeface="Montserrat"/>
                <a:ea typeface="Montserrat"/>
                <a:cs typeface="Montserrat"/>
                <a:sym typeface="Montserrat"/>
              </a:rPr>
              <a:t>representa el ingreso total que se espera obtener de un cliente durante toda su relación con la empresa.</a:t>
            </a:r>
            <a:endParaRPr/>
          </a:p>
        </p:txBody>
      </p:sp>
      <p:sp>
        <p:nvSpPr>
          <p:cNvPr id="141" name="Google Shape;141;g398668d2668_0_4"/>
          <p:cNvSpPr txBox="1"/>
          <p:nvPr/>
        </p:nvSpPr>
        <p:spPr>
          <a:xfrm>
            <a:off x="13620125" y="2445850"/>
            <a:ext cx="44121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50">
                <a:solidFill>
                  <a:srgbClr val="FFFFFF"/>
                </a:solidFill>
                <a:highlight>
                  <a:srgbClr val="088235"/>
                </a:highlight>
                <a:latin typeface="Montserrat"/>
                <a:ea typeface="Montserrat"/>
                <a:cs typeface="Montserrat"/>
                <a:sym typeface="Montserrat"/>
              </a:rPr>
              <a:t>Tasa de Cancelación (Churn Rate)</a:t>
            </a:r>
            <a:br>
              <a:rPr lang="es-MX" sz="2550">
                <a:solidFill>
                  <a:srgbClr val="FFFFFF"/>
                </a:solidFill>
                <a:highlight>
                  <a:srgbClr val="088235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2550">
                <a:solidFill>
                  <a:srgbClr val="FFFFFF"/>
                </a:solidFill>
                <a:highlight>
                  <a:srgbClr val="088235"/>
                </a:highlight>
                <a:latin typeface="Montserrat"/>
                <a:ea typeface="Montserrat"/>
                <a:cs typeface="Montserrat"/>
                <a:sym typeface="Montserrat"/>
              </a:rPr>
              <a:t>es una métrica que indica el porcentaje de clientes que dejan de utilizar los productos o servicios de una empresa en un período determinado.</a:t>
            </a:r>
            <a:endParaRPr/>
          </a:p>
        </p:txBody>
      </p:sp>
      <p:sp>
        <p:nvSpPr>
          <p:cNvPr id="142" name="Google Shape;142;g398668d2668_0_4"/>
          <p:cNvSpPr txBox="1"/>
          <p:nvPr/>
        </p:nvSpPr>
        <p:spPr>
          <a:xfrm>
            <a:off x="13931825" y="6157575"/>
            <a:ext cx="37887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50">
                <a:solidFill>
                  <a:srgbClr val="04224F"/>
                </a:solidFill>
                <a:latin typeface="Montserrat"/>
                <a:ea typeface="Montserrat"/>
                <a:cs typeface="Montserrat"/>
                <a:sym typeface="Montserrat"/>
              </a:rPr>
              <a:t>Churn Rate = (Clientes perdidos en un período / Clientes totales al inicio del período) × 100</a:t>
            </a:r>
            <a:endParaRPr/>
          </a:p>
        </p:txBody>
      </p:sp>
      <p:sp>
        <p:nvSpPr>
          <p:cNvPr id="143" name="Google Shape;143;g398668d2668_0_4"/>
          <p:cNvSpPr txBox="1"/>
          <p:nvPr/>
        </p:nvSpPr>
        <p:spPr>
          <a:xfrm>
            <a:off x="3992525" y="6157575"/>
            <a:ext cx="3788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50">
                <a:solidFill>
                  <a:srgbClr val="04224F"/>
                </a:solidFill>
                <a:latin typeface="Montserrat"/>
                <a:ea typeface="Montserrat"/>
                <a:cs typeface="Montserrat"/>
                <a:sym typeface="Montserrat"/>
              </a:rPr>
              <a:t>CAC = </a:t>
            </a:r>
            <a:r>
              <a:rPr b="1" lang="es-MX" sz="1650">
                <a:solidFill>
                  <a:srgbClr val="04224F"/>
                </a:solidFill>
                <a:latin typeface="Montserrat"/>
                <a:ea typeface="Montserrat"/>
                <a:cs typeface="Montserrat"/>
                <a:sym typeface="Montserrat"/>
              </a:rPr>
              <a:t>Inversión en Mkt y Ventas</a:t>
            </a:r>
            <a:r>
              <a:rPr b="1" lang="es-MX" sz="1650">
                <a:solidFill>
                  <a:srgbClr val="04224F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b="1" lang="es-MX" sz="1650">
                <a:solidFill>
                  <a:srgbClr val="04224F"/>
                </a:solidFill>
                <a:latin typeface="Montserrat"/>
                <a:ea typeface="Montserrat"/>
                <a:cs typeface="Montserrat"/>
                <a:sym typeface="Montserrat"/>
              </a:rPr>
              <a:t>Nuevos Clientes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2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98668d2668_0_13"/>
          <p:cNvSpPr txBox="1"/>
          <p:nvPr/>
        </p:nvSpPr>
        <p:spPr>
          <a:xfrm>
            <a:off x="2033425" y="788900"/>
            <a:ext cx="136536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GMV, ARPU y Conversión</a:t>
            </a:r>
            <a:endParaRPr b="1" i="0" sz="3000" u="none" cap="none" strike="noStrike">
              <a:solidFill>
                <a:schemeClr val="dk1"/>
              </a:solidFill>
              <a:highlight>
                <a:srgbClr val="F3F0D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98668d2668_0_13"/>
          <p:cNvSpPr txBox="1"/>
          <p:nvPr/>
        </p:nvSpPr>
        <p:spPr>
          <a:xfrm>
            <a:off x="3141260" y="2482058"/>
            <a:ext cx="4340100" cy="3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1D4ED8"/>
                </a:solidFill>
                <a:highlight>
                  <a:srgbClr val="FFFFFF"/>
                </a:highlight>
              </a:rPr>
              <a:t>GMV</a:t>
            </a:r>
            <a:endParaRPr b="1" sz="2500">
              <a:solidFill>
                <a:srgbClr val="1D4ED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chemeClr val="dk1"/>
                </a:solidFill>
                <a:highlight>
                  <a:srgbClr val="FFFFFF"/>
                </a:highlight>
              </a:rPr>
              <a:t>Valor Bruto de Mercancía. Mide el volumen total de transacciones realizadas en Marketplaces.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15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GVM=Número de transacciones *Valor promedio de los pedidos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52" name="Google Shape;152;g398668d2668_0_13"/>
          <p:cNvSpPr txBox="1"/>
          <p:nvPr/>
        </p:nvSpPr>
        <p:spPr>
          <a:xfrm>
            <a:off x="7935861" y="2482058"/>
            <a:ext cx="4640400" cy="44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1D4ED8"/>
                </a:solidFill>
                <a:highlight>
                  <a:srgbClr val="FFFFFF"/>
                </a:highlight>
              </a:rPr>
              <a:t>ARPU</a:t>
            </a:r>
            <a:endParaRPr b="1" sz="2500">
              <a:solidFill>
                <a:srgbClr val="1D4ED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chemeClr val="dk1"/>
                </a:solidFill>
                <a:highlight>
                  <a:srgbClr val="FFFFFF"/>
                </a:highlight>
              </a:rPr>
              <a:t>Ingreso Promedio por Usuario. Clave para evaluar la salud de suscripciones, permite conocer cuánto ingreso genera, en promedio, cada usuario dentro de un período determinado.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15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ARPU = Ingresos Totales / Número Total de Usuarios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53" name="Google Shape;153;g398668d2668_0_13"/>
          <p:cNvSpPr txBox="1"/>
          <p:nvPr/>
        </p:nvSpPr>
        <p:spPr>
          <a:xfrm>
            <a:off x="13030762" y="2482058"/>
            <a:ext cx="4761600" cy="4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1D4ED8"/>
                </a:solidFill>
                <a:highlight>
                  <a:srgbClr val="FFFFFF"/>
                </a:highlight>
              </a:rPr>
              <a:t>Tasa Conversión</a:t>
            </a:r>
            <a:endParaRPr b="1" sz="2500">
              <a:solidFill>
                <a:srgbClr val="1D4ED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chemeClr val="dk1"/>
                </a:solidFill>
                <a:highlight>
                  <a:srgbClr val="FFFFFF"/>
                </a:highlight>
              </a:rPr>
              <a:t>Eficacia del embudo. Cuántos visitantes se convierten en compradores. Es una de las métricas más importantes en el entorno del marketing digital.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15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Tasa de conversión= ((Número de conversiones)/(Número total de visitantes o interacciones))*100</a:t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54" name="Google Shape;154;g398668d2668_0_13"/>
          <p:cNvSpPr txBox="1"/>
          <p:nvPr/>
        </p:nvSpPr>
        <p:spPr>
          <a:xfrm>
            <a:off x="4714825" y="8398250"/>
            <a:ext cx="82908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50">
                <a:solidFill>
                  <a:srgbClr val="475569"/>
                </a:solidFill>
                <a:highlight>
                  <a:srgbClr val="FFFFFF"/>
                </a:highlight>
              </a:rPr>
              <a:t>Innovar en </a:t>
            </a:r>
            <a:r>
              <a:rPr b="1" lang="es-MX" sz="2450">
                <a:solidFill>
                  <a:srgbClr val="475569"/>
                </a:solidFill>
                <a:highlight>
                  <a:srgbClr val="FFFFFF"/>
                </a:highlight>
              </a:rPr>
              <a:t>ARPU</a:t>
            </a:r>
            <a:r>
              <a:rPr lang="es-MX" sz="2450">
                <a:solidFill>
                  <a:srgbClr val="475569"/>
                </a:solidFill>
                <a:highlight>
                  <a:srgbClr val="FFFFFF"/>
                </a:highlight>
              </a:rPr>
              <a:t> implica tácticas de </a:t>
            </a:r>
            <a:r>
              <a:rPr i="1" lang="es-MX" sz="2450">
                <a:solidFill>
                  <a:srgbClr val="475569"/>
                </a:solidFill>
                <a:highlight>
                  <a:srgbClr val="FFFFFF"/>
                </a:highlight>
              </a:rPr>
              <a:t>Upselling</a:t>
            </a:r>
            <a:r>
              <a:rPr lang="es-MX" sz="2450">
                <a:solidFill>
                  <a:srgbClr val="475569"/>
                </a:solidFill>
                <a:highlight>
                  <a:srgbClr val="FFFFFF"/>
                </a:highlight>
              </a:rPr>
              <a:t> y </a:t>
            </a:r>
            <a:r>
              <a:rPr i="1" lang="es-MX" sz="2450">
                <a:solidFill>
                  <a:srgbClr val="475569"/>
                </a:solidFill>
                <a:highlight>
                  <a:srgbClr val="FFFFFF"/>
                </a:highlight>
              </a:rPr>
              <a:t>Cross-selling</a:t>
            </a:r>
            <a:r>
              <a:rPr lang="es-MX" sz="2450">
                <a:solidFill>
                  <a:srgbClr val="475569"/>
                </a:solidFill>
                <a:highlight>
                  <a:srgbClr val="FFFFFF"/>
                </a:highlight>
              </a:rPr>
              <a:t>. Ofrecer productos o servicios adicionales al momento de la compra o durante el uso de la plataforma.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398668d2668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147" y="4268250"/>
            <a:ext cx="8778842" cy="20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98668d2668_0_22"/>
          <p:cNvSpPr/>
          <p:nvPr/>
        </p:nvSpPr>
        <p:spPr>
          <a:xfrm>
            <a:off x="2517775" y="3024250"/>
            <a:ext cx="13653600" cy="2086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2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EBITDA y ROI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98668d2668_0_22"/>
          <p:cNvSpPr txBox="1"/>
          <p:nvPr/>
        </p:nvSpPr>
        <p:spPr>
          <a:xfrm>
            <a:off x="7913100" y="2111076"/>
            <a:ext cx="9380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rgbClr val="475569"/>
                </a:solidFill>
                <a:highlight>
                  <a:srgbClr val="FFFFFF"/>
                </a:highlight>
              </a:rPr>
              <a:t>Evaluando la capacidad de generar flujo de caja real</a:t>
            </a:r>
            <a:endParaRPr b="1" sz="2600"/>
          </a:p>
        </p:txBody>
      </p:sp>
      <p:sp>
        <p:nvSpPr>
          <p:cNvPr id="165" name="Google Shape;165;g398668d2668_0_22"/>
          <p:cNvSpPr txBox="1"/>
          <p:nvPr/>
        </p:nvSpPr>
        <p:spPr>
          <a:xfrm>
            <a:off x="2834275" y="3138525"/>
            <a:ext cx="130206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60A5FA"/>
                </a:solidFill>
              </a:rPr>
              <a:t>EBITDA:</a:t>
            </a:r>
            <a:r>
              <a:rPr lang="es-MX" sz="2500">
                <a:solidFill>
                  <a:srgbClr val="FFFFFF"/>
                </a:solidFill>
              </a:rPr>
              <a:t> Ganancias antes de intereses, impuestos, depreciación y amortización.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CBD5E1"/>
                </a:solidFill>
              </a:rPr>
              <a:t>Es una métrica clave para evaluar la rentabilidad operativa de los negocios digitales, ya que e</a:t>
            </a:r>
            <a:r>
              <a:rPr lang="es-MX" sz="2500">
                <a:solidFill>
                  <a:srgbClr val="CBD5E1"/>
                </a:solidFill>
              </a:rPr>
              <a:t>limina el ruido de decisiones contables y fiscales para ver la salud de la operación digital.</a:t>
            </a:r>
            <a:endParaRPr sz="2500">
              <a:solidFill>
                <a:srgbClr val="CBD5E1"/>
              </a:solidFill>
            </a:endParaRPr>
          </a:p>
        </p:txBody>
      </p:sp>
      <p:sp>
        <p:nvSpPr>
          <p:cNvPr id="166" name="Google Shape;166;g398668d2668_0_22"/>
          <p:cNvSpPr/>
          <p:nvPr/>
        </p:nvSpPr>
        <p:spPr>
          <a:xfrm>
            <a:off x="4228825" y="6336500"/>
            <a:ext cx="11626200" cy="2086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98668d2668_0_22"/>
          <p:cNvSpPr txBox="1"/>
          <p:nvPr/>
        </p:nvSpPr>
        <p:spPr>
          <a:xfrm>
            <a:off x="4498321" y="6450775"/>
            <a:ext cx="110871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60A5FA"/>
                </a:solidFill>
              </a:rPr>
              <a:t>ROI</a:t>
            </a:r>
            <a:r>
              <a:rPr b="1" lang="es-MX" sz="2500">
                <a:solidFill>
                  <a:srgbClr val="60A5FA"/>
                </a:solidFill>
              </a:rPr>
              <a:t>:</a:t>
            </a:r>
            <a:r>
              <a:rPr lang="es-MX" sz="2500">
                <a:solidFill>
                  <a:srgbClr val="FFFFFF"/>
                </a:solidFill>
              </a:rPr>
              <a:t> </a:t>
            </a:r>
            <a:r>
              <a:rPr lang="es-MX" sz="2500">
                <a:solidFill>
                  <a:srgbClr val="FFFFFF"/>
                </a:solidFill>
              </a:rPr>
              <a:t>El Retorno sobre la Inversión es una métrica financiera esencial que permite medir la rentabilidad de una inversión en relación con su costo</a:t>
            </a:r>
            <a:r>
              <a:rPr lang="es-MX" sz="2500">
                <a:solidFill>
                  <a:srgbClr val="FFFFFF"/>
                </a:solidFill>
              </a:rPr>
              <a:t>.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CBD5E1"/>
                </a:solidFill>
              </a:rPr>
              <a:t>Indica cuánto beneficio se obtiene por cada unidad monetaria invertida en un proyecto, campaña o iniciativa específica.</a:t>
            </a:r>
            <a:endParaRPr sz="2500">
              <a:solidFill>
                <a:srgbClr val="CBD5E1"/>
              </a:solidFill>
            </a:endParaRPr>
          </a:p>
        </p:txBody>
      </p:sp>
      <p:pic>
        <p:nvPicPr>
          <p:cNvPr id="168" name="Google Shape;168;g398668d2668_0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3213" y="8473142"/>
            <a:ext cx="8209917" cy="14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Factores clave para maximizar la monetización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b2ca8124a1_0_16"/>
          <p:cNvSpPr txBox="1"/>
          <p:nvPr/>
        </p:nvSpPr>
        <p:spPr>
          <a:xfrm>
            <a:off x="3167900" y="2541775"/>
            <a:ext cx="12993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chemeClr val="dk1"/>
                </a:solidFill>
                <a:highlight>
                  <a:srgbClr val="F5F5F5"/>
                </a:highlight>
                <a:latin typeface="Montserrat"/>
                <a:ea typeface="Montserrat"/>
                <a:cs typeface="Montserrat"/>
                <a:sym typeface="Montserrat"/>
              </a:rPr>
              <a:t>"La clave para maximizar la monetización reside en comprender las necesidades del usuario y ofrecer valor de manera eficiente."</a:t>
            </a:r>
            <a:endParaRPr sz="2400"/>
          </a:p>
        </p:txBody>
      </p:sp>
      <p:sp>
        <p:nvSpPr>
          <p:cNvPr id="177" name="Google Shape;177;g3b2ca8124a1_0_16"/>
          <p:cNvSpPr txBox="1"/>
          <p:nvPr/>
        </p:nvSpPr>
        <p:spPr>
          <a:xfrm>
            <a:off x="5192825" y="4484050"/>
            <a:ext cx="9135900" cy="3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1" lang="es-MX" sz="260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I. Comprensión profunda del cliente</a:t>
            </a:r>
            <a:endParaRPr b="1" i="1" sz="2600">
              <a:solidFill>
                <a:srgbClr val="04224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1" lang="es-MX" sz="260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II. Optimización de la experiencia del usuario (UX)</a:t>
            </a:r>
            <a:endParaRPr b="1" i="1" sz="2600">
              <a:solidFill>
                <a:srgbClr val="04224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1" lang="es-MX" sz="260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III. Diversificación de flujos de ingresos</a:t>
            </a:r>
            <a:endParaRPr b="1" i="1" sz="2600">
              <a:solidFill>
                <a:srgbClr val="04224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1" lang="es-MX" sz="260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IV. Marketing digital eficaz</a:t>
            </a:r>
            <a:endParaRPr b="1" i="1" sz="2600">
              <a:solidFill>
                <a:srgbClr val="04224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i="1" lang="es-MX" sz="2600">
                <a:solidFill>
                  <a:srgbClr val="04224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V. Análisis de datos y optimización continua</a:t>
            </a:r>
            <a:endParaRPr b="1" i="1" sz="2600">
              <a:solidFill>
                <a:srgbClr val="04224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