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U9G4Iy/Aswsytn+58cgEW6HY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3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Fundamentos del análisis financiero en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Herramientas y Riesgos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98668d2668_0_31"/>
          <p:cNvSpPr/>
          <p:nvPr/>
        </p:nvSpPr>
        <p:spPr>
          <a:xfrm>
            <a:off x="4064100" y="325064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El ecosistema digital ofrece potencia analítica sin precedentes: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Tableau / Power BI: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Visualización interactiva masiva.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IA Generativa: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Informes precisos y detección de anomalías.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Hadoop / Spark: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Procesamiento de volúmenes de Big Data.</a:t>
            </a:r>
            <a:endParaRPr b="1" sz="33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Riesgos: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Ciberseguridad, filtraciones y errores de interpretación.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8668d2668_0_4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Sostenibilidad en el Entorno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KPIs de Nueva Generación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8668d2668_0_40"/>
          <p:cNvSpPr/>
          <p:nvPr/>
        </p:nvSpPr>
        <p:spPr>
          <a:xfrm>
            <a:off x="3962750" y="41060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En el ecosistema digital, la vigilancia debe ser constante mediante métricas específicas: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81000" lvl="0" marL="69850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Clr>
                <a:srgbClr val="121212"/>
              </a:buClr>
              <a:buSzPts val="2400"/>
              <a:buChar char="●"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CAC: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Costo de Adquisición de Clientes.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810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Char char="●"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LTV: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Valor del ciclo de vida del cliente.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38100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Char char="●"/>
            </a:pP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ROI: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 Retorno sobre la Inversión en tiempo real.</a:t>
            </a:r>
            <a:endParaRPr sz="24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La salud económica permite gestionar el flujo de caja para </a:t>
            </a:r>
            <a:r>
              <a:rPr b="1" lang="es-MX" sz="2400">
                <a:solidFill>
                  <a:srgbClr val="121212"/>
                </a:solidFill>
                <a:highlight>
                  <a:srgbClr val="F3F0DF"/>
                </a:highlight>
              </a:rPr>
              <a:t>innovar y escalar</a:t>
            </a:r>
            <a:r>
              <a:rPr lang="es-MX" sz="2400">
                <a:solidFill>
                  <a:srgbClr val="121212"/>
                </a:solidFill>
                <a:highlight>
                  <a:srgbClr val="F3F0DF"/>
                </a:highlight>
              </a:rPr>
              <a:t>.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182" name="Google Shape;182;g398668d2668_0_40"/>
          <p:cNvSpPr txBox="1"/>
          <p:nvPr/>
        </p:nvSpPr>
        <p:spPr>
          <a:xfrm>
            <a:off x="6368927" y="8324350"/>
            <a:ext cx="5793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500">
                <a:solidFill>
                  <a:srgbClr val="121212"/>
                </a:solidFill>
                <a:highlight>
                  <a:srgbClr val="F3F0DF"/>
                </a:highlight>
              </a:rPr>
              <a:t>"Contar con información actualizada permite mitigar riesgos y responder de manera proactiva."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2462" l="1844" r="1602" t="2471"/>
          <a:stretch/>
        </p:blipFill>
        <p:spPr>
          <a:xfrm>
            <a:off x="0" y="0"/>
            <a:ext cx="1392919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3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Conclusiones Finales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772" y="2472425"/>
            <a:ext cx="13741375" cy="53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5" name="Google Shape;215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dilema de la inversión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2790600" y="4440100"/>
            <a:ext cx="13239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"Si detectaras que un negocio no es rentable tras tu análisis financiero...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¿Apostarías por mejorarlo o preferirías dirigir tus recursos hacia una opción más sólida?"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678312" y="2112090"/>
            <a:ext cx="127287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Sintetizar los pilares del análisis financiero tradicional vs. digital.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Validar la comprensión de indicadores clave (Liquidez, Rentabilidad, Solvencia).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Contrastar el análisis tradicional frente al digital.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Calidad de la Información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9975" y="2305325"/>
            <a:ext cx="13923901" cy="560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Estructura Financiera del Negocio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Componentes Esenciales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754575" y="3748557"/>
            <a:ext cx="125730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127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900"/>
              <a:buChar char="●"/>
            </a:pPr>
            <a:r>
              <a:rPr b="1" lang="es-MX" sz="2900">
                <a:solidFill>
                  <a:srgbClr val="121212"/>
                </a:solidFill>
                <a:highlight>
                  <a:srgbClr val="F3F0DF"/>
                </a:highlight>
              </a:rPr>
              <a:t>Activos:</a:t>
            </a:r>
            <a:r>
              <a:rPr lang="es-MX" sz="2900">
                <a:solidFill>
                  <a:srgbClr val="121212"/>
                </a:solidFill>
                <a:highlight>
                  <a:srgbClr val="F3F0DF"/>
                </a:highlight>
              </a:rPr>
              <a:t> Bienes/derechos (Tangibles como efectivo, Intangibles como marca).</a:t>
            </a:r>
            <a:endParaRPr sz="29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127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900"/>
              <a:buChar char="●"/>
            </a:pPr>
            <a:r>
              <a:rPr b="1" lang="es-MX" sz="2900">
                <a:solidFill>
                  <a:srgbClr val="121212"/>
                </a:solidFill>
                <a:highlight>
                  <a:srgbClr val="F3F0DF"/>
                </a:highlight>
              </a:rPr>
              <a:t>Pasivos:</a:t>
            </a:r>
            <a:r>
              <a:rPr lang="es-MX" sz="2900">
                <a:solidFill>
                  <a:srgbClr val="121212"/>
                </a:solidFill>
                <a:highlight>
                  <a:srgbClr val="F3F0DF"/>
                </a:highlight>
              </a:rPr>
              <a:t> Obligaciones que disminuyen el patrimonio futuro.</a:t>
            </a:r>
            <a:endParaRPr sz="29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127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900"/>
              <a:buChar char="●"/>
            </a:pPr>
            <a:r>
              <a:rPr b="1" lang="es-MX" sz="2900">
                <a:solidFill>
                  <a:srgbClr val="121212"/>
                </a:solidFill>
                <a:highlight>
                  <a:srgbClr val="F3F0DF"/>
                </a:highlight>
              </a:rPr>
              <a:t>Capital:</a:t>
            </a:r>
            <a:r>
              <a:rPr lang="es-MX" sz="2900">
                <a:solidFill>
                  <a:srgbClr val="121212"/>
                </a:solidFill>
                <a:highlight>
                  <a:srgbClr val="F3F0DF"/>
                </a:highlight>
              </a:rPr>
              <a:t> Aportaciones de socios o accionistas (Capital Social).</a:t>
            </a:r>
            <a:endParaRPr b="1"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8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Métricas de Liquidez y Solvencia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 b="3567" l="0" r="0" t="0"/>
          <a:stretch/>
        </p:blipFill>
        <p:spPr>
          <a:xfrm>
            <a:off x="3238509" y="3031600"/>
            <a:ext cx="7364275" cy="36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88598" y="3031600"/>
            <a:ext cx="7364275" cy="368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Rentabilidad, Eficiencia y Eficacia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98668d2668_0_4"/>
          <p:cNvSpPr/>
          <p:nvPr/>
        </p:nvSpPr>
        <p:spPr>
          <a:xfrm>
            <a:off x="4000425" y="268492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000"/>
              <a:buNone/>
            </a:pP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3000">
                <a:solidFill>
                  <a:srgbClr val="121212"/>
                </a:solidFill>
                <a:highlight>
                  <a:srgbClr val="F3F0DF"/>
                </a:highlight>
              </a:rPr>
              <a:t>Rentabilidad:</a:t>
            </a: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Eficiencia en uso de recursos para generar beneficios. </a:t>
            </a:r>
            <a:endParaRPr sz="30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0" lvl="0" marL="457200" rtl="0" algn="l">
              <a:lnSpc>
                <a:spcPct val="16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highlight>
                <a:srgbClr val="005088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1900"/>
              </a:spcBef>
              <a:spcAft>
                <a:spcPts val="0"/>
              </a:spcAft>
              <a:buClr>
                <a:srgbClr val="121212"/>
              </a:buClr>
              <a:buSzPts val="3000"/>
              <a:buNone/>
            </a:pP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3000">
                <a:solidFill>
                  <a:srgbClr val="121212"/>
                </a:solidFill>
                <a:highlight>
                  <a:srgbClr val="F3F0DF"/>
                </a:highlight>
              </a:rPr>
              <a:t>Eficiencia:</a:t>
            </a: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Lograr objetivos con el </a:t>
            </a:r>
            <a:r>
              <a:rPr i="1" lang="es-MX" sz="3000">
                <a:solidFill>
                  <a:srgbClr val="121212"/>
                </a:solidFill>
                <a:highlight>
                  <a:srgbClr val="F3F0DF"/>
                </a:highlight>
              </a:rPr>
              <a:t>mínimo</a:t>
            </a: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de recursos.</a:t>
            </a:r>
            <a:endParaRPr sz="30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228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000"/>
              <a:buNone/>
            </a:pP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</a:t>
            </a:r>
            <a:r>
              <a:rPr b="1" lang="es-MX" sz="3000">
                <a:solidFill>
                  <a:srgbClr val="121212"/>
                </a:solidFill>
                <a:highlight>
                  <a:srgbClr val="F3F0DF"/>
                </a:highlight>
              </a:rPr>
              <a:t>Eficacia:</a:t>
            </a:r>
            <a:r>
              <a:rPr lang="es-MX" sz="3000">
                <a:solidFill>
                  <a:srgbClr val="121212"/>
                </a:solidFill>
                <a:highlight>
                  <a:srgbClr val="F3F0DF"/>
                </a:highlight>
              </a:rPr>
              <a:t> Capacidad para alcanzar los resultados previstos.</a:t>
            </a:r>
            <a:endParaRPr b="1" sz="4100">
              <a:solidFill>
                <a:schemeClr val="dk1"/>
              </a:solidFill>
            </a:endParaRPr>
          </a:p>
        </p:txBody>
      </p:sp>
      <p:pic>
        <p:nvPicPr>
          <p:cNvPr id="138" name="Google Shape;138;g398668d2668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5192" y="3599426"/>
            <a:ext cx="4389225" cy="10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98668d2668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6074" y="6883646"/>
            <a:ext cx="7264350" cy="27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Financiero Tradicional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0946" y="3301350"/>
            <a:ext cx="15391926" cy="285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Financiero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Revolución de los Datos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8668d2668_0_22"/>
          <p:cNvSpPr/>
          <p:nvPr/>
        </p:nvSpPr>
        <p:spPr>
          <a:xfrm>
            <a:off x="4249925" y="3801000"/>
            <a:ext cx="132330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Aprovecha tecnologías como </a:t>
            </a:r>
            <a:r>
              <a:rPr b="1" lang="es-MX" sz="2700">
                <a:solidFill>
                  <a:srgbClr val="121212"/>
                </a:solidFill>
                <a:highlight>
                  <a:srgbClr val="F3F0DF"/>
                </a:highlight>
              </a:rPr>
              <a:t>Inteligencia Artificial</a:t>
            </a: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, análisis predictivo y </a:t>
            </a:r>
            <a:r>
              <a:rPr b="1" lang="es-MX" sz="2700">
                <a:solidFill>
                  <a:srgbClr val="121212"/>
                </a:solidFill>
                <a:highlight>
                  <a:srgbClr val="F3F0DF"/>
                </a:highlight>
              </a:rPr>
              <a:t>Big Data</a:t>
            </a: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.</a:t>
            </a:r>
            <a:endParaRPr sz="27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0050" lvl="0" marL="6985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121212"/>
              </a:buClr>
              <a:buSzPts val="2700"/>
              <a:buChar char="●"/>
            </a:pP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Procesamiento en tiempo real.</a:t>
            </a:r>
            <a:endParaRPr sz="27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00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00"/>
              <a:buChar char="●"/>
            </a:pP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Automatización de procesos financieros.</a:t>
            </a:r>
            <a:endParaRPr sz="27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00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00"/>
              <a:buChar char="●"/>
            </a:pP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Previsión de tendencias mediante patrones.</a:t>
            </a:r>
            <a:endParaRPr sz="270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00050" lvl="0" marL="6985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00"/>
              <a:buChar char="●"/>
            </a:pPr>
            <a:r>
              <a:rPr lang="es-MX" sz="2700">
                <a:solidFill>
                  <a:srgbClr val="121212"/>
                </a:solidFill>
                <a:highlight>
                  <a:srgbClr val="F3F0DF"/>
                </a:highlight>
              </a:rPr>
              <a:t>Integración de múltiples fuentes.</a:t>
            </a:r>
            <a:endParaRPr b="1"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Tradicional vs.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3b2ca8124a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675" y="3429000"/>
            <a:ext cx="14883700" cy="29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