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Ox2TWJejzTNu+3kj+sm7LpJ07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D03701-9DCA-42E6-B85D-2C26EB9592EB}">
  <a:tblStyle styleId="{29D03701-9DCA-42E6-B85D-2C26EB9592E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eb44d9fb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3ceb44d9fb0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eb44d9fb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3ceb44d9fb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Análisis de Datos para la Toma de Decisiones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Interpretación de Datos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Datos y Comportamiento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b2ca8124a1_0_16"/>
          <p:cNvSpPr txBox="1"/>
          <p:nvPr/>
        </p:nvSpPr>
        <p:spPr>
          <a:xfrm>
            <a:off x="4770375" y="3015750"/>
            <a:ext cx="10760700" cy="3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475569"/>
                </a:solidFill>
                <a:highlight>
                  <a:srgbClr val="FFFFFF"/>
                </a:highlight>
              </a:rPr>
              <a:t>Toda acción digital deja una huella analizable:</a:t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75569"/>
              </a:buClr>
              <a:buSzPts val="2900"/>
              <a:buChar char="●"/>
            </a:pPr>
            <a:r>
              <a:rPr b="1" lang="es-MX" sz="2900">
                <a:solidFill>
                  <a:srgbClr val="475569"/>
                </a:solidFill>
                <a:highlight>
                  <a:srgbClr val="FFFFFF"/>
                </a:highlight>
              </a:rPr>
              <a:t>Micro-conversiones:</a:t>
            </a:r>
            <a:r>
              <a:rPr lang="es-MX" sz="2900">
                <a:solidFill>
                  <a:srgbClr val="475569"/>
                </a:solidFill>
                <a:highlight>
                  <a:srgbClr val="FFFFFF"/>
                </a:highlight>
              </a:rPr>
              <a:t> Clics en banners, reproducciones.</a:t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900"/>
              <a:buChar char="●"/>
            </a:pPr>
            <a:r>
              <a:rPr b="1" lang="es-MX" sz="2900">
                <a:solidFill>
                  <a:srgbClr val="475569"/>
                </a:solidFill>
                <a:highlight>
                  <a:srgbClr val="FFFFFF"/>
                </a:highlight>
              </a:rPr>
              <a:t>Fricción:</a:t>
            </a:r>
            <a:r>
              <a:rPr lang="es-MX" sz="2900">
                <a:solidFill>
                  <a:srgbClr val="475569"/>
                </a:solidFill>
                <a:highlight>
                  <a:srgbClr val="FFFFFF"/>
                </a:highlight>
              </a:rPr>
              <a:t> Abandonos en la página de pago.</a:t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900"/>
              <a:buChar char="●"/>
            </a:pPr>
            <a:r>
              <a:rPr b="1" lang="es-MX" sz="2900">
                <a:solidFill>
                  <a:srgbClr val="475569"/>
                </a:solidFill>
                <a:highlight>
                  <a:srgbClr val="FFFFFF"/>
                </a:highlight>
              </a:rPr>
              <a:t>Preferencia:</a:t>
            </a:r>
            <a:r>
              <a:rPr lang="es-MX" sz="2900">
                <a:solidFill>
                  <a:srgbClr val="475569"/>
                </a:solidFill>
                <a:highlight>
                  <a:srgbClr val="FFFFFF"/>
                </a:highlight>
              </a:rPr>
              <a:t> Interacciones en redes por estilo de contenido.</a:t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  <p:sp>
        <p:nvSpPr>
          <p:cNvPr id="186" name="Google Shape;186;g3b2ca8124a1_0_16"/>
          <p:cNvSpPr txBox="1"/>
          <p:nvPr/>
        </p:nvSpPr>
        <p:spPr>
          <a:xfrm>
            <a:off x="5787300" y="8392725"/>
            <a:ext cx="6713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475569"/>
                </a:solidFill>
                <a:highlight>
                  <a:srgbClr val="EFF6FF"/>
                </a:highlight>
              </a:rPr>
              <a:t>Los datos nos permiten </a:t>
            </a:r>
            <a:r>
              <a:rPr b="1" lang="es-MX" sz="2500">
                <a:solidFill>
                  <a:srgbClr val="475569"/>
                </a:solidFill>
                <a:highlight>
                  <a:srgbClr val="EFF6FF"/>
                </a:highlight>
              </a:rPr>
              <a:t>prever necesidades</a:t>
            </a:r>
            <a:r>
              <a:rPr lang="es-MX" sz="2500">
                <a:solidFill>
                  <a:srgbClr val="475569"/>
                </a:solidFill>
                <a:highlight>
                  <a:srgbClr val="EFF6FF"/>
                </a:highlight>
              </a:rPr>
              <a:t> antes de que el cliente las exprese.</a:t>
            </a:r>
            <a:endParaRPr sz="2400"/>
          </a:p>
        </p:txBody>
      </p:sp>
      <p:pic>
        <p:nvPicPr>
          <p:cNvPr id="187" name="Google Shape;187;g3b2ca8124a1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971" y="8313875"/>
            <a:ext cx="258288" cy="10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Generación de Insights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98668d2668_0_31"/>
          <p:cNvSpPr txBox="1"/>
          <p:nvPr/>
        </p:nvSpPr>
        <p:spPr>
          <a:xfrm>
            <a:off x="3702375" y="2697900"/>
            <a:ext cx="70767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50">
                <a:solidFill>
                  <a:srgbClr val="FFFFFF"/>
                </a:solidFill>
                <a:highlight>
                  <a:srgbClr val="D4AF37"/>
                </a:highlight>
              </a:rPr>
              <a:t>OPTIMIZACIÓN</a:t>
            </a:r>
            <a:endParaRPr sz="3900"/>
          </a:p>
        </p:txBody>
      </p:sp>
      <p:sp>
        <p:nvSpPr>
          <p:cNvPr id="196" name="Google Shape;196;g398668d2668_0_31"/>
          <p:cNvSpPr txBox="1"/>
          <p:nvPr/>
        </p:nvSpPr>
        <p:spPr>
          <a:xfrm>
            <a:off x="4572000" y="3709650"/>
            <a:ext cx="4794300" cy="4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rgbClr val="475569"/>
                </a:solidFill>
                <a:highlight>
                  <a:srgbClr val="FFFFFF"/>
                </a:highlight>
              </a:rPr>
              <a:t>Marca:</a:t>
            </a:r>
            <a:r>
              <a:rPr lang="es-MX" sz="2300">
                <a:solidFill>
                  <a:srgbClr val="475569"/>
                </a:solidFill>
                <a:highlight>
                  <a:srgbClr val="FFFFFF"/>
                </a:highlight>
              </a:rPr>
              <a:t> FitVibes (Suplementos deportivos).</a:t>
            </a:r>
            <a:endParaRPr sz="23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rgbClr val="475569"/>
                </a:solidFill>
                <a:highlight>
                  <a:srgbClr val="FFFFFF"/>
                </a:highlight>
              </a:rPr>
              <a:t>Análisis:</a:t>
            </a:r>
            <a:r>
              <a:rPr lang="es-MX" sz="2300">
                <a:solidFill>
                  <a:srgbClr val="475569"/>
                </a:solidFill>
                <a:highlight>
                  <a:srgbClr val="FFFFFF"/>
                </a:highlight>
              </a:rPr>
              <a:t> Alta atracción hacia proteína sabor vainilla en mujeres de 25-34 años, pero abandono en checkout.</a:t>
            </a:r>
            <a:endParaRPr sz="23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b="1" lang="es-MX" sz="2300">
                <a:solidFill>
                  <a:srgbClr val="475569"/>
                </a:solidFill>
                <a:highlight>
                  <a:srgbClr val="FFFFFF"/>
                </a:highlight>
              </a:rPr>
              <a:t>Insight Accionable:</a:t>
            </a:r>
            <a:r>
              <a:rPr lang="es-MX" sz="2300">
                <a:solidFill>
                  <a:srgbClr val="475569"/>
                </a:solidFill>
                <a:highlight>
                  <a:srgbClr val="FFFFFF"/>
                </a:highlight>
              </a:rPr>
              <a:t> Fricción en pago detectada.</a:t>
            </a:r>
            <a:endParaRPr sz="23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  <p:sp>
        <p:nvSpPr>
          <p:cNvPr id="197" name="Google Shape;197;g398668d2668_0_31"/>
          <p:cNvSpPr txBox="1"/>
          <p:nvPr/>
        </p:nvSpPr>
        <p:spPr>
          <a:xfrm>
            <a:off x="11155225" y="3863525"/>
            <a:ext cx="52881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rgbClr val="475569"/>
                </a:solidFill>
              </a:rPr>
              <a:t>Ajustes realizados:</a:t>
            </a:r>
            <a:endParaRPr b="1" sz="2300">
              <a:solidFill>
                <a:srgbClr val="475569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75569"/>
              </a:buClr>
              <a:buSzPts val="2300"/>
              <a:buChar char="●"/>
            </a:pPr>
            <a:r>
              <a:rPr lang="es-MX" sz="2300">
                <a:solidFill>
                  <a:srgbClr val="475569"/>
                </a:solidFill>
              </a:rPr>
              <a:t>Simplificación de checkout.</a:t>
            </a:r>
            <a:endParaRPr sz="2300">
              <a:solidFill>
                <a:srgbClr val="475569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300"/>
              <a:buChar char="●"/>
            </a:pPr>
            <a:r>
              <a:rPr lang="es-MX" sz="2300">
                <a:solidFill>
                  <a:srgbClr val="475569"/>
                </a:solidFill>
              </a:rPr>
              <a:t>Envío gratis &gt; $50.</a:t>
            </a:r>
            <a:endParaRPr sz="2300">
              <a:solidFill>
                <a:srgbClr val="475569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300"/>
              <a:buChar char="●"/>
            </a:pPr>
            <a:r>
              <a:rPr lang="es-MX" sz="2300">
                <a:solidFill>
                  <a:srgbClr val="475569"/>
                </a:solidFill>
              </a:rPr>
              <a:t>Ads segmentados a audiencia femenina.</a:t>
            </a:r>
            <a:endParaRPr sz="2300">
              <a:solidFill>
                <a:srgbClr val="47556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300"/>
              </a:spcBef>
              <a:spcAft>
                <a:spcPts val="1100"/>
              </a:spcAft>
              <a:buNone/>
            </a:pPr>
            <a:r>
              <a:rPr b="1" lang="es-MX" sz="2300">
                <a:solidFill>
                  <a:srgbClr val="1E3A8A"/>
                </a:solidFill>
              </a:rPr>
              <a:t>Ventas subieron 60%.</a:t>
            </a:r>
            <a:endParaRPr b="1" sz="2300">
              <a:solidFill>
                <a:srgbClr val="1E3A8A"/>
              </a:solidFill>
            </a:endParaRPr>
          </a:p>
        </p:txBody>
      </p:sp>
      <p:pic>
        <p:nvPicPr>
          <p:cNvPr id="198" name="Google Shape;198;g398668d2668_0_31"/>
          <p:cNvPicPr preferRelativeResize="0"/>
          <p:nvPr/>
        </p:nvPicPr>
        <p:blipFill rotWithShape="1">
          <a:blip r:embed="rId5">
            <a:alphaModFix/>
          </a:blip>
          <a:srcRect b="0" l="30085" r="0" t="3120"/>
          <a:stretch/>
        </p:blipFill>
        <p:spPr>
          <a:xfrm>
            <a:off x="10523775" y="3429000"/>
            <a:ext cx="439450" cy="453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 b="41901" l="0" r="0" t="0"/>
          <a:stretch/>
        </p:blipFill>
        <p:spPr>
          <a:xfrm>
            <a:off x="0" y="0"/>
            <a:ext cx="13288210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3ceb44d9fb0_0_63"/>
          <p:cNvPicPr preferRelativeResize="0"/>
          <p:nvPr/>
        </p:nvPicPr>
        <p:blipFill rotWithShape="1">
          <a:blip r:embed="rId3">
            <a:alphaModFix/>
          </a:blip>
          <a:srcRect b="87407" l="0" r="0" t="0"/>
          <a:stretch/>
        </p:blipFill>
        <p:spPr>
          <a:xfrm>
            <a:off x="0" y="0"/>
            <a:ext cx="13288199" cy="222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ceb44d9fb0_0_63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3ceb44d9fb0_0_63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3ceb44d9fb0_0_63"/>
          <p:cNvPicPr preferRelativeResize="0"/>
          <p:nvPr/>
        </p:nvPicPr>
        <p:blipFill rotWithShape="1">
          <a:blip r:embed="rId3">
            <a:alphaModFix/>
          </a:blip>
          <a:srcRect b="0" l="0" r="0" t="54496"/>
          <a:stretch/>
        </p:blipFill>
        <p:spPr>
          <a:xfrm>
            <a:off x="0" y="2206292"/>
            <a:ext cx="13288199" cy="805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4684600" y="3236050"/>
            <a:ext cx="102591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75569"/>
              </a:buClr>
              <a:buSzPts val="2500"/>
              <a:buChar char="●"/>
            </a:pPr>
            <a:r>
              <a:rPr b="1" lang="es-MX" sz="2500">
                <a:solidFill>
                  <a:srgbClr val="475569"/>
                </a:solidFill>
                <a:highlight>
                  <a:srgbClr val="FFFFFF"/>
                </a:highlight>
              </a:rPr>
              <a:t>Interpretación Crítica:</a:t>
            </a:r>
            <a:r>
              <a:rPr lang="es-MX" sz="2500">
                <a:solidFill>
                  <a:srgbClr val="475569"/>
                </a:solidFill>
                <a:highlight>
                  <a:srgbClr val="FFFFFF"/>
                </a:highlight>
              </a:rPr>
              <a:t> Superar la lectura superficial de métricas para entender causales.</a:t>
            </a:r>
            <a:endParaRPr sz="25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500"/>
              <a:buChar char="●"/>
            </a:pPr>
            <a:r>
              <a:rPr b="1" lang="es-MX" sz="2500">
                <a:solidFill>
                  <a:srgbClr val="475569"/>
                </a:solidFill>
                <a:highlight>
                  <a:srgbClr val="FFFFFF"/>
                </a:highlight>
              </a:rPr>
              <a:t>Dualidad Metodológica:</a:t>
            </a:r>
            <a:r>
              <a:rPr lang="es-MX" sz="2500">
                <a:solidFill>
                  <a:srgbClr val="475569"/>
                </a:solidFill>
                <a:highlight>
                  <a:srgbClr val="FFFFFF"/>
                </a:highlight>
              </a:rPr>
              <a:t> El poder surge de combinar el análisis cuantitativo con el cualitativo.</a:t>
            </a:r>
            <a:endParaRPr sz="25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500"/>
              <a:buChar char="●"/>
            </a:pPr>
            <a:r>
              <a:rPr b="1" lang="es-MX" sz="2500">
                <a:solidFill>
                  <a:srgbClr val="475569"/>
                </a:solidFill>
                <a:highlight>
                  <a:srgbClr val="FFFFFF"/>
                </a:highlight>
              </a:rPr>
              <a:t>Anticipación:</a:t>
            </a:r>
            <a:r>
              <a:rPr lang="es-MX" sz="2500">
                <a:solidFill>
                  <a:srgbClr val="475569"/>
                </a:solidFill>
                <a:highlight>
                  <a:srgbClr val="FFFFFF"/>
                </a:highlight>
              </a:rPr>
              <a:t> Diferenciar patrones (repetición) de tendencias (dirección) para decisiones de corto y largo plazo.</a:t>
            </a:r>
            <a:endParaRPr sz="25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500"/>
              <a:buChar char="●"/>
            </a:pPr>
            <a:r>
              <a:rPr b="1" lang="es-MX" sz="2500">
                <a:solidFill>
                  <a:srgbClr val="475569"/>
                </a:solidFill>
                <a:highlight>
                  <a:srgbClr val="FFFFFF"/>
                </a:highlight>
              </a:rPr>
              <a:t>Personalización:</a:t>
            </a:r>
            <a:r>
              <a:rPr lang="es-MX" sz="2500">
                <a:solidFill>
                  <a:srgbClr val="475569"/>
                </a:solidFill>
                <a:highlight>
                  <a:srgbClr val="FFFFFF"/>
                </a:highlight>
              </a:rPr>
              <a:t> Uso de IA y Machine Learning para adaptar la oferta al comportamiento individual.</a:t>
            </a:r>
            <a:endParaRPr sz="25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500"/>
              <a:buChar char="●"/>
            </a:pPr>
            <a:r>
              <a:rPr b="1" lang="es-MX" sz="2500">
                <a:solidFill>
                  <a:srgbClr val="475569"/>
                </a:solidFill>
                <a:highlight>
                  <a:srgbClr val="FFFFFF"/>
                </a:highlight>
              </a:rPr>
              <a:t>Optimización Continua:</a:t>
            </a:r>
            <a:r>
              <a:rPr lang="es-MX" sz="2500">
                <a:solidFill>
                  <a:srgbClr val="475569"/>
                </a:solidFill>
                <a:highlight>
                  <a:srgbClr val="FFFFFF"/>
                </a:highlight>
              </a:rPr>
              <a:t> Los insights solo valen si son accionables y medibles (ROI/ROAS).</a:t>
            </a:r>
            <a:endParaRPr sz="25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34" name="Google Shape;234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39" name="Google Shape;239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2790600" y="4440100"/>
            <a:ext cx="13239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puedes asegurarte de que los patrones identificados realmente contribuyan a una mejora en la estrategia de marketing?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La Mirada Crítica y Estratégica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130575" y="3679550"/>
            <a:ext cx="12865200" cy="5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Interpretar no es solo leer números. Es </a:t>
            </a:r>
            <a:r>
              <a:rPr b="1" lang="es-MX" sz="3000">
                <a:solidFill>
                  <a:srgbClr val="475569"/>
                </a:solidFill>
                <a:highlight>
                  <a:srgbClr val="FFFFFF"/>
                </a:highlight>
              </a:rPr>
              <a:t>comprender el "porqué"</a:t>
            </a: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 detrás de la métrica: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Contextualizar desviaciones significativas.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Vincular datos con la planificación.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Transformar hallazgos en argumentos accionables.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Liderar decisiones basadas en evidencia.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Estrategias y Vínculo Analítico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130825" y="3605925"/>
            <a:ext cx="6367800" cy="1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50">
                <a:solidFill>
                  <a:srgbClr val="1E3A8A"/>
                </a:solidFill>
                <a:highlight>
                  <a:srgbClr val="F8FAFC"/>
                </a:highlight>
              </a:rPr>
              <a:t>Relacional</a:t>
            </a:r>
            <a:endParaRPr b="1" sz="2350">
              <a:solidFill>
                <a:srgbClr val="1E3A8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200">
                <a:solidFill>
                  <a:srgbClr val="475569"/>
                </a:solidFill>
                <a:highlight>
                  <a:srgbClr val="F8FAFC"/>
                </a:highlight>
              </a:rPr>
              <a:t>Fidelización y LTV. Crear vínculos duraderos mediante datos personalizados.</a:t>
            </a:r>
            <a:endParaRPr sz="2200">
              <a:solidFill>
                <a:srgbClr val="475569"/>
              </a:solidFill>
              <a:highlight>
                <a:srgbClr val="F8FAFC"/>
              </a:highlight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1577900" y="3605925"/>
            <a:ext cx="5964300" cy="1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50">
                <a:solidFill>
                  <a:srgbClr val="1E3A8A"/>
                </a:solidFill>
                <a:highlight>
                  <a:srgbClr val="F8FAFC"/>
                </a:highlight>
              </a:rPr>
              <a:t>Experiencial</a:t>
            </a:r>
            <a:endParaRPr b="1" sz="2350">
              <a:solidFill>
                <a:srgbClr val="1E3A8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200">
                <a:solidFill>
                  <a:srgbClr val="475569"/>
                </a:solidFill>
                <a:highlight>
                  <a:srgbClr val="F8FAFC"/>
                </a:highlight>
              </a:rPr>
              <a:t>Interacción memorable. Involucrar al cliente de manera activa y emocional.</a:t>
            </a:r>
            <a:endParaRPr sz="2200">
              <a:solidFill>
                <a:srgbClr val="475569"/>
              </a:solidFill>
              <a:highlight>
                <a:srgbClr val="F8FAFC"/>
              </a:highlight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7864350" y="7001850"/>
            <a:ext cx="5964300" cy="1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350">
                <a:solidFill>
                  <a:srgbClr val="1E3A8A"/>
                </a:solidFill>
                <a:highlight>
                  <a:srgbClr val="F8FAFC"/>
                </a:highlight>
              </a:rPr>
              <a:t>Nicho</a:t>
            </a:r>
            <a:endParaRPr b="1" sz="2350">
              <a:solidFill>
                <a:srgbClr val="1E3A8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200">
                <a:solidFill>
                  <a:srgbClr val="475569"/>
                </a:solidFill>
                <a:highlight>
                  <a:srgbClr val="F8FAFC"/>
                </a:highlight>
              </a:rPr>
              <a:t>Segmentación profunda. Enfocarse en necesidades específicas del mercado.</a:t>
            </a:r>
            <a:endParaRPr sz="2200">
              <a:solidFill>
                <a:srgbClr val="475569"/>
              </a:solidFill>
              <a:highlight>
                <a:srgbClr val="F8FAFC"/>
              </a:highlight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2660" y="2100856"/>
            <a:ext cx="2041977" cy="15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3434" y="2525975"/>
            <a:ext cx="1495375" cy="11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87547" y="5944025"/>
            <a:ext cx="1360050" cy="10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5007150" y="9129375"/>
            <a:ext cx="7682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2400">
                <a:solidFill>
                  <a:srgbClr val="475569"/>
                </a:solidFill>
                <a:highlight>
                  <a:srgbClr val="FFFFFF"/>
                </a:highlight>
              </a:rPr>
              <a:t>"La estrategia elegida debe estar justificada por indicadores concretos analizados previamente."</a:t>
            </a:r>
            <a:endParaRPr b="1"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Enfoques Complementarios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4" name="Google Shape;134;p5"/>
          <p:cNvGraphicFramePr/>
          <p:nvPr/>
        </p:nvGraphicFramePr>
        <p:xfrm>
          <a:off x="3386150" y="34290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{29D03701-9DCA-42E6-B85D-2C26EB9592EB}</a:tableStyleId>
              </a:tblPr>
              <a:tblGrid>
                <a:gridCol w="2936950"/>
                <a:gridCol w="4815650"/>
                <a:gridCol w="6028475"/>
              </a:tblGrid>
              <a:tr h="51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Característica</a:t>
                      </a:r>
                      <a:endParaRPr b="1" sz="22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Análisis Cuantitativo</a:t>
                      </a:r>
                      <a:endParaRPr b="1" sz="22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Análisis Cualitativo</a:t>
                      </a:r>
                      <a:endParaRPr b="1" sz="22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solidFill>
                      <a:srgbClr val="1E3A8A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highlight>
                            <a:srgbClr val="FFFFFF"/>
                          </a:highlight>
                        </a:rPr>
                        <a:t>Tipo de Datos</a:t>
                      </a:r>
                      <a:endParaRPr b="1"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highlight>
                            <a:srgbClr val="FFFFFF"/>
                          </a:highlight>
                        </a:rPr>
                        <a:t>Numéricos, estructurados.</a:t>
                      </a:r>
                      <a:endParaRPr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highlight>
                            <a:srgbClr val="FFFFFF"/>
                          </a:highlight>
                        </a:rPr>
                        <a:t>Subjetivos, descriptivos.</a:t>
                      </a:r>
                      <a:endParaRPr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highlight>
                            <a:srgbClr val="FFFFFF"/>
                          </a:highlight>
                        </a:rPr>
                        <a:t>Objetivo</a:t>
                      </a:r>
                      <a:endParaRPr b="1"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highlight>
                            <a:srgbClr val="FFFFFF"/>
                          </a:highlight>
                        </a:rPr>
                        <a:t>Medir rendimiento y validar.</a:t>
                      </a:r>
                      <a:endParaRPr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highlight>
                            <a:srgbClr val="FFFFFF"/>
                          </a:highlight>
                        </a:rPr>
                        <a:t>Entender percepciones y "porqués".</a:t>
                      </a:r>
                      <a:endParaRPr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highlight>
                            <a:srgbClr val="FFFFFF"/>
                          </a:highlight>
                        </a:rPr>
                        <a:t>Herramientas</a:t>
                      </a:r>
                      <a:endParaRPr b="1"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highlight>
                            <a:srgbClr val="FFFFFF"/>
                          </a:highlight>
                        </a:rPr>
                        <a:t>GA4, CRM, SQL, Power BI.</a:t>
                      </a:r>
                      <a:endParaRPr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highlight>
                            <a:srgbClr val="FFFFFF"/>
                          </a:highlight>
                        </a:rPr>
                        <a:t>Focus groups, Hotjar, IA NLP.</a:t>
                      </a:r>
                      <a:endParaRPr sz="2200"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5" name="Google Shape;135;p5"/>
          <p:cNvSpPr txBox="1"/>
          <p:nvPr/>
        </p:nvSpPr>
        <p:spPr>
          <a:xfrm>
            <a:off x="5317693" y="8629500"/>
            <a:ext cx="7311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475569"/>
                </a:solidFill>
                <a:highlight>
                  <a:srgbClr val="EFF6FF"/>
                </a:highlight>
              </a:rPr>
              <a:t>Integración:</a:t>
            </a:r>
            <a:r>
              <a:rPr lang="es-MX" sz="2500">
                <a:solidFill>
                  <a:srgbClr val="475569"/>
                </a:solidFill>
                <a:highlight>
                  <a:srgbClr val="EFF6FF"/>
                </a:highlight>
              </a:rPr>
              <a:t> El cuantitativo nos dice </a:t>
            </a:r>
            <a:r>
              <a:rPr i="1" lang="es-MX" sz="2500">
                <a:solidFill>
                  <a:srgbClr val="475569"/>
                </a:solidFill>
                <a:highlight>
                  <a:srgbClr val="EFF6FF"/>
                </a:highlight>
              </a:rPr>
              <a:t>qué</a:t>
            </a:r>
            <a:r>
              <a:rPr lang="es-MX" sz="2500">
                <a:solidFill>
                  <a:srgbClr val="475569"/>
                </a:solidFill>
                <a:highlight>
                  <a:srgbClr val="EFF6FF"/>
                </a:highlight>
              </a:rPr>
              <a:t> sucede; el cualitativo nos explica </a:t>
            </a:r>
            <a:r>
              <a:rPr i="1" lang="es-MX" sz="2500">
                <a:solidFill>
                  <a:srgbClr val="475569"/>
                </a:solidFill>
                <a:highlight>
                  <a:srgbClr val="EFF6FF"/>
                </a:highlight>
              </a:rPr>
              <a:t>por qué</a:t>
            </a:r>
            <a:r>
              <a:rPr lang="es-MX" sz="2500">
                <a:solidFill>
                  <a:srgbClr val="475569"/>
                </a:solidFill>
                <a:highlight>
                  <a:srgbClr val="EFF6FF"/>
                </a:highlight>
              </a:rPr>
              <a:t> sucede.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eb44d9fb0_0_47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ceb44d9fb0_0_47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ceb44d9fb0_0_47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ceb44d9fb0_0_47"/>
          <p:cNvSpPr txBox="1"/>
          <p:nvPr/>
        </p:nvSpPr>
        <p:spPr>
          <a:xfrm>
            <a:off x="4381950" y="2647925"/>
            <a:ext cx="44055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050">
                <a:solidFill>
                  <a:srgbClr val="FFFFFF"/>
                </a:solidFill>
                <a:highlight>
                  <a:srgbClr val="D4AF37"/>
                </a:highlight>
              </a:rPr>
              <a:t>CASO PRÁCTICO</a:t>
            </a:r>
            <a:endParaRPr sz="3400"/>
          </a:p>
        </p:txBody>
      </p:sp>
      <p:sp>
        <p:nvSpPr>
          <p:cNvPr id="144" name="Google Shape;144;g3ceb44d9fb0_0_47"/>
          <p:cNvSpPr txBox="1"/>
          <p:nvPr/>
        </p:nvSpPr>
        <p:spPr>
          <a:xfrm>
            <a:off x="4381950" y="4151650"/>
            <a:ext cx="11328900" cy="31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1E3A8A"/>
                </a:solidFill>
                <a:highlight>
                  <a:srgbClr val="FFFFFF"/>
                </a:highlight>
              </a:rPr>
              <a:t>FreshGlow Skincare</a:t>
            </a:r>
            <a:endParaRPr b="1" sz="2700">
              <a:solidFill>
                <a:srgbClr val="1E3A8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475569"/>
                </a:solidFill>
                <a:highlight>
                  <a:srgbClr val="FFFFFF"/>
                </a:highlight>
              </a:rPr>
              <a:t>Hallazgo Cuantitativo:</a:t>
            </a:r>
            <a:r>
              <a:rPr lang="es-MX" sz="2500">
                <a:solidFill>
                  <a:srgbClr val="475569"/>
                </a:solidFill>
                <a:highlight>
                  <a:srgbClr val="FFFFFF"/>
                </a:highlight>
              </a:rPr>
              <a:t> CTR alto (anuncio atractivo) pero conversión final baja (5%).</a:t>
            </a:r>
            <a:endParaRPr sz="25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b="1" lang="es-MX" sz="2500">
                <a:solidFill>
                  <a:srgbClr val="475569"/>
                </a:solidFill>
                <a:highlight>
                  <a:srgbClr val="FFFFFF"/>
                </a:highlight>
              </a:rPr>
              <a:t>Descubrimiento Cualitativo:</a:t>
            </a:r>
            <a:r>
              <a:rPr lang="es-MX" sz="2500">
                <a:solidFill>
                  <a:srgbClr val="475569"/>
                </a:solidFill>
                <a:highlight>
                  <a:srgbClr val="FFFFFF"/>
                </a:highlight>
              </a:rPr>
              <a:t> Análisis de comentarios y encuestas revelaron dudas sobre piel sensible y altos costos de envío.</a:t>
            </a:r>
            <a:endParaRPr sz="25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  <p:sp>
        <p:nvSpPr>
          <p:cNvPr id="145" name="Google Shape;145;g3ceb44d9fb0_0_47"/>
          <p:cNvSpPr txBox="1"/>
          <p:nvPr/>
        </p:nvSpPr>
        <p:spPr>
          <a:xfrm>
            <a:off x="5924138" y="8629525"/>
            <a:ext cx="578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475569"/>
                </a:solidFill>
                <a:highlight>
                  <a:srgbClr val="EFF6FF"/>
                </a:highlight>
              </a:rPr>
              <a:t>Resultado:</a:t>
            </a:r>
            <a:r>
              <a:rPr lang="es-MX" sz="2400">
                <a:solidFill>
                  <a:srgbClr val="475569"/>
                </a:solidFill>
                <a:highlight>
                  <a:srgbClr val="EFF6FF"/>
                </a:highlight>
              </a:rPr>
              <a:t> Optimización de UX y envío gratis elevó la conversión al 9%.</a:t>
            </a:r>
            <a:endParaRPr sz="2300"/>
          </a:p>
        </p:txBody>
      </p:sp>
      <p:pic>
        <p:nvPicPr>
          <p:cNvPr id="146" name="Google Shape;146;g3ceb44d9fb0_0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400" y="8346238"/>
            <a:ext cx="285750" cy="148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Detección de Patrones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98668d2668_0_4"/>
          <p:cNvSpPr txBox="1"/>
          <p:nvPr/>
        </p:nvSpPr>
        <p:spPr>
          <a:xfrm>
            <a:off x="4288425" y="2894050"/>
            <a:ext cx="120234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00">
                <a:solidFill>
                  <a:srgbClr val="475569"/>
                </a:solidFill>
                <a:highlight>
                  <a:srgbClr val="FFFFFF"/>
                </a:highlight>
              </a:rPr>
              <a:t>Un </a:t>
            </a:r>
            <a:r>
              <a:rPr b="1" lang="es-MX" sz="3100">
                <a:solidFill>
                  <a:srgbClr val="475569"/>
                </a:solidFill>
                <a:highlight>
                  <a:srgbClr val="FFFFFF"/>
                </a:highlight>
              </a:rPr>
              <a:t>patrón</a:t>
            </a:r>
            <a:r>
              <a:rPr lang="es-MX" sz="3100">
                <a:solidFill>
                  <a:srgbClr val="475569"/>
                </a:solidFill>
                <a:highlight>
                  <a:srgbClr val="FFFFFF"/>
                </a:highlight>
              </a:rPr>
              <a:t> es una repetición consistente en el comportamiento:</a:t>
            </a:r>
            <a:endParaRPr sz="31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75569"/>
              </a:buClr>
              <a:buSzPts val="3100"/>
              <a:buChar char="●"/>
            </a:pPr>
            <a:r>
              <a:rPr lang="es-MX" sz="3100">
                <a:solidFill>
                  <a:srgbClr val="475569"/>
                </a:solidFill>
                <a:highlight>
                  <a:srgbClr val="FFFFFF"/>
                </a:highlight>
              </a:rPr>
              <a:t>Horarios de mayor tráfico web.</a:t>
            </a:r>
            <a:endParaRPr sz="31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100"/>
              <a:buChar char="●"/>
            </a:pPr>
            <a:r>
              <a:rPr lang="es-MX" sz="3100">
                <a:solidFill>
                  <a:srgbClr val="475569"/>
                </a:solidFill>
                <a:highlight>
                  <a:srgbClr val="FFFFFF"/>
                </a:highlight>
              </a:rPr>
              <a:t>Ciclos de compra recurrentes por segmento.</a:t>
            </a:r>
            <a:endParaRPr sz="31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100"/>
              <a:buChar char="●"/>
            </a:pPr>
            <a:r>
              <a:rPr lang="es-MX" sz="3100">
                <a:solidFill>
                  <a:srgbClr val="475569"/>
                </a:solidFill>
                <a:highlight>
                  <a:srgbClr val="FFFFFF"/>
                </a:highlight>
              </a:rPr>
              <a:t>Puntos de salida frecuentes en el embudo.</a:t>
            </a:r>
            <a:endParaRPr sz="31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100"/>
              <a:buChar char="●"/>
            </a:pPr>
            <a:r>
              <a:rPr lang="es-MX" sz="3100">
                <a:solidFill>
                  <a:srgbClr val="475569"/>
                </a:solidFill>
                <a:highlight>
                  <a:srgbClr val="FFFFFF"/>
                </a:highlight>
              </a:rPr>
              <a:t>Respuesta estacional a contenidos.</a:t>
            </a:r>
            <a:endParaRPr sz="31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  <p:sp>
        <p:nvSpPr>
          <p:cNvPr id="155" name="Google Shape;155;g398668d2668_0_4"/>
          <p:cNvSpPr txBox="1"/>
          <p:nvPr/>
        </p:nvSpPr>
        <p:spPr>
          <a:xfrm>
            <a:off x="5073150" y="8261150"/>
            <a:ext cx="7622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2700">
                <a:solidFill>
                  <a:srgbClr val="475569"/>
                </a:solidFill>
                <a:highlight>
                  <a:srgbClr val="FFFFFF"/>
                </a:highlight>
              </a:rPr>
              <a:t>Permite automatizar decisiones y personalizar la oferta (ej. Netflix/Spotify).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Tendencias y Cambio Sostenido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98668d2668_0_13"/>
          <p:cNvSpPr txBox="1"/>
          <p:nvPr/>
        </p:nvSpPr>
        <p:spPr>
          <a:xfrm>
            <a:off x="2079586" y="3683325"/>
            <a:ext cx="54576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50">
                <a:solidFill>
                  <a:srgbClr val="1E3A8A"/>
                </a:solidFill>
                <a:highlight>
                  <a:srgbClr val="F8FAFC"/>
                </a:highlight>
              </a:rPr>
              <a:t>Ascendentes</a:t>
            </a:r>
            <a:endParaRPr b="1" sz="2550">
              <a:solidFill>
                <a:srgbClr val="1E3A8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400">
                <a:solidFill>
                  <a:srgbClr val="475569"/>
                </a:solidFill>
                <a:highlight>
                  <a:srgbClr val="F8FAFC"/>
                </a:highlight>
              </a:rPr>
              <a:t>Crecimiento en búsquedas o uso de productos por tendencias.</a:t>
            </a:r>
            <a:endParaRPr sz="2400">
              <a:solidFill>
                <a:srgbClr val="475569"/>
              </a:solidFill>
              <a:highlight>
                <a:srgbClr val="F8FAFC"/>
              </a:highlight>
            </a:endParaRPr>
          </a:p>
        </p:txBody>
      </p:sp>
      <p:sp>
        <p:nvSpPr>
          <p:cNvPr id="164" name="Google Shape;164;g398668d2668_0_13"/>
          <p:cNvSpPr txBox="1"/>
          <p:nvPr/>
        </p:nvSpPr>
        <p:spPr>
          <a:xfrm>
            <a:off x="7537186" y="3683325"/>
            <a:ext cx="54576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50">
                <a:solidFill>
                  <a:srgbClr val="1E3A8A"/>
                </a:solidFill>
                <a:highlight>
                  <a:srgbClr val="F8FAFC"/>
                </a:highlight>
              </a:rPr>
              <a:t>Fluctuantes</a:t>
            </a:r>
            <a:endParaRPr b="1" sz="2550">
              <a:solidFill>
                <a:srgbClr val="1E3A8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400">
                <a:solidFill>
                  <a:srgbClr val="475569"/>
                </a:solidFill>
                <a:highlight>
                  <a:srgbClr val="F8FAFC"/>
                </a:highlight>
              </a:rPr>
              <a:t>Cambios por estacionalidad o eventos externos.</a:t>
            </a:r>
            <a:endParaRPr sz="2400">
              <a:solidFill>
                <a:srgbClr val="475569"/>
              </a:solidFill>
              <a:highlight>
                <a:srgbClr val="F8FAFC"/>
              </a:highlight>
            </a:endParaRPr>
          </a:p>
        </p:txBody>
      </p:sp>
      <p:sp>
        <p:nvSpPr>
          <p:cNvPr id="165" name="Google Shape;165;g398668d2668_0_13"/>
          <p:cNvSpPr txBox="1"/>
          <p:nvPr/>
        </p:nvSpPr>
        <p:spPr>
          <a:xfrm>
            <a:off x="12830411" y="3683325"/>
            <a:ext cx="54576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50">
                <a:solidFill>
                  <a:srgbClr val="1E3A8A"/>
                </a:solidFill>
                <a:highlight>
                  <a:srgbClr val="F8FAFC"/>
                </a:highlight>
              </a:rPr>
              <a:t>Descendentes</a:t>
            </a:r>
            <a:endParaRPr b="1" sz="2550">
              <a:solidFill>
                <a:srgbClr val="1E3A8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400">
                <a:solidFill>
                  <a:srgbClr val="475569"/>
                </a:solidFill>
                <a:highlight>
                  <a:srgbClr val="F8FAFC"/>
                </a:highlight>
              </a:rPr>
              <a:t>Caída gradual en satisfacción o uso de canales.</a:t>
            </a:r>
            <a:endParaRPr sz="2400">
              <a:solidFill>
                <a:srgbClr val="475569"/>
              </a:solidFill>
              <a:highlight>
                <a:srgbClr val="F8FAFC"/>
              </a:highlight>
            </a:endParaRPr>
          </a:p>
        </p:txBody>
      </p:sp>
      <p:pic>
        <p:nvPicPr>
          <p:cNvPr id="166" name="Google Shape;166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0291" y="5325938"/>
            <a:ext cx="15931400" cy="40981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98668d2668_0_13"/>
          <p:cNvSpPr txBox="1"/>
          <p:nvPr/>
        </p:nvSpPr>
        <p:spPr>
          <a:xfrm>
            <a:off x="5464950" y="7392975"/>
            <a:ext cx="73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475569"/>
                </a:solidFill>
                <a:highlight>
                  <a:srgbClr val="EFF6FF"/>
                </a:highlight>
              </a:rPr>
              <a:t>Diferencia clave:</a:t>
            </a:r>
            <a:r>
              <a:rPr lang="es-MX" sz="2400">
                <a:solidFill>
                  <a:srgbClr val="475569"/>
                </a:solidFill>
                <a:highlight>
                  <a:srgbClr val="EFF6FF"/>
                </a:highlight>
              </a:rPr>
              <a:t> El patrón es cíclico y corto; la tendencia es un movimiento de largo plazo que implica transformación estructural.</a:t>
            </a:r>
            <a:endParaRPr sz="2300"/>
          </a:p>
        </p:txBody>
      </p:sp>
      <p:pic>
        <p:nvPicPr>
          <p:cNvPr id="168" name="Google Shape;168;g398668d2668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5823" y="7348078"/>
            <a:ext cx="549120" cy="14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Formas de Identificar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98668d2668_0_22"/>
          <p:cNvSpPr txBox="1"/>
          <p:nvPr/>
        </p:nvSpPr>
        <p:spPr>
          <a:xfrm>
            <a:off x="4572000" y="3088650"/>
            <a:ext cx="124239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b="1" lang="es-MX" sz="3000">
                <a:solidFill>
                  <a:srgbClr val="475569"/>
                </a:solidFill>
                <a:highlight>
                  <a:srgbClr val="FFFFFF"/>
                </a:highlight>
              </a:rPr>
              <a:t>Análisis Exploratorio (EDA):</a:t>
            </a: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 Relaciones y estructuras previas a modelos complejos.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b="1" lang="es-MX" sz="3000">
                <a:solidFill>
                  <a:srgbClr val="475569"/>
                </a:solidFill>
                <a:highlight>
                  <a:srgbClr val="FFFFFF"/>
                </a:highlight>
              </a:rPr>
              <a:t>Google Trends:</a:t>
            </a: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 Interés de búsqueda en el tiempo.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b="1" lang="es-MX" sz="3000">
                <a:solidFill>
                  <a:srgbClr val="475569"/>
                </a:solidFill>
                <a:highlight>
                  <a:srgbClr val="FFFFFF"/>
                </a:highlight>
              </a:rPr>
              <a:t>Modelos Estadísticos:</a:t>
            </a: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 Regresión lineal y series temporales (Machine Learning).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b="1" lang="es-MX" sz="3000">
                <a:solidFill>
                  <a:srgbClr val="475569"/>
                </a:solidFill>
                <a:highlight>
                  <a:srgbClr val="FFFFFF"/>
                </a:highlight>
              </a:rPr>
              <a:t>Análisis de Comportamiento:</a:t>
            </a: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 Mapas de calor (Hotjar) para UX.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  <p:sp>
        <p:nvSpPr>
          <p:cNvPr id="177" name="Google Shape;177;g398668d2668_0_22"/>
          <p:cNvSpPr txBox="1"/>
          <p:nvPr/>
        </p:nvSpPr>
        <p:spPr>
          <a:xfrm>
            <a:off x="4677250" y="8488800"/>
            <a:ext cx="7504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rgbClr val="475569"/>
                </a:solidFill>
                <a:highlight>
                  <a:srgbClr val="F8FAFC"/>
                </a:highlight>
              </a:rPr>
              <a:t>Combinar métodos </a:t>
            </a:r>
            <a:r>
              <a:rPr b="1" lang="es-MX" sz="2300">
                <a:solidFill>
                  <a:srgbClr val="475569"/>
                </a:solidFill>
                <a:highlight>
                  <a:srgbClr val="F8FAFC"/>
                </a:highlight>
              </a:rPr>
              <a:t>descriptivos</a:t>
            </a:r>
            <a:r>
              <a:rPr lang="es-MX" sz="2300">
                <a:solidFill>
                  <a:srgbClr val="475569"/>
                </a:solidFill>
                <a:highlight>
                  <a:srgbClr val="F8FAFC"/>
                </a:highlight>
              </a:rPr>
              <a:t> (lo que pasó) con </a:t>
            </a:r>
            <a:r>
              <a:rPr b="1" lang="es-MX" sz="2300">
                <a:solidFill>
                  <a:srgbClr val="475569"/>
                </a:solidFill>
                <a:highlight>
                  <a:srgbClr val="F8FAFC"/>
                </a:highlight>
              </a:rPr>
              <a:t>predictivos</a:t>
            </a:r>
            <a:r>
              <a:rPr lang="es-MX" sz="2300">
                <a:solidFill>
                  <a:srgbClr val="475569"/>
                </a:solidFill>
                <a:highlight>
                  <a:srgbClr val="F8FAFC"/>
                </a:highlight>
              </a:rPr>
              <a:t> (lo que vendrá) para mayor precisión.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