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AAEBB-CB9E-6915-00F2-3A7BF5330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81F189-0E20-D592-7FD2-334741570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058B1-8B58-D8A2-75B9-F7DB9415F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4EF2FA-DEB4-841F-E241-68107AE8A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D71B22-9431-6177-531F-570B0CCB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0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B2AB0B-2230-94C4-F609-B31F55DAB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B20E8F-488F-47D9-6323-333AC3915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ADF22A-74DE-D7B9-EBCD-0F9FDF87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03FB75-62D5-AB7E-8785-D7B7AB08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467FA9-A82F-E951-AFBC-65D5EA44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58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726EA1-E3D5-2722-AC72-7F74572BB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B969EE-31DA-831C-E562-22159AB2E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BB35C3-E834-074A-C684-AF76C990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0C2D4C-DBF1-314A-0084-4E94DA10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435B95-488D-872C-13D6-D7382909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933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E261D-9FD2-89CF-7031-904D5884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7057A7-D5F0-828B-9ADF-8D4141406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D35403-9F49-43E3-212E-DD77579AD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A91D78-9D31-AC49-F37E-4304D8A9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65388-E45C-80D5-00A3-346E7AE7C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34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8C047-199E-881E-B815-C061C10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83682D-C180-6CEC-4353-28D692D1A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824029-44CF-979A-C744-29DAD57D1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7C966-7C80-F39E-9168-D11397AD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C5587B-C61D-2E23-BA0E-F77AF232F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09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71A40-275A-79A0-C9A1-596F9FBFD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5BB402-2215-528B-D228-8943B169D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2473CD-BB13-F62A-6ABB-9F1E2D8DB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8E160B-D825-4354-F0C7-3D35B1254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DABEDE-BB51-E77C-7F7F-8426BFFE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CDE882-321E-5FA9-222B-0C0AB350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22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133AD0-2F70-5B0C-32FA-A8EEF001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7B568F-F956-8974-D3D1-3AD9B20F6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180B7E6-8895-35CF-A1FC-814C2BA3A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7ADEF1-8BA7-CC14-E75C-94C7D4706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040CD3-EA91-1C3B-96D6-BEC636FE6F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E2582BC-6FE2-3F23-8820-275E84E9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33E21F-7526-6C57-F133-BE3798F3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AF8195-A9DE-F2B8-6DB1-5C0961AA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110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1D315F-745C-357E-FE37-45FFD45A0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1BD1A31-E394-7B2B-4761-BA9D6A25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F2B585-C1DF-13F7-CCE8-1566E761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417B6D-8C3E-C649-558F-38C532F7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698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4E02717-A6EC-913C-EDC6-FC05264F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9704BCD-B020-7A87-9E0D-B22FD7B9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694108-3C97-D133-AD84-5D78790C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440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79890-CA4F-065E-8CA3-D1F5A04C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36CC45-D7DE-1604-003C-11E24F892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BA987C-D671-2F04-466D-D16907EC2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8D9E99-925C-90C8-ED5E-6741A081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F7C048-2DF8-46AB-8509-DDA59C623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2E190-16F8-8DF3-434C-5FD87AE4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82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97176-00BB-5796-ECB7-7FE6C047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49CD8A-4468-0CF2-0D8F-C86506E20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110C72-6CA0-45B7-8F47-DB2A562F2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7F8CFE-5274-ED4F-9523-628258BB9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AECE0A-C041-53E0-4E8B-68607AD4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EF27FE-7125-05B5-B371-5C641C37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334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5C0D96D-CCE6-3D02-97FE-02126591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C1BAA2-F6B2-9020-8CB3-B3B30CB8A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35D60-D537-9B92-B708-556382CC7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715F20-51DC-4D84-826A-A593F20CD02F}" type="datetimeFigureOut">
              <a:rPr lang="es-MX" smtClean="0"/>
              <a:t>06/04/2026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1F4885-E311-DBC7-3163-0BF437CE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A4E689-76DD-B719-E8B2-C8434983D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A2E8E-3A63-4DAF-96DF-B001DEFF0B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9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E2CCA9-C006-0392-3FB9-754253631E31}"/>
              </a:ext>
            </a:extLst>
          </p:cNvPr>
          <p:cNvSpPr txBox="1"/>
          <p:nvPr/>
        </p:nvSpPr>
        <p:spPr>
          <a:xfrm>
            <a:off x="162560" y="304800"/>
            <a:ext cx="11785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Selección de muestras representativas</a:t>
            </a:r>
          </a:p>
          <a:p>
            <a:endParaRPr lang="es-MX" b="1" dirty="0"/>
          </a:p>
          <a:p>
            <a:r>
              <a:rPr lang="es-MX" b="1" dirty="0"/>
              <a:t>Objetivo de la sesión:</a:t>
            </a:r>
          </a:p>
          <a:p>
            <a:endParaRPr lang="es-MX" b="1" dirty="0"/>
          </a:p>
          <a:p>
            <a:r>
              <a:rPr lang="es-MX" dirty="0"/>
              <a:t>Que los estudiantes comprendan </a:t>
            </a:r>
            <a:r>
              <a:rPr lang="es-MX" b="1" dirty="0"/>
              <a:t>cómo seleccionar muestras adecuadas</a:t>
            </a:r>
            <a:r>
              <a:rPr lang="es-MX" dirty="0"/>
              <a:t> y puedan </a:t>
            </a:r>
            <a:r>
              <a:rPr lang="es-MX" b="1" dirty="0"/>
              <a:t>justificar metodológicamente su elección</a:t>
            </a:r>
            <a:r>
              <a:rPr lang="es-MX" dirty="0"/>
              <a:t> en un estudio real.</a:t>
            </a:r>
          </a:p>
          <a:p>
            <a:endParaRPr lang="es-MX" dirty="0"/>
          </a:p>
          <a:p>
            <a:r>
              <a:rPr lang="es-MX" dirty="0"/>
              <a:t>“Si solo encuesto a mis amigos sobre satisfacción laboral… ¿puedo generalizar los resultados a toda una empresa?”</a:t>
            </a:r>
          </a:p>
          <a:p>
            <a:endParaRPr lang="es-MX" dirty="0"/>
          </a:p>
          <a:p>
            <a:r>
              <a:rPr lang="es-MX" dirty="0"/>
              <a:t>Idea clave:</a:t>
            </a:r>
          </a:p>
          <a:p>
            <a:endParaRPr lang="es-MX" dirty="0"/>
          </a:p>
          <a:p>
            <a:r>
              <a:rPr lang="es-MX" dirty="0"/>
              <a:t>La </a:t>
            </a:r>
            <a:r>
              <a:rPr lang="es-MX" b="1" dirty="0"/>
              <a:t>validez de un estudio depende en gran parte de la muestra</a:t>
            </a:r>
            <a:r>
              <a:rPr lang="es-MX" dirty="0"/>
              <a:t>. </a:t>
            </a:r>
          </a:p>
          <a:p>
            <a:endParaRPr lang="es-MX" dirty="0"/>
          </a:p>
          <a:p>
            <a:r>
              <a:rPr lang="es-MX" dirty="0"/>
              <a:t>Una mala muestra = conclusiones poco confiables. 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81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9BCD8FC-F66C-5750-FA07-BD62A61DA882}"/>
              </a:ext>
            </a:extLst>
          </p:cNvPr>
          <p:cNvSpPr txBox="1"/>
          <p:nvPr/>
        </p:nvSpPr>
        <p:spPr>
          <a:xfrm>
            <a:off x="134224" y="243281"/>
            <a:ext cx="1189558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Muestra representativa </a:t>
            </a:r>
          </a:p>
          <a:p>
            <a:endParaRPr lang="es-MX" b="1" dirty="0"/>
          </a:p>
          <a:p>
            <a:r>
              <a:rPr lang="es-MX" b="1" dirty="0"/>
              <a:t>Explicación:</a:t>
            </a:r>
          </a:p>
          <a:p>
            <a:endParaRPr lang="es-MX" b="1" dirty="0"/>
          </a:p>
          <a:p>
            <a:r>
              <a:rPr lang="es-MX" dirty="0"/>
              <a:t>Una muestra representativa es aquella que: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Refleja las características esenciales de la población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Permite hacer inferencias válidas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Reduce el error y el sesgo </a:t>
            </a:r>
          </a:p>
          <a:p>
            <a:endParaRPr lang="es-MX" dirty="0"/>
          </a:p>
          <a:p>
            <a:r>
              <a:rPr lang="es-MX" dirty="0"/>
              <a:t>“No se trata de cuántos encuestas, sino de </a:t>
            </a:r>
            <a:r>
              <a:rPr lang="es-MX" i="1" dirty="0"/>
              <a:t>a quiénes</a:t>
            </a:r>
            <a:r>
              <a:rPr lang="es-MX" dirty="0"/>
              <a:t> encuestas.”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Tipos de muestreo </a:t>
            </a:r>
          </a:p>
          <a:p>
            <a:r>
              <a:rPr lang="es-MX" dirty="0"/>
              <a:t>Aquí puedes apoyarte en la tabla, pero explicándola con ejemplos prácticos:</a:t>
            </a:r>
          </a:p>
          <a:p>
            <a:endParaRPr lang="es-MX" b="1" dirty="0"/>
          </a:p>
          <a:p>
            <a:r>
              <a:rPr lang="es-MX" b="1" dirty="0"/>
              <a:t>a) Muestreo aleatorio simple</a:t>
            </a:r>
          </a:p>
          <a:p>
            <a:endParaRPr lang="es-MX" dirty="0"/>
          </a:p>
          <a:p>
            <a:r>
              <a:rPr lang="es-MX" dirty="0"/>
              <a:t>Todos tienen la misma probabilidad </a:t>
            </a:r>
          </a:p>
          <a:p>
            <a:endParaRPr lang="es-MX" dirty="0"/>
          </a:p>
          <a:p>
            <a:r>
              <a:rPr lang="es-MX" dirty="0"/>
              <a:t>Ejemplo: sortear empleados de una lista </a:t>
            </a:r>
          </a:p>
          <a:p>
            <a:endParaRPr lang="es-MX" dirty="0"/>
          </a:p>
          <a:p>
            <a:r>
              <a:rPr lang="es-MX" dirty="0"/>
              <a:t>Cuándo usarlo: poblaciones homogéneas</a:t>
            </a:r>
          </a:p>
        </p:txBody>
      </p:sp>
    </p:spTree>
    <p:extLst>
      <p:ext uri="{BB962C8B-B14F-4D97-AF65-F5344CB8AC3E}">
        <p14:creationId xmlns:p14="http://schemas.microsoft.com/office/powerpoint/2010/main" val="17799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42F7E912-EA89-1770-4A5A-8B483AD36B87}"/>
                  </a:ext>
                </a:extLst>
              </p:cNvPr>
              <p:cNvSpPr txBox="1"/>
              <p:nvPr/>
            </p:nvSpPr>
            <p:spPr>
              <a:xfrm>
                <a:off x="109057" y="167780"/>
                <a:ext cx="11945923" cy="5639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/>
                  <a:t>Fórmula para muestreo aleatorio simple</a:t>
                </a:r>
              </a:p>
              <a:p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MX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p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sSup>
                            <m:s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MX" dirty="0"/>
              </a:p>
              <a:p>
                <a:endParaRPr lang="es-MX" dirty="0"/>
              </a:p>
              <a:p>
                <a:r>
                  <a:rPr lang="es-MX" b="1" dirty="0"/>
                  <a:t>¿Qué significa cada elemento?</a:t>
                </a:r>
              </a:p>
              <a:p>
                <a:endParaRPr lang="es-MX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MX" b="1" dirty="0"/>
                  <a:t>n</a:t>
                </a:r>
                <a:r>
                  <a:rPr lang="es-MX" dirty="0"/>
                  <a:t> = tamaño de la muestra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MX" b="1" dirty="0"/>
                  <a:t>Z</a:t>
                </a:r>
                <a:r>
                  <a:rPr lang="es-MX" dirty="0"/>
                  <a:t> = nivel de confianza (valor de la distribución normal)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MX" b="1" dirty="0"/>
                  <a:t>p</a:t>
                </a:r>
                <a:r>
                  <a:rPr lang="es-MX" dirty="0"/>
                  <a:t> = probabilidad de éxito (ej. proporción esperada)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MX" b="1" dirty="0"/>
                  <a:t>q</a:t>
                </a:r>
                <a:r>
                  <a:rPr lang="es-MX" dirty="0"/>
                  <a:t> = 1 - p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s-MX" b="1" dirty="0"/>
                  <a:t>E</a:t>
                </a:r>
                <a:r>
                  <a:rPr lang="es-MX" dirty="0"/>
                  <a:t> = margen de error permitido</a:t>
                </a:r>
              </a:p>
              <a:p>
                <a:endParaRPr lang="es-MX" dirty="0"/>
              </a:p>
              <a:p>
                <a:r>
                  <a:rPr lang="es-MX" b="1" dirty="0"/>
                  <a:t>Valores comunes de Z:</a:t>
                </a:r>
              </a:p>
              <a:p>
                <a:endParaRPr lang="es-MX" b="1" dirty="0"/>
              </a:p>
              <a:p>
                <a:r>
                  <a:rPr lang="es-MX" dirty="0"/>
                  <a:t>90% → 1.64 </a:t>
                </a:r>
              </a:p>
              <a:p>
                <a:r>
                  <a:rPr lang="es-MX" dirty="0">
                    <a:highlight>
                      <a:srgbClr val="FFFF00"/>
                    </a:highlight>
                  </a:rPr>
                  <a:t>95% → 1.96  (el más usado) </a:t>
                </a:r>
              </a:p>
              <a:p>
                <a:r>
                  <a:rPr lang="es-MX" dirty="0"/>
                  <a:t>99% → 2.58</a:t>
                </a:r>
              </a:p>
              <a:p>
                <a:endParaRPr lang="es-MX" dirty="0"/>
              </a:p>
              <a:p>
                <a:endParaRPr lang="ar-AE" dirty="0"/>
              </a:p>
            </p:txBody>
          </p:sp>
        </mc:Choice>
        <mc:Fallback xmlns="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42F7E912-EA89-1770-4A5A-8B483AD36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57" y="167780"/>
                <a:ext cx="11945923" cy="5639364"/>
              </a:xfrm>
              <a:prstGeom prst="rect">
                <a:avLst/>
              </a:prstGeom>
              <a:blipFill>
                <a:blip r:embed="rId2"/>
                <a:stretch>
                  <a:fillRect l="-459" t="-5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26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EB6E680-5B49-5FA3-7A86-D12E9C189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" y="1901190"/>
            <a:ext cx="10317480" cy="305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83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95A755E-0396-DB06-6228-2CDE97C52991}"/>
              </a:ext>
            </a:extLst>
          </p:cNvPr>
          <p:cNvSpPr txBox="1"/>
          <p:nvPr/>
        </p:nvSpPr>
        <p:spPr>
          <a:xfrm>
            <a:off x="274320" y="254000"/>
            <a:ext cx="11531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Si no sabes proporciones: usa p = 0.5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Siempre define: </a:t>
            </a:r>
          </a:p>
          <a:p>
            <a:pPr lvl="1"/>
            <a:endParaRPr lang="es-MX" dirty="0"/>
          </a:p>
          <a:p>
            <a:pPr marL="800100" lvl="1" indent="-342900">
              <a:buAutoNum type="alphaLcParenR"/>
            </a:pPr>
            <a:r>
              <a:rPr lang="es-MX" dirty="0"/>
              <a:t>Nivel de confianza </a:t>
            </a:r>
          </a:p>
          <a:p>
            <a:pPr marL="800100" lvl="1" indent="-342900">
              <a:buAutoNum type="alphaLcParenR"/>
            </a:pPr>
            <a:r>
              <a:rPr lang="es-MX" dirty="0"/>
              <a:t>Margen de error </a:t>
            </a:r>
          </a:p>
          <a:p>
            <a:endParaRPr lang="es-MX" dirty="0"/>
          </a:p>
          <a:p>
            <a:r>
              <a:rPr lang="es-MX" b="1" dirty="0"/>
              <a:t>Caso: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Una empresa con 2,000 empleados desea medir la satisfacción laboral.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 calcula un tamaño de muestra de </a:t>
            </a:r>
            <a:r>
              <a:rPr lang="es-MX" b="1" dirty="0"/>
              <a:t>384 personas</a:t>
            </a:r>
            <a:r>
              <a:rPr lang="es-MX" dirty="0"/>
              <a:t> con: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dirty="0"/>
              <a:t>95% de confianza </a:t>
            </a:r>
          </a:p>
          <a:p>
            <a:pPr marL="342900" indent="-342900">
              <a:buAutoNum type="alphaLcParenR"/>
            </a:pPr>
            <a:r>
              <a:rPr lang="es-MX" dirty="0"/>
              <a:t>5% de margen de error </a:t>
            </a:r>
          </a:p>
          <a:p>
            <a:pPr marL="342900" indent="-342900">
              <a:buAutoNum type="alphaLcParenR"/>
            </a:pPr>
            <a:r>
              <a:rPr lang="es-MX" dirty="0"/>
              <a:t>P (probabilidad de éxito) = 0.5 </a:t>
            </a:r>
          </a:p>
          <a:p>
            <a:endParaRPr lang="es-MX" dirty="0"/>
          </a:p>
          <a:p>
            <a:r>
              <a:rPr lang="es-MX" dirty="0"/>
              <a:t>Sin embargo, el investigador decide aplicar las encuestas </a:t>
            </a:r>
            <a:r>
              <a:rPr lang="es-MX" b="1" dirty="0"/>
              <a:t>solo a empleados disponibles en oficinas centrales</a:t>
            </a:r>
            <a:r>
              <a:rPr lang="es-MX" dirty="0"/>
              <a:t> por facilidad.</a:t>
            </a:r>
          </a:p>
          <a:p>
            <a:br>
              <a:rPr lang="es-MX" dirty="0"/>
            </a:b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49642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4612E7D-1F9D-E83E-FBC4-F0AF5B79A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460" y="2209800"/>
            <a:ext cx="635508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965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3AEBA5-56DB-C0FB-3D67-D8971F0ABEA7}"/>
              </a:ext>
            </a:extLst>
          </p:cNvPr>
          <p:cNvSpPr txBox="1"/>
          <p:nvPr/>
        </p:nvSpPr>
        <p:spPr>
          <a:xfrm>
            <a:off x="0" y="0"/>
            <a:ext cx="1174496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El investigador decide aplicar las encuestas </a:t>
            </a:r>
            <a:r>
              <a:rPr lang="es-MX" sz="1600" b="1" dirty="0"/>
              <a:t>solo a empleados disponibles en oficinas centrales</a:t>
            </a:r>
            <a:r>
              <a:rPr lang="es-MX" sz="1600" dirty="0"/>
              <a:t> por facilidad.</a:t>
            </a:r>
          </a:p>
          <a:p>
            <a:br>
              <a:rPr lang="es-MX" sz="1600" dirty="0"/>
            </a:br>
            <a:endParaRPr lang="es-MX" sz="1600" dirty="0"/>
          </a:p>
          <a:p>
            <a:r>
              <a:rPr lang="es-MX" sz="1600" b="1" dirty="0"/>
              <a:t>Pregunta:</a:t>
            </a:r>
          </a:p>
          <a:p>
            <a:endParaRPr lang="es-MX" sz="1600" b="1" dirty="0"/>
          </a:p>
          <a:p>
            <a:r>
              <a:rPr lang="es-MX" sz="1600" b="1" dirty="0"/>
              <a:t>¿Consideras que los resultados obtenidos serán válidos y representativos de toda la organización? </a:t>
            </a:r>
          </a:p>
          <a:p>
            <a:endParaRPr lang="es-MX" sz="1600" b="1" dirty="0"/>
          </a:p>
          <a:p>
            <a:r>
              <a:rPr lang="es-MX" sz="1600" b="1" dirty="0"/>
              <a:t>Justifica tu respuesta.</a:t>
            </a:r>
            <a:endParaRPr lang="es-MX" sz="1600" dirty="0"/>
          </a:p>
          <a:p>
            <a:br>
              <a:rPr lang="es-MX" sz="1600" dirty="0"/>
            </a:br>
            <a:r>
              <a:rPr lang="es-MX" sz="1600" b="1" dirty="0"/>
              <a:t>1. Problema principal: tipo de muestreo</a:t>
            </a:r>
          </a:p>
          <a:p>
            <a:endParaRPr lang="es-MX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Aunque el tamaño de muestra es correcto (</a:t>
            </a:r>
            <a:r>
              <a:rPr lang="es-MX" sz="1600" b="1" dirty="0"/>
              <a:t>384</a:t>
            </a:r>
            <a:r>
              <a:rPr lang="es-MX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El método usado es </a:t>
            </a:r>
            <a:r>
              <a:rPr lang="es-MX" sz="1600" b="1" dirty="0"/>
              <a:t>muestreo por conveniencia</a:t>
            </a:r>
            <a:r>
              <a:rPr lang="es-MX" sz="1600" dirty="0"/>
              <a:t> </a:t>
            </a:r>
          </a:p>
          <a:p>
            <a:endParaRPr lang="es-MX" sz="1600" dirty="0"/>
          </a:p>
          <a:p>
            <a:r>
              <a:rPr lang="es-MX" sz="1600" dirty="0"/>
              <a:t>Conclusión:</a:t>
            </a:r>
          </a:p>
          <a:p>
            <a:endParaRPr lang="es-MX" sz="1600" b="1" dirty="0"/>
          </a:p>
          <a:p>
            <a:r>
              <a:rPr lang="es-MX" sz="1600" b="1" dirty="0"/>
              <a:t>No garantiza representatividad</a:t>
            </a:r>
            <a:endParaRPr lang="es-MX" sz="1600" dirty="0"/>
          </a:p>
          <a:p>
            <a:endParaRPr lang="es-MX" sz="1600" dirty="0"/>
          </a:p>
          <a:p>
            <a:r>
              <a:rPr lang="es-MX" sz="1600" b="1" dirty="0"/>
              <a:t>2. Sesgo de selección</a:t>
            </a:r>
          </a:p>
          <a:p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Solo incluye empleados de oficinas centrales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Excluye: </a:t>
            </a:r>
          </a:p>
          <a:p>
            <a:pPr marL="800100" lvl="1" indent="-342900">
              <a:buAutoNum type="alphaLcParenR"/>
            </a:pPr>
            <a:r>
              <a:rPr lang="es-MX" sz="1600" dirty="0"/>
              <a:t>otras regiones </a:t>
            </a:r>
          </a:p>
          <a:p>
            <a:pPr marL="800100" lvl="1" indent="-342900">
              <a:buAutoNum type="alphaLcParenR"/>
            </a:pPr>
            <a:r>
              <a:rPr lang="es-MX" sz="1600" dirty="0"/>
              <a:t>otras áreas </a:t>
            </a:r>
          </a:p>
          <a:p>
            <a:pPr marL="800100" lvl="1" indent="-342900">
              <a:buAutoNum type="alphaLcParenR"/>
            </a:pPr>
            <a:r>
              <a:rPr lang="es-MX" sz="1600" dirty="0"/>
              <a:t>diferentes contextos laborales</a:t>
            </a:r>
          </a:p>
          <a:p>
            <a:pPr marL="800100" lvl="1" indent="-342900">
              <a:buAutoNum type="alphaLcParenR"/>
            </a:pPr>
            <a:endParaRPr lang="es-MX" sz="1600" dirty="0"/>
          </a:p>
          <a:p>
            <a:pPr lvl="1"/>
            <a:r>
              <a:rPr lang="es-MX" sz="1600" dirty="0"/>
              <a:t>“El tamaño de muestra es estadísticamente adecuado, pero la selección no es aleatoria, por lo que los resultados pueden estar sesgados y no ser generalizables a toda la población.”</a:t>
            </a:r>
          </a:p>
        </p:txBody>
      </p:sp>
    </p:spTree>
    <p:extLst>
      <p:ext uri="{BB962C8B-B14F-4D97-AF65-F5344CB8AC3E}">
        <p14:creationId xmlns:p14="http://schemas.microsoft.com/office/powerpoint/2010/main" val="178019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0A18DA7-3560-BAB3-5887-655AABA853D8}"/>
              </a:ext>
            </a:extLst>
          </p:cNvPr>
          <p:cNvSpPr txBox="1"/>
          <p:nvPr/>
        </p:nvSpPr>
        <p:spPr>
          <a:xfrm>
            <a:off x="897622" y="864066"/>
            <a:ext cx="105701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¿Qué tipo de muestreo hubiera sido más adecuado?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Estratificado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  <a:p>
            <a:r>
              <a:rPr lang="es-MX" dirty="0"/>
              <a:t>¿Qué variables deberían considerarse?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Región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Área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Nivel jerárquico</a:t>
            </a:r>
          </a:p>
          <a:p>
            <a:endParaRPr lang="es-MX" dirty="0"/>
          </a:p>
          <a:p>
            <a:r>
              <a:rPr lang="es-MX" dirty="0"/>
              <a:t>“Un tamaño de muestra adecuado garantiza resultados representativos. ¿Verdadero o falso? Justifica.”</a:t>
            </a:r>
          </a:p>
          <a:p>
            <a:br>
              <a:rPr lang="es-MX" dirty="0"/>
            </a:br>
            <a:r>
              <a:rPr lang="es-MX" b="1" dirty="0"/>
              <a:t>Falso</a:t>
            </a:r>
            <a:r>
              <a:rPr lang="es-MX" dirty="0"/>
              <a:t>, porque también depende del método de selección.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3664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481</Words>
  <Application>Microsoft Office PowerPoint</Application>
  <PresentationFormat>Panorámica</PresentationFormat>
  <Paragraphs>106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5</cp:revision>
  <dcterms:created xsi:type="dcterms:W3CDTF">2026-04-06T20:59:39Z</dcterms:created>
  <dcterms:modified xsi:type="dcterms:W3CDTF">2026-04-06T21:41:14Z</dcterms:modified>
</cp:coreProperties>
</file>