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73" r:id="rId4"/>
    <p:sldId id="274" r:id="rId5"/>
    <p:sldId id="257" r:id="rId6"/>
    <p:sldId id="271" r:id="rId7"/>
    <p:sldId id="272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696352" y="38719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6235700" y="-1548807"/>
            <a:ext cx="6835018" cy="4467993"/>
          </a:xfrm>
          <a:custGeom>
            <a:avLst/>
            <a:gdLst/>
            <a:ahLst/>
            <a:cxnLst/>
            <a:rect l="l" t="t" r="r" b="b"/>
            <a:pathLst>
              <a:path w="6835018" h="4467993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80" r="-1361" b="-4828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5400000" flipV="1">
            <a:off x="-5773527" y="35925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EF00CF-3FA6-C730-A572-CE30EB48B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493" y="4503364"/>
            <a:ext cx="16485013" cy="12802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001770-9307-0EAB-BC6C-6EC977A8E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99" y="6562659"/>
            <a:ext cx="3590925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6955" cy="3046927"/>
            </a:xfrm>
            <a:custGeom>
              <a:avLst/>
              <a:gdLst/>
              <a:ahLst/>
              <a:cxnLst/>
              <a:rect l="l" t="t" r="r" b="b"/>
              <a:pathLst>
                <a:path w="5796955" h="3046927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>
              <a:solidFill>
                <a:srgbClr val="14494B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2832363" y="1543105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5400000">
            <a:off x="-1746504" y="4718304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0466" cy="812800"/>
            </a:xfrm>
            <a:custGeom>
              <a:avLst/>
              <a:gdLst/>
              <a:ahLst/>
              <a:cxnLst/>
              <a:rect l="l" t="t" r="r" b="b"/>
              <a:pathLst>
                <a:path w="2070466" h="812800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98645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9230DF-8098-5B79-ECE7-A73A5805B9C0}"/>
              </a:ext>
            </a:extLst>
          </p:cNvPr>
          <p:cNvSpPr txBox="1"/>
          <p:nvPr/>
        </p:nvSpPr>
        <p:spPr>
          <a:xfrm>
            <a:off x="1752600" y="1409700"/>
            <a:ext cx="14478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Beneficios de Innovar y Transformarse Digitalmente:</a:t>
            </a:r>
          </a:p>
          <a:p>
            <a:endParaRPr lang="es-MX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Mejorar </a:t>
            </a:r>
            <a:r>
              <a:rPr lang="es-MX" sz="3200" b="1" dirty="0"/>
              <a:t>eficiencia operativa</a:t>
            </a: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/>
              <a:t>Personalización</a:t>
            </a:r>
            <a:r>
              <a:rPr lang="es-MX" sz="3200" dirty="0"/>
              <a:t> de la experiencia del cliente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/>
              <a:t>Toma de decisiones basada en datos</a:t>
            </a: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/>
              <a:t>Reducción de costos</a:t>
            </a:r>
            <a:r>
              <a:rPr lang="es-MX" sz="3200" dirty="0"/>
              <a:t> y aumento de ingresos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/>
              <a:t>Adaptabilidad</a:t>
            </a:r>
            <a:r>
              <a:rPr lang="es-MX" sz="3200" dirty="0"/>
              <a:t> a entornos cambiantes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Impulso a la </a:t>
            </a:r>
            <a:r>
              <a:rPr lang="es-MX" sz="3200" b="1" dirty="0"/>
              <a:t>sostenibilidad</a:t>
            </a:r>
            <a:endParaRPr lang="es-MX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696352" y="38719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6235700" y="-1548807"/>
            <a:ext cx="6835018" cy="4467993"/>
          </a:xfrm>
          <a:custGeom>
            <a:avLst/>
            <a:gdLst/>
            <a:ahLst/>
            <a:cxnLst/>
            <a:rect l="l" t="t" r="r" b="b"/>
            <a:pathLst>
              <a:path w="6835018" h="4467993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80" r="-1361" b="-4828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5400000" flipV="1">
            <a:off x="-5773527" y="35925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809668-5269-780B-31E8-63D05F93C603}"/>
              </a:ext>
            </a:extLst>
          </p:cNvPr>
          <p:cNvSpPr txBox="1"/>
          <p:nvPr/>
        </p:nvSpPr>
        <p:spPr>
          <a:xfrm>
            <a:off x="2362200" y="2628900"/>
            <a:ext cx="13868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Transformación Digital vs. Automatización</a:t>
            </a:r>
          </a:p>
          <a:p>
            <a:endParaRPr lang="es-MX" sz="2000" b="1" dirty="0"/>
          </a:p>
          <a:p>
            <a:r>
              <a:rPr lang="es-MX" sz="2000" b="1" dirty="0"/>
              <a:t>a)  Transformación Digital:</a:t>
            </a:r>
          </a:p>
          <a:p>
            <a:endParaRPr lang="es-MX" sz="2000" b="1" dirty="0"/>
          </a:p>
          <a:p>
            <a:r>
              <a:rPr lang="es-MX" sz="2000" b="1" dirty="0"/>
              <a:t>Es un cambio profundo y estratégico</a:t>
            </a:r>
            <a:r>
              <a:rPr lang="es-MX" sz="2000" dirty="0"/>
              <a:t> en la forma en que opera una organización, gracias a la integración de tecnologías digitales. </a:t>
            </a:r>
          </a:p>
          <a:p>
            <a:endParaRPr lang="es-MX" sz="2000" dirty="0"/>
          </a:p>
          <a:p>
            <a:r>
              <a:rPr lang="es-MX" sz="2000" dirty="0"/>
              <a:t>No solo cambia los procesos, sino también:</a:t>
            </a:r>
          </a:p>
          <a:p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La </a:t>
            </a:r>
            <a:r>
              <a:rPr lang="es-MX" sz="2000" b="1" dirty="0"/>
              <a:t>cultura organizacional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La </a:t>
            </a:r>
            <a:r>
              <a:rPr lang="es-MX" sz="2000" b="1" dirty="0"/>
              <a:t>estructura del negocio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La </a:t>
            </a:r>
            <a:r>
              <a:rPr lang="es-MX" sz="2000" b="1" dirty="0"/>
              <a:t>forma de entregar valor al cliente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Las </a:t>
            </a:r>
            <a:r>
              <a:rPr lang="es-MX" sz="2000" b="1" dirty="0"/>
              <a:t>competencias del personal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El </a:t>
            </a:r>
            <a:r>
              <a:rPr lang="es-MX" sz="2000" b="1" dirty="0"/>
              <a:t>modelo de negocio completo</a:t>
            </a:r>
            <a:endParaRPr lang="es-MX" sz="2000" dirty="0"/>
          </a:p>
          <a:p>
            <a:r>
              <a:rPr lang="es-MX" sz="2000" b="1" dirty="0"/>
              <a:t>Ejemplo:</a:t>
            </a:r>
          </a:p>
          <a:p>
            <a:r>
              <a:rPr lang="es-MX" sz="2000" dirty="0"/>
              <a:t>Una universidad que pasa de clases presenciales a un modelo educativo virtual, con plataformas adaptativas, análisis de desempeño en tiempo real y nuevos servicios digitales para estudiantes. </a:t>
            </a:r>
          </a:p>
          <a:p>
            <a:endParaRPr lang="es-MX" sz="2000" b="1" dirty="0"/>
          </a:p>
          <a:p>
            <a:r>
              <a:rPr lang="es-MX" sz="2000" b="1" dirty="0"/>
              <a:t>Cambia todo su modelo de operación.</a:t>
            </a:r>
            <a:endParaRPr lang="es-MX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6955" cy="3046927"/>
            </a:xfrm>
            <a:custGeom>
              <a:avLst/>
              <a:gdLst/>
              <a:ahLst/>
              <a:cxnLst/>
              <a:rect l="l" t="t" r="r" b="b"/>
              <a:pathLst>
                <a:path w="5796955" h="3046927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>
              <a:solidFill>
                <a:srgbClr val="14494B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2832363" y="1543105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5400000">
            <a:off x="-1746504" y="4718304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0466" cy="812800"/>
            </a:xfrm>
            <a:custGeom>
              <a:avLst/>
              <a:gdLst/>
              <a:ahLst/>
              <a:cxnLst/>
              <a:rect l="l" t="t" r="r" b="b"/>
              <a:pathLst>
                <a:path w="2070466" h="812800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98645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6F7EF1-F3D4-C25E-4234-A337BF3E0CBD}"/>
              </a:ext>
            </a:extLst>
          </p:cNvPr>
          <p:cNvSpPr txBox="1"/>
          <p:nvPr/>
        </p:nvSpPr>
        <p:spPr>
          <a:xfrm>
            <a:off x="1752600" y="1638300"/>
            <a:ext cx="1478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b) Automatización:</a:t>
            </a:r>
          </a:p>
          <a:p>
            <a:endParaRPr lang="es-MX" sz="2800" b="1" dirty="0"/>
          </a:p>
          <a:p>
            <a:r>
              <a:rPr lang="es-MX" sz="2800" dirty="0"/>
              <a:t>Es el </a:t>
            </a:r>
            <a:r>
              <a:rPr lang="es-MX" sz="2800" b="1" dirty="0"/>
              <a:t>uso de tecnología para hacer más eficientes procesos existentes</a:t>
            </a:r>
            <a:r>
              <a:rPr lang="es-MX" sz="2800" dirty="0"/>
              <a:t>, sin necesariamente cambiar el modelo de negocio o la cultura. </a:t>
            </a:r>
          </a:p>
          <a:p>
            <a:endParaRPr lang="es-MX" sz="2800" dirty="0"/>
          </a:p>
          <a:p>
            <a:r>
              <a:rPr lang="es-MX" sz="2800" dirty="0"/>
              <a:t>Es </a:t>
            </a:r>
            <a:r>
              <a:rPr lang="es-MX" sz="2800" b="1" dirty="0"/>
              <a:t>operacional y técnica</a:t>
            </a:r>
            <a:r>
              <a:rPr lang="es-MX" sz="2800" dirty="0"/>
              <a:t>, no estratégica.</a:t>
            </a:r>
          </a:p>
          <a:p>
            <a:endParaRPr lang="es-MX" sz="2800" b="1" dirty="0"/>
          </a:p>
          <a:p>
            <a:r>
              <a:rPr lang="es-MX" sz="2800" b="1" dirty="0"/>
              <a:t>Ejemplo:</a:t>
            </a:r>
          </a:p>
          <a:p>
            <a:endParaRPr lang="es-MX" sz="2800" dirty="0"/>
          </a:p>
          <a:p>
            <a:r>
              <a:rPr lang="es-MX" sz="2800" dirty="0"/>
              <a:t>Una empresa que automatiza su proceso de facturación con un software, pero </a:t>
            </a:r>
            <a:r>
              <a:rPr lang="es-MX" sz="2800" b="1" dirty="0"/>
              <a:t>sigue trabajando igual en todo lo demás</a:t>
            </a:r>
            <a:r>
              <a:rPr lang="es-MX" sz="2800" dirty="0"/>
              <a:t> (mismo modelo de negocio, misma forma de operar, misma atención al cliente).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-5354837" y="2718478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2629337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F586B1-0A8F-E2C3-A41D-F4193C9E7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723900"/>
            <a:ext cx="11125200" cy="69443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696352" y="38719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6235700" y="-1548807"/>
            <a:ext cx="6835018" cy="4467993"/>
          </a:xfrm>
          <a:custGeom>
            <a:avLst/>
            <a:gdLst/>
            <a:ahLst/>
            <a:cxnLst/>
            <a:rect l="l" t="t" r="r" b="b"/>
            <a:pathLst>
              <a:path w="6835018" h="4467993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80" r="-1361" b="-4828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5400000" flipV="1">
            <a:off x="-5773527" y="35925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3745C1-39BB-FB1D-CDCB-FE9DA9D8C765}"/>
              </a:ext>
            </a:extLst>
          </p:cNvPr>
          <p:cNvSpPr txBox="1"/>
          <p:nvPr/>
        </p:nvSpPr>
        <p:spPr>
          <a:xfrm>
            <a:off x="1676400" y="2919186"/>
            <a:ext cx="1569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1. La innovación digital no es neutral</a:t>
            </a:r>
          </a:p>
          <a:p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Está </a:t>
            </a:r>
            <a:r>
              <a:rPr lang="es-MX" sz="2400" b="1" dirty="0"/>
              <a:t>transformando industrias completas</a:t>
            </a:r>
            <a:r>
              <a:rPr lang="es-MX" sz="2400" dirty="0"/>
              <a:t>, pero no sin consecuencias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No basta con innovar por innovar</a:t>
            </a:r>
            <a:r>
              <a:rPr lang="es-MX" sz="2400" dirty="0"/>
              <a:t>: el impacto social y ambiental </a:t>
            </a:r>
            <a:r>
              <a:rPr lang="es-MX" sz="2400" b="1" dirty="0"/>
              <a:t>sí importa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r>
              <a:rPr lang="es-MX" sz="2400" b="1" dirty="0"/>
              <a:t>2. Ética y sostenibilidad como pilares</a:t>
            </a:r>
          </a:p>
          <a:p>
            <a:endParaRPr lang="es-MX" sz="2400" b="1" dirty="0"/>
          </a:p>
          <a:p>
            <a:r>
              <a:rPr lang="es-MX" sz="2400" dirty="0"/>
              <a:t>Toda innovación moderna debe considerar tres dimensiones:</a:t>
            </a:r>
          </a:p>
          <a:p>
            <a:endParaRPr lang="es-MX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b="1" dirty="0"/>
              <a:t>Económica</a:t>
            </a:r>
            <a:r>
              <a:rPr lang="es-MX" sz="2400" dirty="0"/>
              <a:t>: ¿Es rentable?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b="1" dirty="0"/>
              <a:t>Social</a:t>
            </a:r>
            <a:r>
              <a:rPr lang="es-MX" sz="2400" dirty="0"/>
              <a:t>: ¿A quién beneficia o perjudica?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b="1" dirty="0"/>
              <a:t>Ambiental</a:t>
            </a:r>
            <a:r>
              <a:rPr lang="es-MX" sz="2400" dirty="0"/>
              <a:t>: ¿Contamina o ayuda al medio ambiente?</a:t>
            </a:r>
          </a:p>
          <a:p>
            <a:endParaRPr lang="es-MX" sz="2400" dirty="0"/>
          </a:p>
          <a:p>
            <a:r>
              <a:rPr lang="es-MX" sz="2400" dirty="0"/>
              <a:t>Se trata de </a:t>
            </a:r>
            <a:r>
              <a:rPr lang="es-MX" sz="2400" b="1" dirty="0"/>
              <a:t>equilibrar progreso con responsabilidad</a:t>
            </a:r>
            <a:r>
              <a:rPr lang="es-MX" sz="2400" dirty="0"/>
              <a:t>.</a:t>
            </a:r>
          </a:p>
          <a:p>
            <a:endParaRPr lang="es-MX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6955" cy="3046927"/>
            </a:xfrm>
            <a:custGeom>
              <a:avLst/>
              <a:gdLst/>
              <a:ahLst/>
              <a:cxnLst/>
              <a:rect l="l" t="t" r="r" b="b"/>
              <a:pathLst>
                <a:path w="5796955" h="3046927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>
              <a:solidFill>
                <a:srgbClr val="14494B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2832363" y="1543105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5400000">
            <a:off x="-1746504" y="4718304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0466" cy="812800"/>
            </a:xfrm>
            <a:custGeom>
              <a:avLst/>
              <a:gdLst/>
              <a:ahLst/>
              <a:cxnLst/>
              <a:rect l="l" t="t" r="r" b="b"/>
              <a:pathLst>
                <a:path w="2070466" h="812800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98645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F02CD7-9A15-04D0-D6CF-2DD65FC351B7}"/>
              </a:ext>
            </a:extLst>
          </p:cNvPr>
          <p:cNvSpPr txBox="1"/>
          <p:nvPr/>
        </p:nvSpPr>
        <p:spPr>
          <a:xfrm>
            <a:off x="1362572" y="1028700"/>
            <a:ext cx="1524902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3. El poder (y riesgo) de la tecnología</a:t>
            </a:r>
          </a:p>
          <a:p>
            <a:endParaRPr lang="es-MX" sz="2800" dirty="0"/>
          </a:p>
          <a:p>
            <a:r>
              <a:rPr lang="es-MX" sz="2800" dirty="0"/>
              <a:t>Tecnologías como algoritmos, inteligencia artificial y Big Data </a:t>
            </a:r>
            <a:r>
              <a:rPr lang="es-MX" sz="2800" b="1" dirty="0"/>
              <a:t>tienen gran poder</a:t>
            </a:r>
            <a:r>
              <a:rPr lang="es-MX" sz="2800" dirty="0"/>
              <a:t>, pero también riesgos:</a:t>
            </a:r>
          </a:p>
          <a:p>
            <a:pPr lvl="1"/>
            <a:endParaRPr lang="es-MX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800" b="1" dirty="0"/>
              <a:t>Sesgos automatizados</a:t>
            </a:r>
            <a:r>
              <a:rPr lang="es-MX" sz="2800" dirty="0"/>
              <a:t> (discriminación inconsciente en IA)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800" b="1" dirty="0"/>
              <a:t>Uso indebido de datos personales</a:t>
            </a:r>
            <a:endParaRPr lang="es-MX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800" b="1" dirty="0"/>
              <a:t>Falta de consentimiento informado</a:t>
            </a:r>
            <a:endParaRPr lang="es-MX" sz="2800" dirty="0"/>
          </a:p>
          <a:p>
            <a:br>
              <a:rPr lang="es-MX" sz="2800" dirty="0"/>
            </a:br>
            <a:endParaRPr lang="es-MX" sz="2800" dirty="0"/>
          </a:p>
          <a:p>
            <a:r>
              <a:rPr lang="es-MX" sz="2800" b="1" dirty="0"/>
              <a:t> 4. Necesidad de marcos éticos</a:t>
            </a:r>
          </a:p>
          <a:p>
            <a:endParaRPr lang="es-MX" sz="2800" dirty="0"/>
          </a:p>
          <a:p>
            <a:r>
              <a:rPr lang="es-MX" sz="2800" dirty="0"/>
              <a:t>Las empresas deben implementar </a:t>
            </a:r>
            <a:r>
              <a:rPr lang="es-MX" sz="2800" b="1" dirty="0"/>
              <a:t>criterios éticos desde la etapa de diseño</a:t>
            </a:r>
            <a:r>
              <a:rPr lang="es-MX" sz="2800" dirty="0"/>
              <a:t> de sus productos o servicios.</a:t>
            </a:r>
          </a:p>
          <a:p>
            <a:endParaRPr lang="es-MX" sz="2800" dirty="0"/>
          </a:p>
          <a:p>
            <a:r>
              <a:rPr lang="es-MX" sz="2800" dirty="0"/>
              <a:t>Esto incluye:</a:t>
            </a:r>
          </a:p>
          <a:p>
            <a:pPr lvl="1"/>
            <a:r>
              <a:rPr lang="es-MX" sz="2800" dirty="0"/>
              <a:t>Transparencia</a:t>
            </a:r>
          </a:p>
          <a:p>
            <a:pPr lvl="1"/>
            <a:r>
              <a:rPr lang="es-MX" sz="2800" dirty="0"/>
              <a:t>Protección de la privacidad</a:t>
            </a:r>
          </a:p>
          <a:p>
            <a:pPr lvl="1"/>
            <a:r>
              <a:rPr lang="es-MX" sz="2800" dirty="0"/>
              <a:t>Inclusión y equidad</a:t>
            </a:r>
          </a:p>
          <a:p>
            <a:pPr lvl="1"/>
            <a:r>
              <a:rPr lang="es-MX" sz="2800" dirty="0"/>
              <a:t>Responsabilidad en la toma de decisiones automatizadas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-5354837" y="2718478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2629337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9835B0-3E50-71B3-4278-DEDEE1E7F737}"/>
              </a:ext>
            </a:extLst>
          </p:cNvPr>
          <p:cNvSpPr txBox="1"/>
          <p:nvPr/>
        </p:nvSpPr>
        <p:spPr>
          <a:xfrm>
            <a:off x="2438400" y="1271937"/>
            <a:ext cx="1508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La sociedad exige responsabilidad:</a:t>
            </a:r>
          </a:p>
          <a:p>
            <a:endParaRPr lang="es-MX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Consumidores y comunidades están cada vez más atentos a </a:t>
            </a:r>
            <a:r>
              <a:rPr lang="es-MX" sz="3200" b="1" dirty="0"/>
              <a:t>cómo</a:t>
            </a:r>
            <a:r>
              <a:rPr lang="es-MX" sz="3200" dirty="0"/>
              <a:t> se usan los datos y la tecnología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Las marcas que no actúan con ética </a:t>
            </a:r>
            <a:r>
              <a:rPr lang="es-MX" sz="3200" b="1" dirty="0"/>
              <a:t>pierden confianza</a:t>
            </a:r>
            <a:r>
              <a:rPr lang="es-MX" sz="3200" dirty="0"/>
              <a:t>, reputación y, a largo plazo, sostenibilidad.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-5354837" y="2718478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2629337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24A7B-2134-266A-8413-463158380934}"/>
              </a:ext>
            </a:extLst>
          </p:cNvPr>
          <p:cNvSpPr txBox="1"/>
          <p:nvPr/>
        </p:nvSpPr>
        <p:spPr>
          <a:xfrm>
            <a:off x="3048000" y="647701"/>
            <a:ext cx="150876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3600" b="1" dirty="0"/>
              <a:t>Objetivo de la Unidad:</a:t>
            </a:r>
          </a:p>
          <a:p>
            <a:pPr>
              <a:buNone/>
            </a:pPr>
            <a:endParaRPr lang="es-MX" sz="3600" b="1" dirty="0"/>
          </a:p>
          <a:p>
            <a:r>
              <a:rPr lang="es-MX" sz="3600" dirty="0"/>
              <a:t>Fortalecer tu </a:t>
            </a:r>
            <a:r>
              <a:rPr lang="es-MX" sz="3600" b="1" dirty="0"/>
              <a:t>visión estratégica</a:t>
            </a:r>
            <a:r>
              <a:rPr lang="es-MX" sz="3600" dirty="0"/>
              <a:t>.</a:t>
            </a:r>
          </a:p>
          <a:p>
            <a:endParaRPr lang="es-MX" sz="3600" dirty="0"/>
          </a:p>
          <a:p>
            <a:r>
              <a:rPr lang="es-MX" sz="3600" dirty="0"/>
              <a:t>Brindar herramientas para:</a:t>
            </a:r>
          </a:p>
          <a:p>
            <a:endParaRPr lang="es-MX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3600" b="1" dirty="0"/>
              <a:t>Evaluar el potencial innovador</a:t>
            </a:r>
            <a:endParaRPr lang="es-MX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3600" b="1" dirty="0"/>
              <a:t>Liderar la transformación digital</a:t>
            </a:r>
            <a:endParaRPr lang="es-MX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3600" b="1" dirty="0"/>
              <a:t>Fomentar una cultura de cambio</a:t>
            </a:r>
            <a:endParaRPr lang="es-MX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3600" dirty="0"/>
              <a:t>Tomar decisiones </a:t>
            </a:r>
            <a:r>
              <a:rPr lang="es-MX" sz="3600" b="1" dirty="0"/>
              <a:t>éticas y tecnológicas</a:t>
            </a:r>
          </a:p>
          <a:p>
            <a:pPr lvl="1"/>
            <a:endParaRPr lang="es-MX" sz="3600" b="1" dirty="0"/>
          </a:p>
          <a:p>
            <a:pPr lvl="1"/>
            <a:r>
              <a:rPr lang="es-MX" sz="3600" dirty="0"/>
              <a:t>¿Tu organización se está transformando digitalmente o solo automatizando lo que ya hacía?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3A5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312EF9-BB35-D35F-7E92-E42155EFA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28700"/>
            <a:ext cx="9821646" cy="47060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00BDCC-72EF-6268-9ECE-28CBC84E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6043317"/>
            <a:ext cx="9478698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426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E956B2-44EC-ACD0-EDDB-1F6A52FD1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074546"/>
            <a:ext cx="16357599" cy="81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4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6955" cy="3046927"/>
            </a:xfrm>
            <a:custGeom>
              <a:avLst/>
              <a:gdLst/>
              <a:ahLst/>
              <a:cxnLst/>
              <a:rect l="l" t="t" r="r" b="b"/>
              <a:pathLst>
                <a:path w="5796955" h="3046927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>
              <a:solidFill>
                <a:srgbClr val="14494B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2832363" y="1543105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5400000">
            <a:off x="-1746504" y="4718304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0466" cy="812800"/>
            </a:xfrm>
            <a:custGeom>
              <a:avLst/>
              <a:gdLst/>
              <a:ahLst/>
              <a:cxnLst/>
              <a:rect l="l" t="t" r="r" b="b"/>
              <a:pathLst>
                <a:path w="2070466" h="812800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98645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985B47-65A0-130C-ACCB-D98135916F01}"/>
              </a:ext>
            </a:extLst>
          </p:cNvPr>
          <p:cNvSpPr txBox="1"/>
          <p:nvPr/>
        </p:nvSpPr>
        <p:spPr>
          <a:xfrm>
            <a:off x="1600200" y="1485900"/>
            <a:ext cx="14935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Conceptos Fundamentales de esta unidad:</a:t>
            </a:r>
          </a:p>
          <a:p>
            <a:endParaRPr lang="es-MX" sz="2400" b="1" dirty="0"/>
          </a:p>
          <a:p>
            <a:pPr marL="342900" indent="-342900">
              <a:buAutoNum type="alphaLcParenR"/>
            </a:pPr>
            <a:r>
              <a:rPr lang="es-MX" sz="2400" b="1" dirty="0"/>
              <a:t>Innovación</a:t>
            </a:r>
          </a:p>
          <a:p>
            <a:endParaRPr lang="es-MX" sz="2400" b="1" dirty="0"/>
          </a:p>
          <a:p>
            <a:r>
              <a:rPr lang="es-MX" sz="2400" dirty="0"/>
              <a:t>Implica </a:t>
            </a:r>
            <a:r>
              <a:rPr lang="es-MX" sz="2400" b="1" dirty="0"/>
              <a:t>mejoras o cambios sustanciales</a:t>
            </a:r>
            <a:r>
              <a:rPr lang="es-MX" sz="2400" dirty="0"/>
              <a:t> en productos, procesos o modelos de negocio.</a:t>
            </a:r>
          </a:p>
          <a:p>
            <a:endParaRPr lang="es-MX" sz="2400" b="1" dirty="0"/>
          </a:p>
          <a:p>
            <a:endParaRPr lang="es-MX" sz="2400" b="1" dirty="0"/>
          </a:p>
          <a:p>
            <a:r>
              <a:rPr lang="es-MX" sz="2400" b="1" dirty="0"/>
              <a:t>b) Objetivo</a:t>
            </a:r>
            <a:r>
              <a:rPr lang="es-MX" sz="2400" dirty="0"/>
              <a:t>:</a:t>
            </a:r>
          </a:p>
          <a:p>
            <a:endParaRPr lang="es-MX" sz="2400" dirty="0"/>
          </a:p>
          <a:p>
            <a:r>
              <a:rPr lang="es-MX" sz="2400" dirty="0"/>
              <a:t> Aumentar competitividad, responder a necesidades del mercado y adaptarse al cambio.</a:t>
            </a:r>
          </a:p>
          <a:p>
            <a:endParaRPr lang="es-MX" sz="2400" b="1" dirty="0"/>
          </a:p>
          <a:p>
            <a:r>
              <a:rPr lang="es-MX" sz="2400" b="1" dirty="0"/>
              <a:t>c) No es solo novedad</a:t>
            </a:r>
            <a:r>
              <a:rPr lang="es-MX" sz="2400" dirty="0"/>
              <a:t>, sino respuesta estratégica al entorno.</a:t>
            </a:r>
          </a:p>
          <a:p>
            <a:endParaRPr lang="es-MX" sz="2400" b="1" dirty="0"/>
          </a:p>
          <a:p>
            <a:r>
              <a:rPr lang="es-MX" sz="2400" b="1" dirty="0"/>
              <a:t>d) Transformación Digital</a:t>
            </a:r>
          </a:p>
          <a:p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Es la </a:t>
            </a:r>
            <a:r>
              <a:rPr lang="es-MX" sz="2400" b="1" dirty="0"/>
              <a:t>integración de tecnologías digitales</a:t>
            </a:r>
            <a:r>
              <a:rPr lang="es-MX" sz="2400" dirty="0"/>
              <a:t> en todas las áreas de una empresa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Supone un cambio </a:t>
            </a:r>
            <a:r>
              <a:rPr lang="es-MX" sz="2400" b="1" dirty="0"/>
              <a:t>profundo en cultura, procesos, competencias y entrega de valor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No se trata solo de tecnología, sino de </a:t>
            </a:r>
            <a:r>
              <a:rPr lang="es-MX" sz="2400" b="1" dirty="0"/>
              <a:t>cambiar la forma de operar y pensar</a:t>
            </a:r>
            <a:r>
              <a:rPr lang="es-MX" sz="2400" dirty="0"/>
              <a:t> en la empresa.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A598C2-9E80-F406-6C19-84D400D90BA2}"/>
              </a:ext>
            </a:extLst>
          </p:cNvPr>
          <p:cNvSpPr txBox="1"/>
          <p:nvPr/>
        </p:nvSpPr>
        <p:spPr>
          <a:xfrm>
            <a:off x="1295400" y="1257300"/>
            <a:ext cx="1546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La innovación no solo se refiere a nuevas ideas, sino también a la implementación efectiva de tecnologías que cambian la forma en que operan los negocios.</a:t>
            </a:r>
          </a:p>
          <a:p>
            <a:endParaRPr lang="es-MX" sz="3600" dirty="0"/>
          </a:p>
          <a:p>
            <a:r>
              <a:rPr lang="es-MX" sz="3600" dirty="0"/>
              <a:t>La pandemia aceleró la transformación digital, y las empresas que no se adaptan pueden quedar atrás. </a:t>
            </a:r>
          </a:p>
          <a:p>
            <a:endParaRPr lang="es-MX" sz="3600" dirty="0"/>
          </a:p>
          <a:p>
            <a:r>
              <a:rPr lang="es-MX" sz="3600" dirty="0"/>
              <a:t>Empresas que han hecho un excelente trabajo por ejemplo, Netflix, Amazon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EEDE14-6AF9-9826-B980-695483D7FCF4}"/>
              </a:ext>
            </a:extLst>
          </p:cNvPr>
          <p:cNvSpPr txBox="1"/>
          <p:nvPr/>
        </p:nvSpPr>
        <p:spPr>
          <a:xfrm>
            <a:off x="1143000" y="952500"/>
            <a:ext cx="1584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Conceptos clave: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Transformación digital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¿Qué implica? Cambios organizacionales, adopción de nuevas tecnologías, automatización de procesos,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Tipos de innovación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Innovación incremental vs. Disruptiva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¿Qué hace que una innovación sea transformadora?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Tecnologías clave en la transformación digital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Inteligencia artificial, Big Data, Internet de las Cosas (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IoT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Blockchain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-5354837" y="2718478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2629337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D1E027-70FE-232E-5D80-881F29A15FE2}"/>
              </a:ext>
            </a:extLst>
          </p:cNvPr>
          <p:cNvSpPr txBox="1"/>
          <p:nvPr/>
        </p:nvSpPr>
        <p:spPr>
          <a:xfrm>
            <a:off x="2590800" y="495300"/>
            <a:ext cx="146304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Relación entre Innovación y Transformación Digital:</a:t>
            </a:r>
          </a:p>
          <a:p>
            <a:endParaRPr lang="es-MX" sz="3200" b="1" dirty="0"/>
          </a:p>
          <a:p>
            <a:r>
              <a:rPr lang="es-MX" sz="3200" dirty="0"/>
              <a:t>Son </a:t>
            </a:r>
            <a:r>
              <a:rPr lang="es-MX" sz="3200" b="1" dirty="0"/>
              <a:t>diferentes pero complementarios</a:t>
            </a:r>
            <a:r>
              <a:rPr lang="es-MX" sz="3200" dirty="0"/>
              <a:t>.</a:t>
            </a:r>
          </a:p>
          <a:p>
            <a:endParaRPr lang="es-MX" sz="3200" dirty="0"/>
          </a:p>
          <a:p>
            <a:r>
              <a:rPr lang="es-MX" sz="3200" dirty="0"/>
              <a:t>La transformación digital </a:t>
            </a:r>
            <a:r>
              <a:rPr lang="es-MX" sz="3200" b="1" dirty="0"/>
              <a:t>facilita</a:t>
            </a:r>
            <a:r>
              <a:rPr lang="es-MX" sz="3200" dirty="0"/>
              <a:t> la innovación al ofrecer herramientas digitales.</a:t>
            </a:r>
          </a:p>
          <a:p>
            <a:endParaRPr lang="es-MX" sz="3200" dirty="0"/>
          </a:p>
          <a:p>
            <a:r>
              <a:rPr lang="es-MX" sz="3200" dirty="0"/>
              <a:t>Juntas, permiten </a:t>
            </a:r>
            <a:r>
              <a:rPr lang="es-MX" sz="3200" b="1" dirty="0"/>
              <a:t>responder con agilidad</a:t>
            </a:r>
            <a:r>
              <a:rPr lang="es-MX" sz="3200" dirty="0"/>
              <a:t> a los cambios del mercado</a:t>
            </a:r>
          </a:p>
          <a:p>
            <a:endParaRPr lang="es-MX" sz="3200" dirty="0"/>
          </a:p>
          <a:p>
            <a:r>
              <a:rPr lang="es-MX" sz="3200" b="1" dirty="0"/>
              <a:t>Tipos de Innovación en los Negocios:</a:t>
            </a:r>
          </a:p>
          <a:p>
            <a:endParaRPr lang="es-MX" sz="3200" b="1" dirty="0"/>
          </a:p>
          <a:p>
            <a:pPr marL="514350" indent="-514350">
              <a:buAutoNum type="alphaLcParenR"/>
            </a:pPr>
            <a:r>
              <a:rPr lang="es-MX" sz="3200" b="1" dirty="0"/>
              <a:t>Innovación de producto</a:t>
            </a:r>
            <a:r>
              <a:rPr lang="es-MX" sz="3200" dirty="0"/>
              <a:t>: Nuevos productos o mejoras significativas</a:t>
            </a:r>
          </a:p>
          <a:p>
            <a:pPr marL="514350" indent="-514350">
              <a:buAutoNum type="alphaLcParenR"/>
            </a:pPr>
            <a:r>
              <a:rPr lang="es-MX" sz="3200" b="1" dirty="0"/>
              <a:t>Innovación de proceso</a:t>
            </a:r>
            <a:r>
              <a:rPr lang="es-MX" sz="3200" dirty="0"/>
              <a:t>: Cambios en la forma de producir o entregar valor.</a:t>
            </a:r>
          </a:p>
          <a:p>
            <a:pPr marL="514350" indent="-514350">
              <a:buAutoNum type="alphaLcParenR"/>
            </a:pPr>
            <a:r>
              <a:rPr lang="es-MX" sz="3200" b="1" dirty="0"/>
              <a:t>Innovación en el modelo de negocio</a:t>
            </a:r>
            <a:r>
              <a:rPr lang="es-MX" sz="3200" dirty="0"/>
              <a:t>: Cambios en cómo se crea y captura valor </a:t>
            </a:r>
          </a:p>
          <a:p>
            <a:endParaRPr lang="es-MX" sz="3200" dirty="0"/>
          </a:p>
          <a:p>
            <a:r>
              <a:rPr lang="es-MX" sz="3200" dirty="0"/>
              <a:t>Ejemplo de tiendas físicas a e-</a:t>
            </a:r>
            <a:r>
              <a:rPr lang="es-MX" sz="3200" dirty="0" err="1"/>
              <a:t>commerce</a:t>
            </a:r>
            <a:endParaRPr lang="es-MX" sz="3200" dirty="0"/>
          </a:p>
          <a:p>
            <a:endParaRPr lang="es-MX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696352" y="38719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6235700" y="-1548807"/>
            <a:ext cx="6835018" cy="4467993"/>
          </a:xfrm>
          <a:custGeom>
            <a:avLst/>
            <a:gdLst/>
            <a:ahLst/>
            <a:cxnLst/>
            <a:rect l="l" t="t" r="r" b="b"/>
            <a:pathLst>
              <a:path w="6835018" h="4467993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80" r="-1361" b="-4828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5400000" flipV="1">
            <a:off x="-5773527" y="35925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301FBC-A08A-15E6-DB7C-2191B03C562F}"/>
              </a:ext>
            </a:extLst>
          </p:cNvPr>
          <p:cNvSpPr txBox="1"/>
          <p:nvPr/>
        </p:nvSpPr>
        <p:spPr>
          <a:xfrm>
            <a:off x="1295400" y="2552700"/>
            <a:ext cx="1508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Impacto de la Transformación Digital:</a:t>
            </a:r>
          </a:p>
          <a:p>
            <a:endParaRPr lang="es-MX" sz="2400" b="1" dirty="0"/>
          </a:p>
          <a:p>
            <a:r>
              <a:rPr lang="es-MX" sz="2400" dirty="0"/>
              <a:t>Cambios en:</a:t>
            </a:r>
          </a:p>
          <a:p>
            <a:pPr lvl="1"/>
            <a:endParaRPr lang="es-MX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Cultura organizacional</a:t>
            </a:r>
            <a:endParaRPr lang="es-MX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b="1" dirty="0"/>
              <a:t>Procesos internos</a:t>
            </a:r>
            <a:endParaRPr lang="es-MX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Competencias del personal</a:t>
            </a:r>
            <a:endParaRPr lang="es-MX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b="1" dirty="0"/>
              <a:t>Relación con el cliente</a:t>
            </a:r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Ejemplo práctico: Pasar de tienda física a comercio electrónico implica transformación total logística, atención al cliente, marketing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825</Words>
  <Application>Microsoft Office PowerPoint</Application>
  <PresentationFormat>Personalizado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MAESTROS 2</dc:title>
  <dc:creator>lupita patiño</dc:creator>
  <cp:lastModifiedBy>Ma. Guadalupe Patiño Ramos</cp:lastModifiedBy>
  <cp:revision>11</cp:revision>
  <dcterms:created xsi:type="dcterms:W3CDTF">2006-08-16T00:00:00Z</dcterms:created>
  <dcterms:modified xsi:type="dcterms:W3CDTF">2025-09-19T21:58:18Z</dcterms:modified>
  <dc:identifier>DAGwMDx7ts4</dc:identifier>
</cp:coreProperties>
</file>