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sldIdLst>
    <p:sldId id="256" r:id="rId2"/>
    <p:sldId id="282" r:id="rId3"/>
    <p:sldId id="283" r:id="rId4"/>
    <p:sldId id="290" r:id="rId5"/>
    <p:sldId id="291" r:id="rId6"/>
    <p:sldId id="292" r:id="rId7"/>
    <p:sldId id="293" r:id="rId8"/>
    <p:sldId id="277" r:id="rId9"/>
    <p:sldId id="267" r:id="rId10"/>
    <p:sldId id="269" r:id="rId11"/>
    <p:sldId id="266" r:id="rId12"/>
    <p:sldId id="268" r:id="rId13"/>
    <p:sldId id="270" r:id="rId14"/>
    <p:sldId id="271" r:id="rId15"/>
    <p:sldId id="272" r:id="rId16"/>
    <p:sldId id="273" r:id="rId17"/>
    <p:sldId id="274" r:id="rId18"/>
    <p:sldId id="275" r:id="rId19"/>
    <p:sldId id="276" r:id="rId20"/>
    <p:sldId id="279" r:id="rId21"/>
    <p:sldId id="280" r:id="rId22"/>
    <p:sldId id="281" r:id="rId23"/>
    <p:sldId id="294" r:id="rId24"/>
    <p:sldId id="295" r:id="rId25"/>
    <p:sldId id="296"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6ECDE-1E5F-4979-A98A-A7AB8B3DA8B4}" type="datetimeFigureOut">
              <a:rPr lang="es-MX" smtClean="0"/>
              <a:t>24/11/2025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A9FE5-470D-4352-BD63-4A1DCD65B7BC}" type="slidenum">
              <a:rPr lang="es-MX" smtClean="0"/>
              <a:t>‹Nº›</a:t>
            </a:fld>
            <a:endParaRPr lang="es-MX"/>
          </a:p>
        </p:txBody>
      </p:sp>
    </p:spTree>
    <p:extLst>
      <p:ext uri="{BB962C8B-B14F-4D97-AF65-F5344CB8AC3E}">
        <p14:creationId xmlns:p14="http://schemas.microsoft.com/office/powerpoint/2010/main" val="92541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14A9FE5-470D-4352-BD63-4A1DCD65B7BC}" type="slidenum">
              <a:rPr lang="es-MX" smtClean="0"/>
              <a:t>8</a:t>
            </a:fld>
            <a:endParaRPr lang="es-MX"/>
          </a:p>
        </p:txBody>
      </p:sp>
    </p:spTree>
    <p:extLst>
      <p:ext uri="{BB962C8B-B14F-4D97-AF65-F5344CB8AC3E}">
        <p14:creationId xmlns:p14="http://schemas.microsoft.com/office/powerpoint/2010/main" val="282469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11/24/2025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37427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11/24/2025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9357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11/24/2025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19198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11/24/2025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179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11/24/2025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7711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11/24/2025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01960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11/24/2025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2364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11/24/2025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94735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11/24/2025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60417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11/24/2025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5412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11/24/2025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435563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11/24/2025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3302478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Picture 2" descr="One in a crowd">
            <a:extLst>
              <a:ext uri="{FF2B5EF4-FFF2-40B4-BE49-F238E27FC236}">
                <a16:creationId xmlns:a16="http://schemas.microsoft.com/office/drawing/2014/main" id="{ED2CE3CF-7563-C815-7DBE-695DB4984ABE}"/>
              </a:ext>
            </a:extLst>
          </p:cNvPr>
          <p:cNvPicPr>
            <a:picLocks noChangeAspect="1"/>
          </p:cNvPicPr>
          <p:nvPr/>
        </p:nvPicPr>
        <p:blipFill>
          <a:blip r:embed="rId2"/>
          <a:srcRect t="11143" r="9091" b="20675"/>
          <a:stretch>
            <a:fillRect/>
          </a:stretch>
        </p:blipFill>
        <p:spPr>
          <a:xfrm>
            <a:off x="20" y="10"/>
            <a:ext cx="12191980" cy="6857990"/>
          </a:xfrm>
          <a:prstGeom prst="rect">
            <a:avLst/>
          </a:prstGeom>
        </p:spPr>
      </p:pic>
      <p:sp>
        <p:nvSpPr>
          <p:cNvPr id="51" name="Rectangle 50">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F26F2FC9-3B32-CE24-7EC5-72A2F3A528E1}"/>
              </a:ext>
            </a:extLst>
          </p:cNvPr>
          <p:cNvSpPr>
            <a:spLocks noGrp="1"/>
          </p:cNvSpPr>
          <p:nvPr>
            <p:ph type="ctrTitle"/>
          </p:nvPr>
        </p:nvSpPr>
        <p:spPr>
          <a:xfrm>
            <a:off x="286506" y="603315"/>
            <a:ext cx="10961597" cy="3685731"/>
          </a:xfrm>
        </p:spPr>
        <p:txBody>
          <a:bodyPr anchor="t">
            <a:normAutofit/>
          </a:bodyPr>
          <a:lstStyle/>
          <a:p>
            <a:pPr algn="l"/>
            <a:r>
              <a:rPr lang="es-MX" sz="5400" dirty="0"/>
              <a:t>EL LIDERAZGO Y LA ADMNISTRACION ESTRATEGICA</a:t>
            </a:r>
          </a:p>
        </p:txBody>
      </p:sp>
      <p:sp>
        <p:nvSpPr>
          <p:cNvPr id="3" name="CuadroTexto 2">
            <a:extLst>
              <a:ext uri="{FF2B5EF4-FFF2-40B4-BE49-F238E27FC236}">
                <a16:creationId xmlns:a16="http://schemas.microsoft.com/office/drawing/2014/main" id="{1557B2A8-3EDE-6FD0-54A0-196F41859E9C}"/>
              </a:ext>
            </a:extLst>
          </p:cNvPr>
          <p:cNvSpPr txBox="1"/>
          <p:nvPr/>
        </p:nvSpPr>
        <p:spPr>
          <a:xfrm>
            <a:off x="2104103" y="5840361"/>
            <a:ext cx="9832258" cy="369332"/>
          </a:xfrm>
          <a:prstGeom prst="rect">
            <a:avLst/>
          </a:prstGeom>
          <a:noFill/>
        </p:spPr>
        <p:txBody>
          <a:bodyPr wrap="square" rtlCol="0">
            <a:spAutoFit/>
          </a:bodyPr>
          <a:lstStyle/>
          <a:p>
            <a:r>
              <a:rPr lang="es-MX"/>
              <a:t>“Un verdadero líder no brilla para que lo vean, sino para iluminar el camino de los demás.” </a:t>
            </a:r>
            <a:endParaRPr lang="es-MX" dirty="0"/>
          </a:p>
        </p:txBody>
      </p:sp>
    </p:spTree>
    <p:extLst>
      <p:ext uri="{BB962C8B-B14F-4D97-AF65-F5344CB8AC3E}">
        <p14:creationId xmlns:p14="http://schemas.microsoft.com/office/powerpoint/2010/main" val="25096151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0682A59-E5CB-6555-4FD4-CFC2B5FDF0D1}"/>
              </a:ext>
            </a:extLst>
          </p:cNvPr>
          <p:cNvPicPr>
            <a:picLocks noChangeAspect="1"/>
          </p:cNvPicPr>
          <p:nvPr/>
        </p:nvPicPr>
        <p:blipFill>
          <a:blip r:embed="rId2"/>
          <a:srcRect l="14037" r="14363"/>
          <a:stretch>
            <a:fillRect/>
          </a:stretch>
        </p:blipFill>
        <p:spPr>
          <a:xfrm>
            <a:off x="20" y="10"/>
            <a:ext cx="4910308" cy="6857990"/>
          </a:xfrm>
          <a:prstGeom prst="rect">
            <a:avLst/>
          </a:prstGeom>
        </p:spPr>
      </p:pic>
      <p:sp>
        <p:nvSpPr>
          <p:cNvPr id="3" name="Marcador de contenido 2">
            <a:extLst>
              <a:ext uri="{FF2B5EF4-FFF2-40B4-BE49-F238E27FC236}">
                <a16:creationId xmlns:a16="http://schemas.microsoft.com/office/drawing/2014/main" id="{B218DF18-8E46-5B6E-8E0F-7433ECE22D93}"/>
              </a:ext>
            </a:extLst>
          </p:cNvPr>
          <p:cNvSpPr>
            <a:spLocks noGrp="1"/>
          </p:cNvSpPr>
          <p:nvPr>
            <p:ph idx="1"/>
          </p:nvPr>
        </p:nvSpPr>
        <p:spPr>
          <a:xfrm>
            <a:off x="5568533" y="2214282"/>
            <a:ext cx="5916169" cy="4095078"/>
          </a:xfrm>
        </p:spPr>
        <p:txBody>
          <a:bodyPr>
            <a:normAutofit/>
          </a:bodyPr>
          <a:lstStyle/>
          <a:p>
            <a:pPr marL="0" indent="0">
              <a:buNone/>
            </a:pPr>
            <a:r>
              <a:rPr lang="es-MX" sz="1800"/>
              <a:t>Un </a:t>
            </a:r>
            <a:r>
              <a:rPr lang="es-MX" sz="1800" b="1"/>
              <a:t>líder rojo</a:t>
            </a:r>
            <a:r>
              <a:rPr lang="es-MX" sz="1800"/>
              <a:t> se caracteriza por:</a:t>
            </a:r>
          </a:p>
          <a:p>
            <a:r>
              <a:rPr lang="es-MX" sz="1800"/>
              <a:t>Ser </a:t>
            </a:r>
            <a:r>
              <a:rPr lang="es-MX" sz="1800" b="1"/>
              <a:t>directo, decidido y competitivo</a:t>
            </a:r>
            <a:r>
              <a:rPr lang="es-MX" sz="1800"/>
              <a:t>.</a:t>
            </a:r>
          </a:p>
          <a:p>
            <a:r>
              <a:rPr lang="es-MX" sz="1800"/>
              <a:t>Tener un estilo </a:t>
            </a:r>
            <a:r>
              <a:rPr lang="es-MX" sz="1800" b="1"/>
              <a:t>orientado a resultados</a:t>
            </a:r>
            <a:r>
              <a:rPr lang="es-MX" sz="1800"/>
              <a:t>, con fuerte impulso para lograr objetivos.</a:t>
            </a:r>
          </a:p>
          <a:p>
            <a:r>
              <a:rPr lang="es-MX" sz="1800"/>
              <a:t>Actuar con </a:t>
            </a:r>
            <a:r>
              <a:rPr lang="es-MX" sz="1800" b="1"/>
              <a:t>urgencia</a:t>
            </a:r>
            <a:r>
              <a:rPr lang="es-MX" sz="1800"/>
              <a:t>, impaciencia y confrontación cuando es necesario.</a:t>
            </a:r>
          </a:p>
          <a:p>
            <a:r>
              <a:rPr lang="es-MX" sz="1800" b="1"/>
              <a:t>Fortalezas:</a:t>
            </a:r>
            <a:r>
              <a:rPr lang="es-MX" sz="1800"/>
              <a:t> rapidez en la toma de decisiones, logro de objetivos, acción inmediata</a:t>
            </a:r>
          </a:p>
          <a:p>
            <a:r>
              <a:rPr lang="es-MX" sz="1800" b="1"/>
              <a:t>Debilidades:</a:t>
            </a:r>
            <a:r>
              <a:rPr lang="es-MX" sz="1800"/>
              <a:t> puede ser </a:t>
            </a:r>
            <a:r>
              <a:rPr lang="es-MX" sz="1800" b="1"/>
              <a:t>agresivo, insensible a los conflictos internos</a:t>
            </a:r>
            <a:r>
              <a:rPr lang="es-MX" sz="1800"/>
              <a:t> y generar fricciones.</a:t>
            </a:r>
          </a:p>
          <a:p>
            <a:pPr marL="0" indent="0">
              <a:buNone/>
            </a:pPr>
            <a:endParaRPr lang="es-MX" sz="1800"/>
          </a:p>
        </p:txBody>
      </p:sp>
    </p:spTree>
    <p:extLst>
      <p:ext uri="{BB962C8B-B14F-4D97-AF65-F5344CB8AC3E}">
        <p14:creationId xmlns:p14="http://schemas.microsoft.com/office/powerpoint/2010/main" val="337815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98AAAD-1642-5ACB-0A2F-B339D831CF4F}"/>
              </a:ext>
            </a:extLst>
          </p:cNvPr>
          <p:cNvSpPr txBox="1"/>
          <p:nvPr/>
        </p:nvSpPr>
        <p:spPr>
          <a:xfrm>
            <a:off x="255639" y="226142"/>
            <a:ext cx="11769213" cy="5355312"/>
          </a:xfrm>
          <a:prstGeom prst="rect">
            <a:avLst/>
          </a:prstGeom>
          <a:noFill/>
        </p:spPr>
        <p:txBody>
          <a:bodyPr wrap="square" rtlCol="0">
            <a:spAutoFit/>
          </a:bodyPr>
          <a:lstStyle/>
          <a:p>
            <a:pPr algn="ctr"/>
            <a:r>
              <a:rPr lang="es-MX" dirty="0"/>
              <a:t>¿CUÁNDO UN </a:t>
            </a:r>
            <a:r>
              <a:rPr lang="es-MX" dirty="0">
                <a:highlight>
                  <a:srgbClr val="FFFF00"/>
                </a:highlight>
              </a:rPr>
              <a:t>LÍDER AMARILLO </a:t>
            </a:r>
            <a:r>
              <a:rPr lang="es-MX" dirty="0"/>
              <a:t>ES FAVORABLE Y CUÁNDO NO? </a:t>
            </a:r>
          </a:p>
          <a:p>
            <a:endParaRPr lang="es-MX" dirty="0"/>
          </a:p>
          <a:p>
            <a:r>
              <a:rPr lang="es-MX" dirty="0"/>
              <a:t>Organizaciones visibles: </a:t>
            </a:r>
          </a:p>
          <a:p>
            <a:endParaRPr lang="es-MX" dirty="0"/>
          </a:p>
          <a:p>
            <a:r>
              <a:rPr lang="es-MX" dirty="0"/>
              <a:t>Tiene la capacidad de:</a:t>
            </a:r>
          </a:p>
          <a:p>
            <a:endParaRPr lang="es-MX" dirty="0"/>
          </a:p>
          <a:p>
            <a:pPr marL="285750" indent="-285750">
              <a:buFont typeface="Arial" panose="020B0604020202020204" pitchFamily="34" charset="0"/>
              <a:buChar char="•"/>
            </a:pPr>
            <a:r>
              <a:rPr lang="es-MX" dirty="0"/>
              <a:t>Promover ideas</a:t>
            </a:r>
          </a:p>
          <a:p>
            <a:pPr marL="285750" indent="-285750">
              <a:buFont typeface="Arial" panose="020B0604020202020204" pitchFamily="34" charset="0"/>
              <a:buChar char="•"/>
            </a:pPr>
            <a:r>
              <a:rPr lang="es-MX" dirty="0"/>
              <a:t>Participar en grupos de influencia</a:t>
            </a:r>
          </a:p>
          <a:p>
            <a:pPr marL="285750" indent="-285750">
              <a:buFont typeface="Arial" panose="020B0604020202020204" pitchFamily="34" charset="0"/>
              <a:buChar char="•"/>
            </a:pPr>
            <a:r>
              <a:rPr lang="es-MX" dirty="0"/>
              <a:t>Le gusta obtener un reconocimiento en el entorno, para lo cual podría buscar que la organización tenga acceso a gremios, participe en premios, concursos, eventos, campañas y demás actividades que posibiliten estar en boca de muchas personas.</a:t>
            </a:r>
          </a:p>
          <a:p>
            <a:endParaRPr lang="es-MX" dirty="0"/>
          </a:p>
          <a:p>
            <a:r>
              <a:rPr lang="es-MX" dirty="0"/>
              <a:t>Organizaciones cuestionadas: </a:t>
            </a:r>
          </a:p>
          <a:p>
            <a:endParaRPr lang="es-MX" dirty="0"/>
          </a:p>
          <a:p>
            <a:r>
              <a:rPr lang="es-MX" dirty="0"/>
              <a:t>Tiene que hacer un gran esfuerzo para lograr el éxito porque debido a su sociabilidad y estilo creativo y a su tendencia a darle prelación a los compromisos externos, generar nuevas ideas y motivar a las personas probablemente dedicaría un menor tiempo a garantizar el detalle de las operaciones, la revisión de los errores y la toma de correctivos con rigor</a:t>
            </a:r>
          </a:p>
          <a:p>
            <a:endParaRPr lang="es-MX" dirty="0"/>
          </a:p>
        </p:txBody>
      </p:sp>
    </p:spTree>
    <p:extLst>
      <p:ext uri="{BB962C8B-B14F-4D97-AF65-F5344CB8AC3E}">
        <p14:creationId xmlns:p14="http://schemas.microsoft.com/office/powerpoint/2010/main" val="302022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DCD5F0-083C-7BC2-414F-03BF3B2D6AC6}"/>
              </a:ext>
            </a:extLst>
          </p:cNvPr>
          <p:cNvSpPr txBox="1"/>
          <p:nvPr/>
        </p:nvSpPr>
        <p:spPr>
          <a:xfrm>
            <a:off x="393290" y="363794"/>
            <a:ext cx="11454581" cy="5355312"/>
          </a:xfrm>
          <a:prstGeom prst="rect">
            <a:avLst/>
          </a:prstGeom>
          <a:noFill/>
        </p:spPr>
        <p:txBody>
          <a:bodyPr wrap="square" rtlCol="0">
            <a:spAutoFit/>
          </a:bodyPr>
          <a:lstStyle/>
          <a:p>
            <a:r>
              <a:rPr lang="es-MX" dirty="0"/>
              <a:t>Un </a:t>
            </a:r>
            <a:r>
              <a:rPr lang="es-MX" b="1" dirty="0"/>
              <a:t>líder amarillo</a:t>
            </a:r>
            <a:r>
              <a:rPr lang="es-MX" dirty="0"/>
              <a:t> se caracteriza por:</a:t>
            </a:r>
          </a:p>
          <a:p>
            <a:endParaRPr lang="es-MX" dirty="0"/>
          </a:p>
          <a:p>
            <a:pPr marL="285750" indent="-285750">
              <a:buFont typeface="Arial" panose="020B0604020202020204" pitchFamily="34" charset="0"/>
              <a:buChar char="•"/>
            </a:pPr>
            <a:r>
              <a:rPr lang="es-MX" dirty="0"/>
              <a:t>Ser </a:t>
            </a:r>
            <a:r>
              <a:rPr lang="es-MX" b="1" dirty="0"/>
              <a:t>sociable</a:t>
            </a:r>
            <a:r>
              <a:rPr lang="es-MX" dirty="0"/>
              <a:t>, extrovertido y motivador</a:t>
            </a:r>
          </a:p>
          <a:p>
            <a:pPr marL="285750" indent="-285750">
              <a:buFont typeface="Arial" panose="020B0604020202020204" pitchFamily="34" charset="0"/>
              <a:buChar char="•"/>
            </a:pPr>
            <a:r>
              <a:rPr lang="es-MX" dirty="0"/>
              <a:t>Tener un estilo </a:t>
            </a:r>
            <a:r>
              <a:rPr lang="es-MX" b="1" dirty="0"/>
              <a:t>creativo e innovador</a:t>
            </a:r>
          </a:p>
          <a:p>
            <a:pPr marL="285750" indent="-285750">
              <a:buFont typeface="Arial" panose="020B0604020202020204" pitchFamily="34" charset="0"/>
              <a:buChar char="•"/>
            </a:pPr>
            <a:r>
              <a:rPr lang="es-MX" dirty="0"/>
              <a:t>Priorizar las </a:t>
            </a:r>
            <a:r>
              <a:rPr lang="es-MX" b="1" dirty="0"/>
              <a:t>relaciones y compromisos externos</a:t>
            </a:r>
          </a:p>
          <a:p>
            <a:pPr marL="285750" indent="-285750">
              <a:buFont typeface="Arial" panose="020B0604020202020204" pitchFamily="34" charset="0"/>
              <a:buChar char="•"/>
            </a:pPr>
            <a:r>
              <a:rPr lang="es-MX" dirty="0"/>
              <a:t>Inspirar a las personas y generar ideas nuevas.</a:t>
            </a:r>
          </a:p>
          <a:p>
            <a:endParaRPr lang="es-MX" b="1" dirty="0"/>
          </a:p>
          <a:p>
            <a:r>
              <a:rPr lang="es-MX" b="1" dirty="0"/>
              <a:t>Fortalezas:</a:t>
            </a:r>
            <a:r>
              <a:rPr lang="es-MX" dirty="0"/>
              <a:t> </a:t>
            </a:r>
          </a:p>
          <a:p>
            <a:endParaRPr lang="es-MX" dirty="0"/>
          </a:p>
          <a:p>
            <a:pPr marL="285750" indent="-285750">
              <a:buFont typeface="Arial" panose="020B0604020202020204" pitchFamily="34" charset="0"/>
              <a:buChar char="•"/>
            </a:pPr>
            <a:r>
              <a:rPr lang="es-MX" dirty="0"/>
              <a:t>Motivar al equipo</a:t>
            </a:r>
          </a:p>
          <a:p>
            <a:pPr marL="285750" indent="-285750">
              <a:buFont typeface="Arial" panose="020B0604020202020204" pitchFamily="34" charset="0"/>
              <a:buChar char="•"/>
            </a:pPr>
            <a:r>
              <a:rPr lang="es-MX" dirty="0"/>
              <a:t>Innovar</a:t>
            </a:r>
          </a:p>
          <a:p>
            <a:pPr marL="285750" indent="-285750">
              <a:buFont typeface="Arial" panose="020B0604020202020204" pitchFamily="34" charset="0"/>
              <a:buChar char="•"/>
            </a:pPr>
            <a:r>
              <a:rPr lang="es-MX" dirty="0"/>
              <a:t>Ver el panorama general</a:t>
            </a:r>
          </a:p>
          <a:p>
            <a:br>
              <a:rPr lang="es-MX" dirty="0"/>
            </a:br>
            <a:r>
              <a:rPr lang="es-MX" b="1" dirty="0"/>
              <a:t>Debilidades:</a:t>
            </a:r>
            <a:r>
              <a:rPr lang="es-MX" dirty="0"/>
              <a:t> </a:t>
            </a:r>
          </a:p>
          <a:p>
            <a:endParaRPr lang="es-MX" dirty="0"/>
          </a:p>
          <a:p>
            <a:pPr marL="285750" indent="-285750">
              <a:buFont typeface="Arial" panose="020B0604020202020204" pitchFamily="34" charset="0"/>
              <a:buChar char="•"/>
            </a:pPr>
            <a:r>
              <a:rPr lang="es-MX" dirty="0"/>
              <a:t>Puede descuidar detalles</a:t>
            </a:r>
          </a:p>
          <a:p>
            <a:pPr marL="285750" indent="-285750">
              <a:buFont typeface="Arial" panose="020B0604020202020204" pitchFamily="34" charset="0"/>
              <a:buChar char="•"/>
            </a:pPr>
            <a:r>
              <a:rPr lang="es-MX" dirty="0"/>
              <a:t>Procesos internos</a:t>
            </a:r>
          </a:p>
          <a:p>
            <a:pPr marL="285750" indent="-285750">
              <a:buFont typeface="Arial" panose="020B0604020202020204" pitchFamily="34" charset="0"/>
              <a:buChar char="•"/>
            </a:pPr>
            <a:r>
              <a:rPr lang="es-MX" dirty="0"/>
              <a:t>Seguimiento estricto y </a:t>
            </a:r>
          </a:p>
          <a:p>
            <a:pPr marL="285750" indent="-285750">
              <a:buFont typeface="Arial" panose="020B0604020202020204" pitchFamily="34" charset="0"/>
              <a:buChar char="•"/>
            </a:pPr>
            <a:r>
              <a:rPr lang="es-MX" dirty="0"/>
              <a:t>Control de errores.</a:t>
            </a:r>
          </a:p>
        </p:txBody>
      </p:sp>
      <p:pic>
        <p:nvPicPr>
          <p:cNvPr id="3" name="Imagen 2">
            <a:extLst>
              <a:ext uri="{FF2B5EF4-FFF2-40B4-BE49-F238E27FC236}">
                <a16:creationId xmlns:a16="http://schemas.microsoft.com/office/drawing/2014/main" id="{E3DD5912-E121-938D-4AD2-CF85097ACD34}"/>
              </a:ext>
            </a:extLst>
          </p:cNvPr>
          <p:cNvPicPr>
            <a:picLocks noChangeAspect="1"/>
          </p:cNvPicPr>
          <p:nvPr/>
        </p:nvPicPr>
        <p:blipFill>
          <a:blip r:embed="rId2"/>
          <a:srcRect t="14945" b="10037"/>
          <a:stretch>
            <a:fillRect/>
          </a:stretch>
        </p:blipFill>
        <p:spPr>
          <a:xfrm>
            <a:off x="6695126" y="763675"/>
            <a:ext cx="4187666" cy="5144756"/>
          </a:xfrm>
          <a:prstGeom prst="rect">
            <a:avLst/>
          </a:prstGeom>
        </p:spPr>
      </p:pic>
    </p:spTree>
    <p:extLst>
      <p:ext uri="{BB962C8B-B14F-4D97-AF65-F5344CB8AC3E}">
        <p14:creationId xmlns:p14="http://schemas.microsoft.com/office/powerpoint/2010/main" val="337209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71FEBC-B84A-8138-6928-C5ABD0999091}"/>
              </a:ext>
            </a:extLst>
          </p:cNvPr>
          <p:cNvSpPr txBox="1"/>
          <p:nvPr/>
        </p:nvSpPr>
        <p:spPr>
          <a:xfrm>
            <a:off x="324465" y="383458"/>
            <a:ext cx="11336593" cy="5909310"/>
          </a:xfrm>
          <a:prstGeom prst="rect">
            <a:avLst/>
          </a:prstGeom>
          <a:noFill/>
        </p:spPr>
        <p:txBody>
          <a:bodyPr wrap="square" rtlCol="0">
            <a:spAutoFit/>
          </a:bodyPr>
          <a:lstStyle/>
          <a:p>
            <a:r>
              <a:rPr lang="es-MX" dirty="0"/>
              <a:t>Si la empresa:</a:t>
            </a:r>
          </a:p>
          <a:p>
            <a:endParaRPr lang="es-MX" dirty="0"/>
          </a:p>
          <a:p>
            <a:r>
              <a:rPr lang="es-MX" dirty="0"/>
              <a:t>Está enfrentando </a:t>
            </a:r>
            <a:r>
              <a:rPr lang="es-MX" b="1" dirty="0"/>
              <a:t>problemas de calidad serios</a:t>
            </a:r>
          </a:p>
          <a:p>
            <a:endParaRPr lang="es-MX" dirty="0"/>
          </a:p>
          <a:p>
            <a:r>
              <a:rPr lang="es-MX" dirty="0"/>
              <a:t>Requiere </a:t>
            </a:r>
            <a:r>
              <a:rPr lang="es-MX" b="1" dirty="0"/>
              <a:t>control riguroso de procesos, revisiones detalladas y corrección de errores</a:t>
            </a:r>
            <a:r>
              <a:rPr lang="es-MX" dirty="0"/>
              <a:t>, entonces un líder amarillo </a:t>
            </a:r>
            <a:r>
              <a:rPr lang="es-MX" b="1" dirty="0"/>
              <a:t>no es la mejor opción</a:t>
            </a:r>
            <a:r>
              <a:rPr lang="es-MX" dirty="0"/>
              <a:t>, porque:</a:t>
            </a:r>
          </a:p>
          <a:p>
            <a:endParaRPr lang="es-MX" dirty="0"/>
          </a:p>
          <a:p>
            <a:r>
              <a:rPr lang="es-MX" b="1" dirty="0"/>
              <a:t>Su foco esta en la gente y la creatividad más que en los procesos:</a:t>
            </a:r>
          </a:p>
          <a:p>
            <a:endParaRPr lang="es-MX" dirty="0"/>
          </a:p>
          <a:p>
            <a:pPr lvl="1"/>
            <a:r>
              <a:rPr lang="es-MX" dirty="0"/>
              <a:t>El líder amarillo se centra en motivar y generar ideas, pero los detalles operativos pueden pasar desapercibidos.</a:t>
            </a:r>
          </a:p>
          <a:p>
            <a:endParaRPr lang="es-MX" b="1" dirty="0"/>
          </a:p>
          <a:p>
            <a:r>
              <a:rPr lang="es-MX" b="1" dirty="0"/>
              <a:t>Menor atención al control de calidad:</a:t>
            </a:r>
            <a:endParaRPr lang="es-MX" dirty="0"/>
          </a:p>
          <a:p>
            <a:pPr lvl="1"/>
            <a:endParaRPr lang="es-MX" dirty="0"/>
          </a:p>
          <a:p>
            <a:pPr lvl="1"/>
            <a:r>
              <a:rPr lang="es-MX" dirty="0"/>
              <a:t>Revisar errores, aplicar correctivos y seguir procedimientos estrictos requiere disciplina y atención al detalle, características más de un líder </a:t>
            </a:r>
            <a:r>
              <a:rPr lang="es-MX" b="1" dirty="0"/>
              <a:t>verde</a:t>
            </a:r>
            <a:r>
              <a:rPr lang="es-MX" dirty="0"/>
              <a:t> (ordenado y metódico) o </a:t>
            </a:r>
            <a:r>
              <a:rPr lang="es-MX" b="1" dirty="0"/>
              <a:t>azul</a:t>
            </a:r>
            <a:r>
              <a:rPr lang="es-MX" dirty="0"/>
              <a:t> (analítico).</a:t>
            </a:r>
          </a:p>
          <a:p>
            <a:endParaRPr lang="es-MX" b="1" dirty="0"/>
          </a:p>
          <a:p>
            <a:r>
              <a:rPr lang="es-MX" b="1" dirty="0"/>
              <a:t>Tendencia a delegar o priorizar lo externo:</a:t>
            </a:r>
            <a:endParaRPr lang="es-MX" dirty="0"/>
          </a:p>
          <a:p>
            <a:pPr lvl="1"/>
            <a:endParaRPr lang="es-MX" dirty="0"/>
          </a:p>
          <a:p>
            <a:pPr lvl="1"/>
            <a:r>
              <a:rPr lang="es-MX" dirty="0"/>
              <a:t>Podría enfocarse más en clientes, marketing o relaciones públicas que en resolver los problemas internos de calidad.</a:t>
            </a:r>
          </a:p>
        </p:txBody>
      </p:sp>
    </p:spTree>
    <p:extLst>
      <p:ext uri="{BB962C8B-B14F-4D97-AF65-F5344CB8AC3E}">
        <p14:creationId xmlns:p14="http://schemas.microsoft.com/office/powerpoint/2010/main" val="429006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987F43-03DD-896E-421D-F105798A7378}"/>
              </a:ext>
            </a:extLst>
          </p:cNvPr>
          <p:cNvSpPr txBox="1"/>
          <p:nvPr/>
        </p:nvSpPr>
        <p:spPr>
          <a:xfrm>
            <a:off x="311499" y="221064"/>
            <a:ext cx="11646039" cy="5632311"/>
          </a:xfrm>
          <a:prstGeom prst="rect">
            <a:avLst/>
          </a:prstGeom>
          <a:noFill/>
        </p:spPr>
        <p:txBody>
          <a:bodyPr wrap="square" rtlCol="0">
            <a:spAutoFit/>
          </a:bodyPr>
          <a:lstStyle/>
          <a:p>
            <a:pPr algn="ctr"/>
            <a:r>
              <a:rPr lang="es-MX" dirty="0"/>
              <a:t>¿CUÁNDO UN </a:t>
            </a:r>
            <a:r>
              <a:rPr lang="es-MX" dirty="0">
                <a:highlight>
                  <a:srgbClr val="00FF00"/>
                </a:highlight>
              </a:rPr>
              <a:t>LÍDER VERDE </a:t>
            </a:r>
            <a:r>
              <a:rPr lang="es-MX" dirty="0"/>
              <a:t>ES FAVORABLE Y CUÁNDO NO? </a:t>
            </a:r>
          </a:p>
          <a:p>
            <a:endParaRPr lang="es-MX" dirty="0"/>
          </a:p>
          <a:p>
            <a:pPr marL="285750" indent="-285750">
              <a:buFont typeface="Arial" panose="020B0604020202020204" pitchFamily="34" charset="0"/>
              <a:buChar char="•"/>
            </a:pPr>
            <a:r>
              <a:rPr lang="es-MX" dirty="0"/>
              <a:t>Organizaciones estables: </a:t>
            </a:r>
          </a:p>
          <a:p>
            <a:endParaRPr lang="es-MX" dirty="0"/>
          </a:p>
          <a:p>
            <a:r>
              <a:rPr lang="es-MX" dirty="0"/>
              <a:t>Un líder de perfil verde tiene mayores probabilidades de alcanzar el éxito en una organización que busca ser sólida y estable</a:t>
            </a:r>
          </a:p>
          <a:p>
            <a:endParaRPr lang="es-MX" dirty="0"/>
          </a:p>
          <a:p>
            <a:r>
              <a:rPr lang="es-MX" dirty="0"/>
              <a:t>Su estilo está enfocado a tomar las decisiones con calma, escuchar los puntos de vista de diferentes personas para que las cosas se hagan de manera paulatina y en función de la sostenibilidad; además, tienen la capacidad para abordar proyectos de alto impacto de forma sostenida y focalizada, sin prisa, pero sin pausa</a:t>
            </a:r>
          </a:p>
          <a:p>
            <a:endParaRPr lang="es-MX" dirty="0"/>
          </a:p>
          <a:p>
            <a:pPr marL="285750" indent="-285750">
              <a:buFont typeface="Arial" panose="020B0604020202020204" pitchFamily="34" charset="0"/>
              <a:buChar char="•"/>
            </a:pPr>
            <a:r>
              <a:rPr lang="es-MX" dirty="0"/>
              <a:t>Organizaciones cambiantes: </a:t>
            </a:r>
          </a:p>
          <a:p>
            <a:endParaRPr lang="es-MX" dirty="0"/>
          </a:p>
          <a:p>
            <a:r>
              <a:rPr lang="es-MX" dirty="0"/>
              <a:t>En este tipo de organizaciones, un líder de perfil verde podría tener dificultades de éxito, debido al estilo pausado y renuente a los cambios, será evasivo ante la toma de decisiones bajo presión</a:t>
            </a:r>
          </a:p>
          <a:p>
            <a:endParaRPr lang="es-MX" dirty="0"/>
          </a:p>
          <a:p>
            <a:r>
              <a:rPr lang="es-MX" dirty="0"/>
              <a:t>Esto probablemente podría repercutir en que la organización no efectúe los cambios a tiempo, lo que le restaría posibilidades frente a las exigencias del entorno, poniendo en riesgo la sostenibilidad en el largo plazo</a:t>
            </a:r>
          </a:p>
        </p:txBody>
      </p:sp>
    </p:spTree>
    <p:extLst>
      <p:ext uri="{BB962C8B-B14F-4D97-AF65-F5344CB8AC3E}">
        <p14:creationId xmlns:p14="http://schemas.microsoft.com/office/powerpoint/2010/main" val="343427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782260-9B13-CEDF-F315-DB2E3F2E7E0D}"/>
              </a:ext>
            </a:extLst>
          </p:cNvPr>
          <p:cNvSpPr txBox="1"/>
          <p:nvPr/>
        </p:nvSpPr>
        <p:spPr>
          <a:xfrm>
            <a:off x="137653" y="353961"/>
            <a:ext cx="11661058" cy="5078313"/>
          </a:xfrm>
          <a:prstGeom prst="rect">
            <a:avLst/>
          </a:prstGeom>
          <a:noFill/>
        </p:spPr>
        <p:txBody>
          <a:bodyPr wrap="square" rtlCol="0">
            <a:spAutoFit/>
          </a:bodyPr>
          <a:lstStyle/>
          <a:p>
            <a:r>
              <a:rPr lang="es-MX" dirty="0"/>
              <a:t>Un </a:t>
            </a:r>
            <a:r>
              <a:rPr lang="es-MX" b="1" dirty="0"/>
              <a:t>líder verde</a:t>
            </a:r>
            <a:r>
              <a:rPr lang="es-MX" dirty="0"/>
              <a:t> es:</a:t>
            </a:r>
          </a:p>
          <a:p>
            <a:endParaRPr lang="es-MX" b="1" dirty="0"/>
          </a:p>
          <a:p>
            <a:pPr marL="285750" indent="-285750">
              <a:buFont typeface="Arial" panose="020B0604020202020204" pitchFamily="34" charset="0"/>
              <a:buChar char="•"/>
            </a:pPr>
            <a:r>
              <a:rPr lang="es-MX" b="1" dirty="0"/>
              <a:t>Paciente, conciliador y empático</a:t>
            </a:r>
          </a:p>
          <a:p>
            <a:pPr marL="285750" indent="-285750">
              <a:buFont typeface="Arial" panose="020B0604020202020204" pitchFamily="34" charset="0"/>
              <a:buChar char="•"/>
            </a:pPr>
            <a:r>
              <a:rPr lang="es-MX" dirty="0"/>
              <a:t>Prefiere </a:t>
            </a:r>
            <a:r>
              <a:rPr lang="es-MX" b="1" dirty="0"/>
              <a:t>evitar confrontaciones</a:t>
            </a:r>
            <a:r>
              <a:rPr lang="es-MX" dirty="0"/>
              <a:t> y busca consenso antes de decidir</a:t>
            </a:r>
          </a:p>
          <a:p>
            <a:pPr marL="285750" indent="-285750">
              <a:buFont typeface="Arial" panose="020B0604020202020204" pitchFamily="34" charset="0"/>
              <a:buChar char="•"/>
            </a:pPr>
            <a:r>
              <a:rPr lang="es-MX" dirty="0"/>
              <a:t>Tiende a ser </a:t>
            </a:r>
            <a:r>
              <a:rPr lang="es-MX" b="1" dirty="0"/>
              <a:t>cauto y pausado</a:t>
            </a:r>
            <a:r>
              <a:rPr lang="es-MX" dirty="0"/>
              <a:t>, incluso frente a decisiones difíciles.</a:t>
            </a:r>
          </a:p>
          <a:p>
            <a:br>
              <a:rPr lang="es-MX" dirty="0"/>
            </a:br>
            <a:endParaRPr lang="es-MX" dirty="0"/>
          </a:p>
          <a:p>
            <a:r>
              <a:rPr lang="es-MX" b="1" dirty="0"/>
              <a:t>Por qué no funciona en organizaciones cambiantes</a:t>
            </a:r>
          </a:p>
          <a:p>
            <a:endParaRPr lang="es-MX" dirty="0"/>
          </a:p>
          <a:p>
            <a:r>
              <a:rPr lang="es-MX" dirty="0"/>
              <a:t>Si la organización:</a:t>
            </a:r>
          </a:p>
          <a:p>
            <a:endParaRPr lang="es-MX" dirty="0"/>
          </a:p>
          <a:p>
            <a:r>
              <a:rPr lang="es-MX" dirty="0"/>
              <a:t>Se enfrenta a </a:t>
            </a:r>
            <a:r>
              <a:rPr lang="es-MX" b="1" dirty="0"/>
              <a:t>cambios frecuentes o rápidos en el entorno, </a:t>
            </a:r>
            <a:r>
              <a:rPr lang="es-MX" dirty="0"/>
              <a:t>necesita </a:t>
            </a:r>
            <a:r>
              <a:rPr lang="es-MX" b="1" dirty="0"/>
              <a:t>adaptarse con rapidez para mantenerse competitiva</a:t>
            </a:r>
            <a:r>
              <a:rPr lang="es-MX" dirty="0"/>
              <a:t>, entonces un líder verde podría generar problemas porque:</a:t>
            </a:r>
          </a:p>
          <a:p>
            <a:endParaRPr lang="es-MX" b="1" dirty="0"/>
          </a:p>
          <a:p>
            <a:pPr marL="285750" indent="-285750">
              <a:buFont typeface="Arial" panose="020B0604020202020204" pitchFamily="34" charset="0"/>
              <a:buChar char="•"/>
            </a:pPr>
            <a:r>
              <a:rPr lang="es-MX" b="1" dirty="0"/>
              <a:t>Estilo pausado y renuente a cambios:</a:t>
            </a:r>
          </a:p>
          <a:p>
            <a:endParaRPr lang="es-MX" b="1" dirty="0"/>
          </a:p>
          <a:p>
            <a:r>
              <a:rPr lang="es-MX" dirty="0"/>
              <a:t>Su tendencia a tomarse tiempo para analizar y evitar riesgos puede </a:t>
            </a:r>
            <a:r>
              <a:rPr lang="es-MX" b="1" dirty="0"/>
              <a:t>retrasar la implementación de cambios necesarios</a:t>
            </a:r>
            <a:r>
              <a:rPr lang="es-MX" dirty="0"/>
              <a:t>.</a:t>
            </a:r>
          </a:p>
        </p:txBody>
      </p:sp>
    </p:spTree>
    <p:extLst>
      <p:ext uri="{BB962C8B-B14F-4D97-AF65-F5344CB8AC3E}">
        <p14:creationId xmlns:p14="http://schemas.microsoft.com/office/powerpoint/2010/main" val="3084107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285D1F-59AD-4F7F-7A32-FE20B4A0EA13}"/>
              </a:ext>
            </a:extLst>
          </p:cNvPr>
          <p:cNvSpPr txBox="1"/>
          <p:nvPr/>
        </p:nvSpPr>
        <p:spPr>
          <a:xfrm>
            <a:off x="511277" y="619432"/>
            <a:ext cx="11267768" cy="4247317"/>
          </a:xfrm>
          <a:prstGeom prst="rect">
            <a:avLst/>
          </a:prstGeom>
          <a:noFill/>
        </p:spPr>
        <p:txBody>
          <a:bodyPr wrap="square" rtlCol="0">
            <a:spAutoFit/>
          </a:bodyPr>
          <a:lstStyle/>
          <a:p>
            <a:r>
              <a:rPr lang="es-MX" b="1" dirty="0"/>
              <a:t>Evasión ante decisiones bajo presión:</a:t>
            </a:r>
          </a:p>
          <a:p>
            <a:endParaRPr lang="es-MX" b="1" dirty="0"/>
          </a:p>
          <a:p>
            <a:r>
              <a:rPr lang="es-MX" dirty="0"/>
              <a:t>En entornos que exigen decisiones rápidas, su cautela puede convertirse en </a:t>
            </a:r>
            <a:r>
              <a:rPr lang="es-MX" b="1" dirty="0"/>
              <a:t>inacción</a:t>
            </a:r>
            <a:r>
              <a:rPr lang="es-MX" dirty="0"/>
              <a:t>, lo que puede perjudicar la respuesta de la organización.</a:t>
            </a:r>
          </a:p>
          <a:p>
            <a:endParaRPr lang="es-MX" b="1" dirty="0"/>
          </a:p>
          <a:p>
            <a:r>
              <a:rPr lang="es-MX" b="1" dirty="0"/>
              <a:t>Riesgo para la sostenibilidad a largo plazo:</a:t>
            </a:r>
          </a:p>
          <a:p>
            <a:endParaRPr lang="es-MX" b="1" dirty="0"/>
          </a:p>
          <a:p>
            <a:r>
              <a:rPr lang="es-MX" dirty="0"/>
              <a:t>Al no adaptarse a tiempo, la organización podría </a:t>
            </a:r>
            <a:r>
              <a:rPr lang="es-MX" b="1" dirty="0"/>
              <a:t>perder oportunidades, quedarse atrás frente a la competencia y poner en riesgo su estabilidad futura</a:t>
            </a:r>
            <a:r>
              <a:rPr lang="es-MX" dirty="0"/>
              <a:t>.</a:t>
            </a:r>
          </a:p>
          <a:p>
            <a:endParaRPr lang="es-MX" dirty="0"/>
          </a:p>
          <a:p>
            <a:r>
              <a:rPr lang="es-MX" dirty="0"/>
              <a:t>El líder verde funciona mejor en </a:t>
            </a:r>
            <a:r>
              <a:rPr lang="es-MX" b="1" dirty="0"/>
              <a:t>entornos estables donde la cooperación y la armonía son clave</a:t>
            </a:r>
            <a:r>
              <a:rPr lang="es-MX" dirty="0"/>
              <a:t>, pero en </a:t>
            </a:r>
            <a:r>
              <a:rPr lang="es-MX" b="1" dirty="0"/>
              <a:t>organizaciones cambiantes</a:t>
            </a:r>
            <a:r>
              <a:rPr lang="es-MX" dirty="0"/>
              <a:t>, su estilo cauteloso y pausado puede impedir que la empresa se adapte a tiempo, comprometiendo su sostenibilidad.</a:t>
            </a:r>
          </a:p>
          <a:p>
            <a:endParaRPr lang="es-MX" dirty="0"/>
          </a:p>
          <a:p>
            <a:endParaRPr lang="es-MX" dirty="0"/>
          </a:p>
        </p:txBody>
      </p:sp>
      <p:pic>
        <p:nvPicPr>
          <p:cNvPr id="3" name="Imagen 2">
            <a:extLst>
              <a:ext uri="{FF2B5EF4-FFF2-40B4-BE49-F238E27FC236}">
                <a16:creationId xmlns:a16="http://schemas.microsoft.com/office/drawing/2014/main" id="{BE67DA07-8919-68A7-1688-D6898F73898D}"/>
              </a:ext>
            </a:extLst>
          </p:cNvPr>
          <p:cNvPicPr>
            <a:picLocks noChangeAspect="1"/>
          </p:cNvPicPr>
          <p:nvPr/>
        </p:nvPicPr>
        <p:blipFill>
          <a:blip r:embed="rId2"/>
          <a:srcRect t="14539" r="33508" b="8448"/>
          <a:stretch>
            <a:fillRect/>
          </a:stretch>
        </p:blipFill>
        <p:spPr>
          <a:xfrm>
            <a:off x="6096000" y="4019340"/>
            <a:ext cx="4183735" cy="2728127"/>
          </a:xfrm>
          <a:prstGeom prst="rect">
            <a:avLst/>
          </a:prstGeom>
        </p:spPr>
      </p:pic>
    </p:spTree>
    <p:extLst>
      <p:ext uri="{BB962C8B-B14F-4D97-AF65-F5344CB8AC3E}">
        <p14:creationId xmlns:p14="http://schemas.microsoft.com/office/powerpoint/2010/main" val="257477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7F11526-395D-FA8D-5E32-7DF596ADA653}"/>
              </a:ext>
            </a:extLst>
          </p:cNvPr>
          <p:cNvSpPr txBox="1"/>
          <p:nvPr/>
        </p:nvSpPr>
        <p:spPr>
          <a:xfrm>
            <a:off x="321547" y="371789"/>
            <a:ext cx="11344589" cy="5355312"/>
          </a:xfrm>
          <a:prstGeom prst="rect">
            <a:avLst/>
          </a:prstGeom>
          <a:noFill/>
        </p:spPr>
        <p:txBody>
          <a:bodyPr wrap="square" rtlCol="0">
            <a:spAutoFit/>
          </a:bodyPr>
          <a:lstStyle/>
          <a:p>
            <a:pPr algn="ctr"/>
            <a:r>
              <a:rPr lang="es-MX" dirty="0"/>
              <a:t>¿CUÁNDO UN </a:t>
            </a:r>
            <a:r>
              <a:rPr lang="es-MX" dirty="0">
                <a:highlight>
                  <a:srgbClr val="0000FF"/>
                </a:highlight>
              </a:rPr>
              <a:t>LÍDER AZUL </a:t>
            </a:r>
            <a:r>
              <a:rPr lang="es-MX" dirty="0"/>
              <a:t>ES FAVORABLE Y CUÁNDO NO? </a:t>
            </a:r>
          </a:p>
          <a:p>
            <a:endParaRPr lang="es-MX" dirty="0"/>
          </a:p>
          <a:p>
            <a:pPr marL="285750" indent="-285750">
              <a:buFont typeface="Arial" panose="020B0604020202020204" pitchFamily="34" charset="0"/>
              <a:buChar char="•"/>
            </a:pPr>
            <a:r>
              <a:rPr lang="es-MX" dirty="0"/>
              <a:t>Organizaciones rigurosas: </a:t>
            </a:r>
          </a:p>
          <a:p>
            <a:endParaRPr lang="es-MX" dirty="0"/>
          </a:p>
          <a:p>
            <a:r>
              <a:rPr lang="es-MX" dirty="0"/>
              <a:t>En una empresa, el líder azul tendrá éxito si el enfoque de la organización está dado hacia la búsqueda de altos estándares de calidad. </a:t>
            </a:r>
          </a:p>
          <a:p>
            <a:endParaRPr lang="es-MX" dirty="0"/>
          </a:p>
          <a:p>
            <a:r>
              <a:rPr lang="es-MX" dirty="0"/>
              <a:t>Estas personas tienen un estilo único por medio del cual neutralizan al máximo el riesgo, realizan escogencias más seguras y, probablemente, una vez que todos los aspectos hayan sido planificados, velarán por que se inviertan los recursos humanos, de tiempo y logísticos para que las cosas se ejecuten con altos estándares.</a:t>
            </a:r>
          </a:p>
          <a:p>
            <a:endParaRPr lang="es-MX" dirty="0"/>
          </a:p>
          <a:p>
            <a:pPr marL="285750" indent="-285750">
              <a:buFont typeface="Arial" panose="020B0604020202020204" pitchFamily="34" charset="0"/>
              <a:buChar char="•"/>
            </a:pPr>
            <a:r>
              <a:rPr lang="es-MX" dirty="0"/>
              <a:t>Organizaciones en entornos cambiantes: </a:t>
            </a:r>
          </a:p>
          <a:p>
            <a:endParaRPr lang="es-MX" dirty="0"/>
          </a:p>
          <a:p>
            <a:r>
              <a:rPr lang="es-MX" dirty="0"/>
              <a:t>Su estilo conservador, mesurado y precavido podría inmovilizar la organización en la toma de ciertas decisiones y ocasionar que se corra el riesgo de impedir su crecimiento o de disminuir su capacidad de reacción frente a la asimilación de los cambios intempestivos del entorno que pudieran afectar su supervivencia</a:t>
            </a:r>
          </a:p>
          <a:p>
            <a:endParaRPr lang="es-MX" dirty="0"/>
          </a:p>
        </p:txBody>
      </p:sp>
    </p:spTree>
    <p:extLst>
      <p:ext uri="{BB962C8B-B14F-4D97-AF65-F5344CB8AC3E}">
        <p14:creationId xmlns:p14="http://schemas.microsoft.com/office/powerpoint/2010/main" val="206920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7FC0A7-0370-D5C2-BD6F-A80291AA3866}"/>
              </a:ext>
            </a:extLst>
          </p:cNvPr>
          <p:cNvSpPr txBox="1"/>
          <p:nvPr/>
        </p:nvSpPr>
        <p:spPr>
          <a:xfrm>
            <a:off x="275303" y="452284"/>
            <a:ext cx="11552903" cy="4524315"/>
          </a:xfrm>
          <a:prstGeom prst="rect">
            <a:avLst/>
          </a:prstGeom>
          <a:noFill/>
        </p:spPr>
        <p:txBody>
          <a:bodyPr wrap="square" rtlCol="0">
            <a:spAutoFit/>
          </a:bodyPr>
          <a:lstStyle/>
          <a:p>
            <a:r>
              <a:rPr lang="es-MX" dirty="0"/>
              <a:t>Un </a:t>
            </a:r>
            <a:r>
              <a:rPr lang="es-MX" b="1" dirty="0"/>
              <a:t>líder azul</a:t>
            </a:r>
            <a:r>
              <a:rPr lang="es-MX" dirty="0"/>
              <a:t> se caracteriza por:</a:t>
            </a:r>
          </a:p>
          <a:p>
            <a:endParaRPr lang="es-MX" dirty="0"/>
          </a:p>
          <a:p>
            <a:pPr marL="285750" indent="-285750">
              <a:buFont typeface="Arial" panose="020B0604020202020204" pitchFamily="34" charset="0"/>
              <a:buChar char="•"/>
            </a:pPr>
            <a:r>
              <a:rPr lang="es-MX" dirty="0"/>
              <a:t>Ser </a:t>
            </a:r>
            <a:r>
              <a:rPr lang="es-MX" b="1" dirty="0"/>
              <a:t>analítico, metódico y detallista</a:t>
            </a:r>
          </a:p>
          <a:p>
            <a:pPr marL="285750" indent="-285750">
              <a:buFont typeface="Arial" panose="020B0604020202020204" pitchFamily="34" charset="0"/>
              <a:buChar char="•"/>
            </a:pPr>
            <a:r>
              <a:rPr lang="es-MX" dirty="0"/>
              <a:t>Priorizar </a:t>
            </a:r>
            <a:r>
              <a:rPr lang="es-MX" b="1" dirty="0"/>
              <a:t>la precisión, el control y la planificación</a:t>
            </a:r>
          </a:p>
          <a:p>
            <a:pPr marL="285750" indent="-285750">
              <a:buFont typeface="Arial" panose="020B0604020202020204" pitchFamily="34" charset="0"/>
              <a:buChar char="•"/>
            </a:pPr>
            <a:r>
              <a:rPr lang="es-MX" dirty="0"/>
              <a:t>Tener un estilo </a:t>
            </a:r>
            <a:r>
              <a:rPr lang="es-MX" b="1" dirty="0"/>
              <a:t>conservador y cauteloso</a:t>
            </a:r>
            <a:r>
              <a:rPr lang="es-MX" dirty="0"/>
              <a:t>, evitando riesgos innecesarios.</a:t>
            </a:r>
          </a:p>
          <a:p>
            <a:endParaRPr lang="es-MX" b="1" dirty="0"/>
          </a:p>
          <a:p>
            <a:pPr marL="285750" indent="-285750">
              <a:buFont typeface="Arial" panose="020B0604020202020204" pitchFamily="34" charset="0"/>
              <a:buChar char="•"/>
            </a:pPr>
            <a:r>
              <a:rPr lang="es-MX" b="1" dirty="0"/>
              <a:t>Fortalezas:</a:t>
            </a:r>
            <a:r>
              <a:rPr lang="es-MX" dirty="0"/>
              <a:t> exactitud, organización, control de procesos y toma de decisiones fundamentadas</a:t>
            </a:r>
          </a:p>
          <a:p>
            <a:endParaRPr lang="es-MX" dirty="0"/>
          </a:p>
          <a:p>
            <a:pPr marL="285750" indent="-285750">
              <a:buFont typeface="Arial" panose="020B0604020202020204" pitchFamily="34" charset="0"/>
              <a:buChar char="•"/>
            </a:pPr>
            <a:r>
              <a:rPr lang="es-MX" b="1" dirty="0"/>
              <a:t>Debilidades:</a:t>
            </a:r>
            <a:r>
              <a:rPr lang="es-MX" dirty="0"/>
              <a:t> puede ser </a:t>
            </a:r>
            <a:r>
              <a:rPr lang="es-MX" b="1" dirty="0"/>
              <a:t>lento, excesivamente cauteloso y rígido</a:t>
            </a:r>
            <a:r>
              <a:rPr lang="es-MX" dirty="0"/>
              <a:t>, especialmente en entornos que cambian rápido.</a:t>
            </a:r>
          </a:p>
          <a:p>
            <a:br>
              <a:rPr lang="es-MX" dirty="0"/>
            </a:br>
            <a:endParaRPr lang="es-MX" dirty="0"/>
          </a:p>
          <a:p>
            <a:r>
              <a:rPr lang="es-MX" b="1" dirty="0"/>
              <a:t>Por qué no funciona en organizaciones en entornos cambiantes</a:t>
            </a:r>
          </a:p>
          <a:p>
            <a:endParaRPr lang="es-MX" b="1" dirty="0"/>
          </a:p>
          <a:p>
            <a:r>
              <a:rPr lang="es-MX" dirty="0"/>
              <a:t>Si la organización opera en un </a:t>
            </a:r>
            <a:r>
              <a:rPr lang="es-MX" b="1" dirty="0"/>
              <a:t>entorno con altos niveles de riesgo e incertidumbre</a:t>
            </a:r>
            <a:r>
              <a:rPr lang="es-MX" dirty="0"/>
              <a:t>, necesita </a:t>
            </a:r>
            <a:r>
              <a:rPr lang="es-MX" b="1" dirty="0"/>
              <a:t>adaptarse rápidamente a cambios inesperados</a:t>
            </a:r>
            <a:r>
              <a:rPr lang="es-MX" dirty="0"/>
              <a:t>,</a:t>
            </a:r>
          </a:p>
        </p:txBody>
      </p:sp>
    </p:spTree>
    <p:extLst>
      <p:ext uri="{BB962C8B-B14F-4D97-AF65-F5344CB8AC3E}">
        <p14:creationId xmlns:p14="http://schemas.microsoft.com/office/powerpoint/2010/main" val="342063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AD37EA-61EB-C335-67B5-A0BFB619E408}"/>
              </a:ext>
            </a:extLst>
          </p:cNvPr>
          <p:cNvSpPr txBox="1"/>
          <p:nvPr/>
        </p:nvSpPr>
        <p:spPr>
          <a:xfrm>
            <a:off x="304800" y="334297"/>
            <a:ext cx="11661058" cy="6186309"/>
          </a:xfrm>
          <a:prstGeom prst="rect">
            <a:avLst/>
          </a:prstGeom>
          <a:noFill/>
        </p:spPr>
        <p:txBody>
          <a:bodyPr wrap="square" rtlCol="0">
            <a:spAutoFit/>
          </a:bodyPr>
          <a:lstStyle/>
          <a:p>
            <a:r>
              <a:rPr lang="es-MX" dirty="0"/>
              <a:t>Un líder azul podría generar problemas porque:</a:t>
            </a:r>
          </a:p>
          <a:p>
            <a:endParaRPr lang="es-MX" dirty="0"/>
          </a:p>
          <a:p>
            <a:r>
              <a:rPr lang="es-MX" b="1" dirty="0"/>
              <a:t>Estilo conservador y precavido:</a:t>
            </a:r>
          </a:p>
          <a:p>
            <a:endParaRPr lang="es-MX" b="1" dirty="0"/>
          </a:p>
          <a:p>
            <a:r>
              <a:rPr lang="es-MX" dirty="0"/>
              <a:t>Su tendencia a analizar todo al detalle y evitar riesgos puede </a:t>
            </a:r>
            <a:r>
              <a:rPr lang="es-MX" b="1" dirty="0"/>
              <a:t>ralentizar la toma de decisiones</a:t>
            </a:r>
            <a:r>
              <a:rPr lang="es-MX" dirty="0"/>
              <a:t>.</a:t>
            </a:r>
          </a:p>
          <a:p>
            <a:endParaRPr lang="es-MX" b="1" dirty="0"/>
          </a:p>
          <a:p>
            <a:r>
              <a:rPr lang="es-MX" b="1" dirty="0"/>
              <a:t>Inmoviliza a la organización:</a:t>
            </a:r>
          </a:p>
          <a:p>
            <a:endParaRPr lang="es-MX" b="1" dirty="0"/>
          </a:p>
          <a:p>
            <a:r>
              <a:rPr lang="es-MX" dirty="0"/>
              <a:t>Puede generar </a:t>
            </a:r>
            <a:r>
              <a:rPr lang="es-MX" b="1" dirty="0"/>
              <a:t>parálisis por análisis</a:t>
            </a:r>
            <a:r>
              <a:rPr lang="es-MX" dirty="0"/>
              <a:t>, haciendo que la empresa tarde demasiado en reaccionar ante cambios.</a:t>
            </a:r>
          </a:p>
          <a:p>
            <a:endParaRPr lang="es-MX" b="1" dirty="0"/>
          </a:p>
          <a:p>
            <a:r>
              <a:rPr lang="es-MX" b="1" dirty="0"/>
              <a:t>Riesgo para crecimiento y supervivencia:</a:t>
            </a:r>
          </a:p>
          <a:p>
            <a:endParaRPr lang="es-MX" b="1" dirty="0"/>
          </a:p>
          <a:p>
            <a:r>
              <a:rPr lang="es-MX" dirty="0"/>
              <a:t>La lentitud y excesiva precaución pueden </a:t>
            </a:r>
            <a:r>
              <a:rPr lang="es-MX" b="1" dirty="0"/>
              <a:t>impedir la adaptación rápida</a:t>
            </a:r>
            <a:r>
              <a:rPr lang="es-MX" dirty="0"/>
              <a:t>, disminuyendo la capacidad de competir o de aprovechar oportunidades en un entorno cambiante.</a:t>
            </a:r>
          </a:p>
          <a:p>
            <a:br>
              <a:rPr lang="es-MX" dirty="0"/>
            </a:br>
            <a:endParaRPr lang="es-MX" dirty="0"/>
          </a:p>
          <a:p>
            <a:r>
              <a:rPr lang="es-MX" b="1" dirty="0"/>
              <a:t>Conclusión:</a:t>
            </a:r>
          </a:p>
          <a:p>
            <a:br>
              <a:rPr lang="es-MX" dirty="0"/>
            </a:br>
            <a:r>
              <a:rPr lang="es-MX" dirty="0"/>
              <a:t>El líder azul funciona mejor en </a:t>
            </a:r>
            <a:r>
              <a:rPr lang="es-MX" b="1" dirty="0"/>
              <a:t>entornos estables y predecibles</a:t>
            </a:r>
            <a:r>
              <a:rPr lang="es-MX" dirty="0"/>
              <a:t>, donde la precisión y el control son clave, pero en </a:t>
            </a:r>
            <a:r>
              <a:rPr lang="es-MX" b="1" dirty="0"/>
              <a:t>organizaciones que enfrentan riesgos altos y cambios constantes</a:t>
            </a:r>
            <a:r>
              <a:rPr lang="es-MX" dirty="0"/>
              <a:t>, su estilo cauteloso puede </a:t>
            </a:r>
            <a:r>
              <a:rPr lang="es-MX" b="1" dirty="0"/>
              <a:t>frenar la capacidad de reacción y poner en riesgo la sostenibilidad y el crecimiento</a:t>
            </a:r>
            <a:r>
              <a:rPr lang="es-MX" dirty="0"/>
              <a:t>.</a:t>
            </a:r>
          </a:p>
        </p:txBody>
      </p:sp>
    </p:spTree>
    <p:extLst>
      <p:ext uri="{BB962C8B-B14F-4D97-AF65-F5344CB8AC3E}">
        <p14:creationId xmlns:p14="http://schemas.microsoft.com/office/powerpoint/2010/main" val="95291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D3777FB-5332-1378-2E96-25AA0A7E7EA2}"/>
              </a:ext>
            </a:extLst>
          </p:cNvPr>
          <p:cNvSpPr txBox="1"/>
          <p:nvPr/>
        </p:nvSpPr>
        <p:spPr>
          <a:xfrm>
            <a:off x="117987" y="147484"/>
            <a:ext cx="11729884" cy="5909310"/>
          </a:xfrm>
          <a:prstGeom prst="rect">
            <a:avLst/>
          </a:prstGeom>
          <a:noFill/>
        </p:spPr>
        <p:txBody>
          <a:bodyPr wrap="square" rtlCol="0">
            <a:spAutoFit/>
          </a:bodyPr>
          <a:lstStyle/>
          <a:p>
            <a:r>
              <a:rPr lang="es-MX" b="1" dirty="0"/>
              <a:t>El liderazgo en la administración estratégica es el motor que convierte la visión en acción</a:t>
            </a:r>
          </a:p>
          <a:p>
            <a:endParaRPr lang="es-MX" b="1" dirty="0"/>
          </a:p>
          <a:p>
            <a:r>
              <a:rPr lang="es-MX" dirty="0"/>
              <a:t>Sin líderes estratégicos, las mejores ideas y planes se quedan en papel; con ellos, la organización logra alinear personas, recursos y esfuerzos hacia objetivos comunes</a:t>
            </a:r>
          </a:p>
          <a:p>
            <a:endParaRPr lang="es-MX" dirty="0"/>
          </a:p>
          <a:p>
            <a:pPr algn="ctr"/>
            <a:r>
              <a:rPr lang="es-MX" b="1" dirty="0"/>
              <a:t>El liderazgo como guía de la visión</a:t>
            </a:r>
          </a:p>
          <a:p>
            <a:endParaRPr lang="es-MX" dirty="0"/>
          </a:p>
          <a:p>
            <a:r>
              <a:rPr lang="es-MX" dirty="0"/>
              <a:t>La </a:t>
            </a:r>
            <a:r>
              <a:rPr lang="es-MX" b="1" dirty="0"/>
              <a:t>misión y visión</a:t>
            </a:r>
            <a:r>
              <a:rPr lang="es-MX" dirty="0"/>
              <a:t> de la empresa no son solo frases decorativas: </a:t>
            </a:r>
          </a:p>
          <a:p>
            <a:endParaRPr lang="es-MX" dirty="0"/>
          </a:p>
          <a:p>
            <a:r>
              <a:rPr lang="es-MX" dirty="0"/>
              <a:t>requieren líderes capaces de </a:t>
            </a:r>
            <a:r>
              <a:rPr lang="es-MX" b="1" dirty="0"/>
              <a:t>definirlas y comunicarlas</a:t>
            </a:r>
            <a:r>
              <a:rPr lang="es-MX" dirty="0"/>
              <a:t>.</a:t>
            </a:r>
          </a:p>
          <a:p>
            <a:endParaRPr lang="es-MX" dirty="0"/>
          </a:p>
          <a:p>
            <a:r>
              <a:rPr lang="es-MX" dirty="0"/>
              <a:t>El liderazgo estratégico asegura que la visión se convierta en un </a:t>
            </a:r>
            <a:r>
              <a:rPr lang="es-MX" b="1" dirty="0"/>
              <a:t>rumbo claro</a:t>
            </a:r>
            <a:r>
              <a:rPr lang="es-MX" dirty="0"/>
              <a:t> para toda la organización</a:t>
            </a:r>
          </a:p>
          <a:p>
            <a:endParaRPr lang="es-MX" dirty="0"/>
          </a:p>
          <a:p>
            <a:r>
              <a:rPr lang="es-MX" b="1" dirty="0"/>
              <a:t>Formulación de la estrategia:</a:t>
            </a:r>
          </a:p>
          <a:p>
            <a:endParaRPr lang="es-MX" b="1" dirty="0"/>
          </a:p>
          <a:p>
            <a:r>
              <a:rPr lang="es-MX" dirty="0"/>
              <a:t>Los líderes son quienes </a:t>
            </a:r>
            <a:r>
              <a:rPr lang="es-MX" b="1" dirty="0"/>
              <a:t>analizan el entorno interno y externo</a:t>
            </a:r>
            <a:r>
              <a:rPr lang="es-MX" dirty="0"/>
              <a:t> y toman decisiones sobre cómo competir</a:t>
            </a:r>
          </a:p>
          <a:p>
            <a:endParaRPr lang="es-MX" dirty="0"/>
          </a:p>
          <a:p>
            <a:r>
              <a:rPr lang="es-MX" dirty="0"/>
              <a:t>El liderazgo estratégico implica </a:t>
            </a:r>
            <a:r>
              <a:rPr lang="es-MX" b="1" dirty="0"/>
              <a:t>capacidad analítica</a:t>
            </a:r>
            <a:r>
              <a:rPr lang="es-MX" dirty="0"/>
              <a:t> y </a:t>
            </a:r>
            <a:r>
              <a:rPr lang="es-MX" b="1" dirty="0"/>
              <a:t>visión de futuro</a:t>
            </a:r>
            <a:r>
              <a:rPr lang="es-MX" dirty="0"/>
              <a:t> para elegir entre estrategias de diferenciación, liderazgo en costos, innovación o diversificación</a:t>
            </a:r>
          </a:p>
          <a:p>
            <a:endParaRPr lang="es-MX" dirty="0"/>
          </a:p>
          <a:p>
            <a:endParaRPr lang="es-MX" dirty="0"/>
          </a:p>
        </p:txBody>
      </p:sp>
    </p:spTree>
    <p:extLst>
      <p:ext uri="{BB962C8B-B14F-4D97-AF65-F5344CB8AC3E}">
        <p14:creationId xmlns:p14="http://schemas.microsoft.com/office/powerpoint/2010/main" val="79037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50CBE8-7ECE-A81A-035E-8A0EF032FBA9}"/>
              </a:ext>
            </a:extLst>
          </p:cNvPr>
          <p:cNvSpPr txBox="1"/>
          <p:nvPr/>
        </p:nvSpPr>
        <p:spPr>
          <a:xfrm>
            <a:off x="186813" y="353961"/>
            <a:ext cx="11552903" cy="6463308"/>
          </a:xfrm>
          <a:prstGeom prst="rect">
            <a:avLst/>
          </a:prstGeom>
          <a:noFill/>
        </p:spPr>
        <p:txBody>
          <a:bodyPr wrap="square" rtlCol="0">
            <a:spAutoFit/>
          </a:bodyPr>
          <a:lstStyle/>
          <a:p>
            <a:pPr algn="ctr"/>
            <a:r>
              <a:rPr lang="es-MX" b="1" dirty="0"/>
              <a:t>¿Qué es el liderazgo transformacional?</a:t>
            </a:r>
          </a:p>
          <a:p>
            <a:pPr algn="ctr"/>
            <a:endParaRPr lang="es-MX" b="1" dirty="0"/>
          </a:p>
          <a:p>
            <a:r>
              <a:rPr lang="es-MX" dirty="0"/>
              <a:t>El </a:t>
            </a:r>
            <a:r>
              <a:rPr lang="es-MX" b="1" dirty="0"/>
              <a:t>liderazgo transformacional</a:t>
            </a:r>
            <a:r>
              <a:rPr lang="es-MX" dirty="0"/>
              <a:t> es aquel en el que el líder:</a:t>
            </a:r>
          </a:p>
          <a:p>
            <a:endParaRPr lang="es-MX" dirty="0"/>
          </a:p>
          <a:p>
            <a:pPr marL="285750" indent="-285750">
              <a:buFont typeface="Arial" panose="020B0604020202020204" pitchFamily="34" charset="0"/>
              <a:buChar char="•"/>
            </a:pPr>
            <a:r>
              <a:rPr lang="es-MX" b="1" dirty="0"/>
              <a:t>Inspira</a:t>
            </a:r>
          </a:p>
          <a:p>
            <a:pPr marL="285750" indent="-285750">
              <a:buFont typeface="Arial" panose="020B0604020202020204" pitchFamily="34" charset="0"/>
              <a:buChar char="•"/>
            </a:pPr>
            <a:r>
              <a:rPr lang="es-MX" b="1" dirty="0"/>
              <a:t>Motiva y </a:t>
            </a:r>
          </a:p>
          <a:p>
            <a:pPr marL="285750" indent="-285750">
              <a:buFont typeface="Arial" panose="020B0604020202020204" pitchFamily="34" charset="0"/>
              <a:buChar char="•"/>
            </a:pPr>
            <a:r>
              <a:rPr lang="es-MX" b="1" dirty="0"/>
              <a:t>Transforma</a:t>
            </a:r>
            <a:r>
              <a:rPr lang="es-MX" dirty="0"/>
              <a:t> a las personas que lo rodean.</a:t>
            </a:r>
          </a:p>
          <a:p>
            <a:br>
              <a:rPr lang="es-MX" dirty="0"/>
            </a:br>
            <a:r>
              <a:rPr lang="es-MX" dirty="0"/>
              <a:t>No se enfoca solo en dar órdenes o conseguir resultados, sino en:</a:t>
            </a:r>
          </a:p>
          <a:p>
            <a:endParaRPr lang="es-MX" dirty="0"/>
          </a:p>
          <a:p>
            <a:pPr marL="285750" indent="-285750">
              <a:buFont typeface="Arial" panose="020B0604020202020204" pitchFamily="34" charset="0"/>
              <a:buChar char="•"/>
            </a:pPr>
            <a:r>
              <a:rPr lang="es-MX" b="1" dirty="0"/>
              <a:t>Ayudar a que cada persona saque su mejor versión</a:t>
            </a:r>
          </a:p>
          <a:p>
            <a:endParaRPr lang="es-MX" dirty="0"/>
          </a:p>
          <a:p>
            <a:r>
              <a:rPr lang="es-MX" dirty="0"/>
              <a:t>Un líder transformacional </a:t>
            </a:r>
            <a:r>
              <a:rPr lang="es-MX" b="1" dirty="0"/>
              <a:t>no impone</a:t>
            </a:r>
            <a:r>
              <a:rPr lang="es-MX" dirty="0"/>
              <a:t>, sino que:</a:t>
            </a:r>
          </a:p>
          <a:p>
            <a:endParaRPr lang="es-MX" dirty="0"/>
          </a:p>
          <a:p>
            <a:pPr marL="285750" indent="-285750">
              <a:buFont typeface="Arial" panose="020B0604020202020204" pitchFamily="34" charset="0"/>
              <a:buChar char="•"/>
            </a:pPr>
            <a:r>
              <a:rPr lang="es-MX" b="1" dirty="0"/>
              <a:t>Inspira con el ejemplo</a:t>
            </a:r>
          </a:p>
          <a:p>
            <a:pPr marL="285750" indent="-285750">
              <a:buFont typeface="Arial" panose="020B0604020202020204" pitchFamily="34" charset="0"/>
              <a:buChar char="•"/>
            </a:pPr>
            <a:r>
              <a:rPr lang="es-MX" b="1" dirty="0"/>
              <a:t>E</a:t>
            </a:r>
            <a:r>
              <a:rPr lang="es-MX" dirty="0"/>
              <a:t>scucha</a:t>
            </a:r>
          </a:p>
          <a:p>
            <a:pPr marL="285750" indent="-285750">
              <a:buFont typeface="Arial" panose="020B0604020202020204" pitchFamily="34" charset="0"/>
              <a:buChar char="•"/>
            </a:pPr>
            <a:r>
              <a:rPr lang="es-MX" dirty="0"/>
              <a:t>Apoya y </a:t>
            </a:r>
          </a:p>
          <a:p>
            <a:pPr marL="285750" indent="-285750">
              <a:buFont typeface="Arial" panose="020B0604020202020204" pitchFamily="34" charset="0"/>
              <a:buChar char="•"/>
            </a:pPr>
            <a:r>
              <a:rPr lang="es-MX" dirty="0"/>
              <a:t>Motiva a su equipo para que todos crezcan, tanto en lo personal como en lo profesional.</a:t>
            </a:r>
          </a:p>
          <a:p>
            <a:endParaRPr lang="es-MX" dirty="0"/>
          </a:p>
          <a:p>
            <a:r>
              <a:rPr lang="es-MX" dirty="0"/>
              <a:t>Un líder transformacional </a:t>
            </a:r>
            <a:r>
              <a:rPr lang="es-MX" b="1" dirty="0"/>
              <a:t>no solo cambia lo que la gente hace</a:t>
            </a:r>
            <a:r>
              <a:rPr lang="es-MX" dirty="0"/>
              <a:t>, sino </a:t>
            </a:r>
            <a:r>
              <a:rPr lang="es-MX" b="1" dirty="0"/>
              <a:t>cómo piensan y se sienten respecto a sí mismos y a los demás</a:t>
            </a:r>
          </a:p>
          <a:p>
            <a:br>
              <a:rPr lang="es-MX" dirty="0"/>
            </a:br>
            <a:r>
              <a:rPr lang="es-MX" dirty="0"/>
              <a:t>Busca </a:t>
            </a:r>
            <a:r>
              <a:rPr lang="es-MX" b="1" dirty="0"/>
              <a:t>crear un cambio positivo</a:t>
            </a:r>
            <a:r>
              <a:rPr lang="es-MX" dirty="0"/>
              <a:t> en las personas y en el entorno.</a:t>
            </a:r>
          </a:p>
        </p:txBody>
      </p:sp>
      <p:pic>
        <p:nvPicPr>
          <p:cNvPr id="4" name="Imagen 3">
            <a:extLst>
              <a:ext uri="{FF2B5EF4-FFF2-40B4-BE49-F238E27FC236}">
                <a16:creationId xmlns:a16="http://schemas.microsoft.com/office/drawing/2014/main" id="{E5019EE6-B4C3-9F61-5634-A7D0CEBC4C16}"/>
              </a:ext>
            </a:extLst>
          </p:cNvPr>
          <p:cNvPicPr>
            <a:picLocks noChangeAspect="1"/>
          </p:cNvPicPr>
          <p:nvPr/>
        </p:nvPicPr>
        <p:blipFill>
          <a:blip r:embed="rId2"/>
          <a:stretch>
            <a:fillRect/>
          </a:stretch>
        </p:blipFill>
        <p:spPr>
          <a:xfrm>
            <a:off x="7370148" y="1185823"/>
            <a:ext cx="4369568" cy="2496896"/>
          </a:xfrm>
          <a:prstGeom prst="rect">
            <a:avLst/>
          </a:prstGeom>
        </p:spPr>
      </p:pic>
    </p:spTree>
    <p:extLst>
      <p:ext uri="{BB962C8B-B14F-4D97-AF65-F5344CB8AC3E}">
        <p14:creationId xmlns:p14="http://schemas.microsoft.com/office/powerpoint/2010/main" val="1402787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829F802-2772-BA51-B716-E3C9BDD94315}"/>
              </a:ext>
            </a:extLst>
          </p:cNvPr>
          <p:cNvSpPr txBox="1"/>
          <p:nvPr/>
        </p:nvSpPr>
        <p:spPr>
          <a:xfrm>
            <a:off x="117987" y="462116"/>
            <a:ext cx="11798710" cy="4801314"/>
          </a:xfrm>
          <a:prstGeom prst="rect">
            <a:avLst/>
          </a:prstGeom>
          <a:noFill/>
        </p:spPr>
        <p:txBody>
          <a:bodyPr wrap="square" rtlCol="0">
            <a:spAutoFit/>
          </a:bodyPr>
          <a:lstStyle/>
          <a:p>
            <a:r>
              <a:rPr lang="es-MX" b="1"/>
              <a:t>Características principales:</a:t>
            </a:r>
          </a:p>
          <a:p>
            <a:endParaRPr lang="es-MX" b="1"/>
          </a:p>
          <a:p>
            <a:pPr marL="285750" indent="-285750">
              <a:buFont typeface="Arial" panose="020B0604020202020204" pitchFamily="34" charset="0"/>
              <a:buChar char="•"/>
            </a:pPr>
            <a:r>
              <a:rPr lang="es-MX" b="1"/>
              <a:t>Inspiración:</a:t>
            </a:r>
            <a:r>
              <a:rPr lang="es-MX"/>
              <a:t> </a:t>
            </a:r>
          </a:p>
          <a:p>
            <a:endParaRPr lang="es-MX"/>
          </a:p>
          <a:p>
            <a:r>
              <a:rPr lang="es-MX"/>
              <a:t>Motiva a los demás con una visión clara y positiva del futuro.</a:t>
            </a:r>
          </a:p>
          <a:p>
            <a:endParaRPr lang="es-MX" b="1"/>
          </a:p>
          <a:p>
            <a:r>
              <a:rPr lang="es-MX" b="1"/>
              <a:t>Ejemplo:</a:t>
            </a:r>
            <a:r>
              <a:rPr lang="es-MX"/>
              <a:t> </a:t>
            </a:r>
          </a:p>
          <a:p>
            <a:endParaRPr lang="es-MX"/>
          </a:p>
          <a:p>
            <a:r>
              <a:rPr lang="es-MX"/>
              <a:t>Lidera con el ejemplo, demostrando valores como la empatía, el respeto y la honestidad.</a:t>
            </a:r>
          </a:p>
          <a:p>
            <a:endParaRPr lang="es-MX" b="1"/>
          </a:p>
          <a:p>
            <a:pPr marL="285750" indent="-285750">
              <a:buFont typeface="Arial" panose="020B0604020202020204" pitchFamily="34" charset="0"/>
              <a:buChar char="•"/>
            </a:pPr>
            <a:r>
              <a:rPr lang="es-MX" b="1"/>
              <a:t>Estimulación intelectual:</a:t>
            </a:r>
            <a:r>
              <a:rPr lang="es-MX"/>
              <a:t> </a:t>
            </a:r>
          </a:p>
          <a:p>
            <a:endParaRPr lang="es-MX"/>
          </a:p>
          <a:p>
            <a:r>
              <a:rPr lang="es-MX"/>
              <a:t>Anima a su equipo a pensar diferente, a ser creativos y a buscar soluciones nuevas.</a:t>
            </a:r>
          </a:p>
          <a:p>
            <a:endParaRPr lang="es-MX" b="1"/>
          </a:p>
          <a:p>
            <a:pPr marL="285750" indent="-285750">
              <a:buFont typeface="Arial" panose="020B0604020202020204" pitchFamily="34" charset="0"/>
              <a:buChar char="•"/>
            </a:pPr>
            <a:r>
              <a:rPr lang="es-MX" b="1"/>
              <a:t>Atención personal:</a:t>
            </a:r>
            <a:r>
              <a:rPr lang="es-MX"/>
              <a:t> </a:t>
            </a:r>
          </a:p>
          <a:p>
            <a:endParaRPr lang="es-MX"/>
          </a:p>
          <a:p>
            <a:r>
              <a:rPr lang="es-MX"/>
              <a:t>Se preocupa genuinamente por las necesidades y el desarrollo de cada persona.</a:t>
            </a:r>
            <a:endParaRPr lang="es-MX" dirty="0"/>
          </a:p>
        </p:txBody>
      </p:sp>
      <p:pic>
        <p:nvPicPr>
          <p:cNvPr id="3" name="Imagen 2">
            <a:extLst>
              <a:ext uri="{FF2B5EF4-FFF2-40B4-BE49-F238E27FC236}">
                <a16:creationId xmlns:a16="http://schemas.microsoft.com/office/drawing/2014/main" id="{50CE43E9-AD80-D805-E266-7D7F8FE55E07}"/>
              </a:ext>
            </a:extLst>
          </p:cNvPr>
          <p:cNvPicPr>
            <a:picLocks noChangeAspect="1"/>
          </p:cNvPicPr>
          <p:nvPr/>
        </p:nvPicPr>
        <p:blipFill>
          <a:blip r:embed="rId2"/>
          <a:stretch>
            <a:fillRect/>
          </a:stretch>
        </p:blipFill>
        <p:spPr>
          <a:xfrm>
            <a:off x="7457133" y="350437"/>
            <a:ext cx="4191000" cy="2057400"/>
          </a:xfrm>
          <a:prstGeom prst="rect">
            <a:avLst/>
          </a:prstGeom>
        </p:spPr>
      </p:pic>
    </p:spTree>
    <p:extLst>
      <p:ext uri="{BB962C8B-B14F-4D97-AF65-F5344CB8AC3E}">
        <p14:creationId xmlns:p14="http://schemas.microsoft.com/office/powerpoint/2010/main" val="346112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59064A-7BD3-673D-2606-9507EFB48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2F163A6-4F3D-94F8-9EE7-5A9DCF673BAC}"/>
              </a:ext>
            </a:extLst>
          </p:cNvPr>
          <p:cNvPicPr>
            <a:picLocks noChangeAspect="1"/>
          </p:cNvPicPr>
          <p:nvPr/>
        </p:nvPicPr>
        <p:blipFill>
          <a:blip r:embed="rId2"/>
          <a:srcRect t="4960" b="29621"/>
          <a:stretch>
            <a:fillRect/>
          </a:stretch>
        </p:blipFill>
        <p:spPr>
          <a:xfrm>
            <a:off x="449244" y="1097057"/>
            <a:ext cx="7129183" cy="4663886"/>
          </a:xfrm>
          <a:prstGeom prst="rect">
            <a:avLst/>
          </a:prstGeom>
        </p:spPr>
      </p:pic>
      <p:sp>
        <p:nvSpPr>
          <p:cNvPr id="2" name="CuadroTexto 1">
            <a:extLst>
              <a:ext uri="{FF2B5EF4-FFF2-40B4-BE49-F238E27FC236}">
                <a16:creationId xmlns:a16="http://schemas.microsoft.com/office/drawing/2014/main" id="{A28866A7-AD63-62F1-DEB3-A131A3EDC452}"/>
              </a:ext>
            </a:extLst>
          </p:cNvPr>
          <p:cNvSpPr txBox="1"/>
          <p:nvPr/>
        </p:nvSpPr>
        <p:spPr>
          <a:xfrm>
            <a:off x="8047975" y="418916"/>
            <a:ext cx="3434399" cy="6033900"/>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1000" b="1"/>
              <a:t>¿Qué es el liderazgo holístico?</a:t>
            </a:r>
          </a:p>
          <a:p>
            <a:pPr indent="-228600">
              <a:lnSpc>
                <a:spcPct val="110000"/>
              </a:lnSpc>
              <a:spcAft>
                <a:spcPts val="600"/>
              </a:spcAft>
              <a:buFont typeface="Arial" panose="020B0604020202020204" pitchFamily="34" charset="0"/>
              <a:buChar char="•"/>
            </a:pPr>
            <a:endParaRPr lang="en-US" sz="1000"/>
          </a:p>
          <a:p>
            <a:pPr indent="-228600">
              <a:lnSpc>
                <a:spcPct val="110000"/>
              </a:lnSpc>
              <a:spcAft>
                <a:spcPts val="600"/>
              </a:spcAft>
              <a:buFont typeface="Arial" panose="020B0604020202020204" pitchFamily="34" charset="0"/>
              <a:buChar char="•"/>
            </a:pPr>
            <a:r>
              <a:rPr lang="en-US" sz="1000"/>
              <a:t>El </a:t>
            </a:r>
            <a:r>
              <a:rPr lang="en-US" sz="1000" b="1"/>
              <a:t>liderazgo holístico</a:t>
            </a:r>
            <a:r>
              <a:rPr lang="en-US" sz="1000"/>
              <a:t> busca </a:t>
            </a:r>
            <a:r>
              <a:rPr lang="en-US" sz="1000" b="1"/>
              <a:t>equilibrar todas las dimensiones del ser humano</a:t>
            </a:r>
            <a:r>
              <a:rPr lang="en-US" sz="1000"/>
              <a:t>: </a:t>
            </a:r>
          </a:p>
          <a:p>
            <a:pPr indent="-228600">
              <a:lnSpc>
                <a:spcPct val="110000"/>
              </a:lnSpc>
              <a:spcAft>
                <a:spcPts val="600"/>
              </a:spcAft>
              <a:buFont typeface="Arial" panose="020B0604020202020204" pitchFamily="34" charset="0"/>
              <a:buChar char="•"/>
            </a:pPr>
            <a:endParaRPr lang="en-US" sz="1000"/>
          </a:p>
          <a:p>
            <a:pPr marL="285750" indent="-228600">
              <a:lnSpc>
                <a:spcPct val="110000"/>
              </a:lnSpc>
              <a:spcAft>
                <a:spcPts val="600"/>
              </a:spcAft>
              <a:buFont typeface="Arial" panose="020B0604020202020204" pitchFamily="34" charset="0"/>
              <a:buChar char="•"/>
            </a:pPr>
            <a:r>
              <a:rPr lang="en-US" sz="1000"/>
              <a:t>La mental</a:t>
            </a:r>
          </a:p>
          <a:p>
            <a:pPr marL="285750" indent="-228600">
              <a:lnSpc>
                <a:spcPct val="110000"/>
              </a:lnSpc>
              <a:spcAft>
                <a:spcPts val="600"/>
              </a:spcAft>
              <a:buFont typeface="Arial" panose="020B0604020202020204" pitchFamily="34" charset="0"/>
              <a:buChar char="•"/>
            </a:pPr>
            <a:r>
              <a:rPr lang="en-US" sz="1000"/>
              <a:t>Emocional</a:t>
            </a:r>
          </a:p>
          <a:p>
            <a:pPr marL="285750" indent="-228600">
              <a:lnSpc>
                <a:spcPct val="110000"/>
              </a:lnSpc>
              <a:spcAft>
                <a:spcPts val="600"/>
              </a:spcAft>
              <a:buFont typeface="Arial" panose="020B0604020202020204" pitchFamily="34" charset="0"/>
              <a:buChar char="•"/>
            </a:pPr>
            <a:r>
              <a:rPr lang="en-US" sz="1000"/>
              <a:t>Física y </a:t>
            </a:r>
          </a:p>
          <a:p>
            <a:pPr marL="285750" indent="-228600">
              <a:lnSpc>
                <a:spcPct val="110000"/>
              </a:lnSpc>
              <a:spcAft>
                <a:spcPts val="600"/>
              </a:spcAft>
              <a:buFont typeface="Arial" panose="020B0604020202020204" pitchFamily="34" charset="0"/>
              <a:buChar char="•"/>
            </a:pPr>
            <a:r>
              <a:rPr lang="en-US" sz="1000"/>
              <a:t>Espiritual</a:t>
            </a:r>
          </a:p>
          <a:p>
            <a:pPr indent="-228600">
              <a:lnSpc>
                <a:spcPct val="110000"/>
              </a:lnSpc>
              <a:spcAft>
                <a:spcPts val="600"/>
              </a:spcAft>
              <a:buFont typeface="Arial" panose="020B0604020202020204" pitchFamily="34" charset="0"/>
              <a:buChar char="•"/>
            </a:pPr>
            <a:br>
              <a:rPr lang="en-US" sz="1000"/>
            </a:br>
            <a:r>
              <a:rPr lang="en-US" sz="1000"/>
              <a:t>Un líder holístico entiende que </a:t>
            </a:r>
            <a:r>
              <a:rPr lang="en-US" sz="1000" b="1"/>
              <a:t>para guiar a otros, primero debe conocerse y equilibrarse a sí mismo</a:t>
            </a:r>
            <a:r>
              <a:rPr lang="en-US" sz="1000"/>
              <a:t>.</a:t>
            </a:r>
          </a:p>
          <a:p>
            <a:pPr indent="-228600">
              <a:lnSpc>
                <a:spcPct val="110000"/>
              </a:lnSpc>
              <a:spcAft>
                <a:spcPts val="600"/>
              </a:spcAft>
              <a:buFont typeface="Arial" panose="020B0604020202020204" pitchFamily="34" charset="0"/>
              <a:buChar char="•"/>
            </a:pPr>
            <a:br>
              <a:rPr lang="en-US" sz="1000"/>
            </a:br>
            <a:r>
              <a:rPr lang="en-US" sz="1000"/>
              <a:t>Su meta no es solo lograr resultados, sino </a:t>
            </a:r>
            <a:r>
              <a:rPr lang="en-US" sz="1000" b="1"/>
              <a:t>crear armonía, bienestar y sentido en el grupo</a:t>
            </a:r>
            <a:r>
              <a:rPr lang="en-US" sz="1000"/>
              <a:t>.</a:t>
            </a:r>
          </a:p>
          <a:p>
            <a:pPr indent="-228600">
              <a:lnSpc>
                <a:spcPct val="110000"/>
              </a:lnSpc>
              <a:spcAft>
                <a:spcPts val="600"/>
              </a:spcAft>
              <a:buFont typeface="Arial" panose="020B0604020202020204" pitchFamily="34" charset="0"/>
              <a:buChar char="•"/>
            </a:pPr>
            <a:br>
              <a:rPr lang="en-US" sz="1000"/>
            </a:br>
            <a:endParaRPr lang="en-US" sz="1000"/>
          </a:p>
          <a:p>
            <a:pPr indent="-228600">
              <a:lnSpc>
                <a:spcPct val="110000"/>
              </a:lnSpc>
              <a:spcAft>
                <a:spcPts val="600"/>
              </a:spcAft>
              <a:buFont typeface="Arial" panose="020B0604020202020204" pitchFamily="34" charset="0"/>
              <a:buChar char="•"/>
            </a:pPr>
            <a:r>
              <a:rPr lang="en-US" sz="1000"/>
              <a:t>Un líder holístico </a:t>
            </a:r>
            <a:r>
              <a:rPr lang="en-US" sz="1000" b="1"/>
              <a:t>ve más allá del trabajo o los logros</a:t>
            </a:r>
            <a:r>
              <a:rPr lang="en-US" sz="1000"/>
              <a:t>; se enfoca en que cada persona se sienta </a:t>
            </a:r>
            <a:r>
              <a:rPr lang="en-US" sz="1000" b="1"/>
              <a:t>plena, conectada y valorada</a:t>
            </a:r>
          </a:p>
          <a:p>
            <a:pPr indent="-228600">
              <a:lnSpc>
                <a:spcPct val="110000"/>
              </a:lnSpc>
              <a:spcAft>
                <a:spcPts val="600"/>
              </a:spcAft>
              <a:buFont typeface="Arial" panose="020B0604020202020204" pitchFamily="34" charset="0"/>
              <a:buChar char="•"/>
            </a:pPr>
            <a:br>
              <a:rPr lang="en-US" sz="1000"/>
            </a:br>
            <a:r>
              <a:rPr lang="en-US" sz="1000"/>
              <a:t>Cree que </a:t>
            </a:r>
            <a:r>
              <a:rPr lang="en-US" sz="1000" b="1"/>
              <a:t>todo está relacionado</a:t>
            </a:r>
            <a:r>
              <a:rPr lang="en-US" sz="1000"/>
              <a:t>: </a:t>
            </a:r>
          </a:p>
          <a:p>
            <a:pPr indent="-228600">
              <a:lnSpc>
                <a:spcPct val="110000"/>
              </a:lnSpc>
              <a:spcAft>
                <a:spcPts val="600"/>
              </a:spcAft>
              <a:buFont typeface="Arial" panose="020B0604020202020204" pitchFamily="34" charset="0"/>
              <a:buChar char="•"/>
            </a:pPr>
            <a:endParaRPr lang="en-US" sz="1000"/>
          </a:p>
          <a:p>
            <a:pPr marL="285750" indent="-228600">
              <a:lnSpc>
                <a:spcPct val="110000"/>
              </a:lnSpc>
              <a:spcAft>
                <a:spcPts val="600"/>
              </a:spcAft>
              <a:buFont typeface="Arial" panose="020B0604020202020204" pitchFamily="34" charset="0"/>
              <a:buChar char="•"/>
            </a:pPr>
            <a:r>
              <a:rPr lang="en-US" sz="1000"/>
              <a:t>La motivación</a:t>
            </a:r>
          </a:p>
          <a:p>
            <a:pPr marL="285750" indent="-228600">
              <a:lnSpc>
                <a:spcPct val="110000"/>
              </a:lnSpc>
              <a:spcAft>
                <a:spcPts val="600"/>
              </a:spcAft>
              <a:buFont typeface="Arial" panose="020B0604020202020204" pitchFamily="34" charset="0"/>
              <a:buChar char="•"/>
            </a:pPr>
            <a:r>
              <a:rPr lang="en-US" sz="1000"/>
              <a:t>La energía,</a:t>
            </a:r>
          </a:p>
          <a:p>
            <a:pPr marL="285750" indent="-228600">
              <a:lnSpc>
                <a:spcPct val="110000"/>
              </a:lnSpc>
              <a:spcAft>
                <a:spcPts val="600"/>
              </a:spcAft>
              <a:buFont typeface="Arial" panose="020B0604020202020204" pitchFamily="34" charset="0"/>
              <a:buChar char="•"/>
            </a:pPr>
            <a:r>
              <a:rPr lang="en-US" sz="1000"/>
              <a:t>Las emociones y </a:t>
            </a:r>
          </a:p>
          <a:p>
            <a:pPr marL="285750" indent="-228600">
              <a:lnSpc>
                <a:spcPct val="110000"/>
              </a:lnSpc>
              <a:spcAft>
                <a:spcPts val="600"/>
              </a:spcAft>
              <a:buFont typeface="Arial" panose="020B0604020202020204" pitchFamily="34" charset="0"/>
              <a:buChar char="•"/>
            </a:pPr>
            <a:r>
              <a:rPr lang="en-US" sz="1000"/>
              <a:t>Los valores del equipo.</a:t>
            </a:r>
          </a:p>
        </p:txBody>
      </p:sp>
    </p:spTree>
    <p:extLst>
      <p:ext uri="{BB962C8B-B14F-4D97-AF65-F5344CB8AC3E}">
        <p14:creationId xmlns:p14="http://schemas.microsoft.com/office/powerpoint/2010/main" val="103229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D3096-E106-FD85-BFC6-72357402F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16EC9105-00A1-9C26-D7A5-49C10130DF00}"/>
              </a:ext>
            </a:extLst>
          </p:cNvPr>
          <p:cNvSpPr txBox="1"/>
          <p:nvPr/>
        </p:nvSpPr>
        <p:spPr>
          <a:xfrm>
            <a:off x="723481" y="844062"/>
            <a:ext cx="10982849" cy="2031325"/>
          </a:xfrm>
          <a:prstGeom prst="rect">
            <a:avLst/>
          </a:prstGeom>
          <a:noFill/>
        </p:spPr>
        <p:txBody>
          <a:bodyPr wrap="square" rtlCol="0">
            <a:spAutoFit/>
          </a:bodyPr>
          <a:lstStyle/>
          <a:p>
            <a:r>
              <a:rPr lang="es-MX" dirty="0"/>
              <a:t>“Paul Hersey y Ken Blanchard desarrollaron un modelo de liderazgo, en el cual señalan que los líderes deben actuar de acuerdo con el grado de madurez del subordinado. </a:t>
            </a:r>
          </a:p>
          <a:p>
            <a:endParaRPr lang="es-MX" dirty="0"/>
          </a:p>
          <a:p>
            <a:r>
              <a:rPr lang="es-MX" dirty="0"/>
              <a:t>Las conductas básicas del líder son: orientación a las tareas y orientación a las relaciones. </a:t>
            </a:r>
          </a:p>
          <a:p>
            <a:endParaRPr lang="es-MX" dirty="0"/>
          </a:p>
          <a:p>
            <a:r>
              <a:rPr lang="es-MX" dirty="0"/>
              <a:t>Sostienen que la capacidad del líder para ajustar su estilo al grado de madurez del subordinado lo convierten en un líder efectivo”</a:t>
            </a:r>
          </a:p>
        </p:txBody>
      </p:sp>
      <p:pic>
        <p:nvPicPr>
          <p:cNvPr id="6" name="Imagen 5">
            <a:extLst>
              <a:ext uri="{FF2B5EF4-FFF2-40B4-BE49-F238E27FC236}">
                <a16:creationId xmlns:a16="http://schemas.microsoft.com/office/drawing/2014/main" id="{B0E127B3-154F-448E-B072-5870E88B7699}"/>
              </a:ext>
            </a:extLst>
          </p:cNvPr>
          <p:cNvPicPr>
            <a:picLocks noChangeAspect="1"/>
          </p:cNvPicPr>
          <p:nvPr/>
        </p:nvPicPr>
        <p:blipFill>
          <a:blip r:embed="rId2"/>
          <a:stretch>
            <a:fillRect/>
          </a:stretch>
        </p:blipFill>
        <p:spPr>
          <a:xfrm>
            <a:off x="3540981" y="3905316"/>
            <a:ext cx="6820852" cy="952633"/>
          </a:xfrm>
          <a:prstGeom prst="rect">
            <a:avLst/>
          </a:prstGeom>
        </p:spPr>
      </p:pic>
    </p:spTree>
    <p:extLst>
      <p:ext uri="{BB962C8B-B14F-4D97-AF65-F5344CB8AC3E}">
        <p14:creationId xmlns:p14="http://schemas.microsoft.com/office/powerpoint/2010/main" val="28328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n 2">
            <a:extLst>
              <a:ext uri="{FF2B5EF4-FFF2-40B4-BE49-F238E27FC236}">
                <a16:creationId xmlns:a16="http://schemas.microsoft.com/office/drawing/2014/main" id="{691DBA24-9797-91F6-07FF-FF8CD6C05499}"/>
              </a:ext>
            </a:extLst>
          </p:cNvPr>
          <p:cNvPicPr>
            <a:picLocks noChangeAspect="1"/>
          </p:cNvPicPr>
          <p:nvPr/>
        </p:nvPicPr>
        <p:blipFill>
          <a:blip r:embed="rId2"/>
          <a:srcRect r="5969"/>
          <a:stretch>
            <a:fillRect/>
          </a:stretch>
        </p:blipFill>
        <p:spPr>
          <a:xfrm>
            <a:off x="-1" y="544068"/>
            <a:ext cx="12191999" cy="5769864"/>
          </a:xfrm>
          <a:prstGeom prst="rect">
            <a:avLst/>
          </a:prstGeom>
        </p:spPr>
      </p:pic>
      <p:sp>
        <p:nvSpPr>
          <p:cNvPr id="4" name="CuadroTexto 3">
            <a:extLst>
              <a:ext uri="{FF2B5EF4-FFF2-40B4-BE49-F238E27FC236}">
                <a16:creationId xmlns:a16="http://schemas.microsoft.com/office/drawing/2014/main" id="{6678D4F6-E0F8-9A1D-0DA7-7ABA6DBB9DFB}"/>
              </a:ext>
            </a:extLst>
          </p:cNvPr>
          <p:cNvSpPr txBox="1"/>
          <p:nvPr/>
        </p:nvSpPr>
        <p:spPr>
          <a:xfrm>
            <a:off x="4712677" y="2522136"/>
            <a:ext cx="6169688" cy="369332"/>
          </a:xfrm>
          <a:prstGeom prst="rect">
            <a:avLst/>
          </a:prstGeom>
          <a:noFill/>
        </p:spPr>
        <p:txBody>
          <a:bodyPr wrap="square" rtlCol="0">
            <a:spAutoFit/>
          </a:bodyPr>
          <a:lstStyle/>
          <a:p>
            <a:r>
              <a:rPr lang="es-MX"/>
              <a:t>Se relaciona con la posición, no con la persona</a:t>
            </a:r>
            <a:endParaRPr lang="es-MX" dirty="0"/>
          </a:p>
        </p:txBody>
      </p:sp>
      <p:sp>
        <p:nvSpPr>
          <p:cNvPr id="5" name="CuadroTexto 4">
            <a:extLst>
              <a:ext uri="{FF2B5EF4-FFF2-40B4-BE49-F238E27FC236}">
                <a16:creationId xmlns:a16="http://schemas.microsoft.com/office/drawing/2014/main" id="{FF01D924-C25A-59ED-0E21-B58E4E51C6ED}"/>
              </a:ext>
            </a:extLst>
          </p:cNvPr>
          <p:cNvSpPr txBox="1"/>
          <p:nvPr/>
        </p:nvSpPr>
        <p:spPr>
          <a:xfrm>
            <a:off x="5673213" y="3048000"/>
            <a:ext cx="6169688" cy="646331"/>
          </a:xfrm>
          <a:prstGeom prst="rect">
            <a:avLst/>
          </a:prstGeom>
          <a:noFill/>
        </p:spPr>
        <p:txBody>
          <a:bodyPr wrap="square" rtlCol="0">
            <a:spAutoFit/>
          </a:bodyPr>
          <a:lstStyle/>
          <a:p>
            <a:r>
              <a:rPr lang="es-MX"/>
              <a:t>A mayor control sobre los medios de recompensa, el poder e influencia del líder serán mayores. </a:t>
            </a:r>
            <a:endParaRPr lang="es-MX" dirty="0"/>
          </a:p>
        </p:txBody>
      </p:sp>
      <p:sp>
        <p:nvSpPr>
          <p:cNvPr id="6" name="CuadroTexto 5">
            <a:extLst>
              <a:ext uri="{FF2B5EF4-FFF2-40B4-BE49-F238E27FC236}">
                <a16:creationId xmlns:a16="http://schemas.microsoft.com/office/drawing/2014/main" id="{109C785F-0A40-7974-A981-8E8DE19DE9D4}"/>
              </a:ext>
            </a:extLst>
          </p:cNvPr>
          <p:cNvSpPr txBox="1"/>
          <p:nvPr/>
        </p:nvSpPr>
        <p:spPr>
          <a:xfrm>
            <a:off x="4945626" y="3893574"/>
            <a:ext cx="7089058" cy="646331"/>
          </a:xfrm>
          <a:prstGeom prst="rect">
            <a:avLst/>
          </a:prstGeom>
          <a:noFill/>
        </p:spPr>
        <p:txBody>
          <a:bodyPr wrap="square" rtlCol="0">
            <a:spAutoFit/>
          </a:bodyPr>
          <a:lstStyle/>
          <a:p>
            <a:r>
              <a:rPr lang="es-MX"/>
              <a:t>Es la habilidada para castigar las conductas de los subordinados que no son adecuadas para buen desempeño. </a:t>
            </a:r>
            <a:endParaRPr lang="es-MX" dirty="0"/>
          </a:p>
        </p:txBody>
      </p:sp>
      <p:sp>
        <p:nvSpPr>
          <p:cNvPr id="7" name="CuadroTexto 6">
            <a:extLst>
              <a:ext uri="{FF2B5EF4-FFF2-40B4-BE49-F238E27FC236}">
                <a16:creationId xmlns:a16="http://schemas.microsoft.com/office/drawing/2014/main" id="{4E43C491-3A5E-C95A-733F-EAC3C157C184}"/>
              </a:ext>
            </a:extLst>
          </p:cNvPr>
          <p:cNvSpPr txBox="1"/>
          <p:nvPr/>
        </p:nvSpPr>
        <p:spPr>
          <a:xfrm>
            <a:off x="5879690" y="4539905"/>
            <a:ext cx="6154994" cy="1200329"/>
          </a:xfrm>
          <a:prstGeom prst="rect">
            <a:avLst/>
          </a:prstGeom>
          <a:noFill/>
        </p:spPr>
        <p:txBody>
          <a:bodyPr wrap="square" rtlCol="0">
            <a:spAutoFit/>
          </a:bodyPr>
          <a:lstStyle/>
          <a:p>
            <a:r>
              <a:rPr lang="es-MX"/>
              <a:t>El dominio de técnicas y habilidades, así como de los conocimientos y experiencia muy especial, dotan al poseedor de gran capacidad para influir en la conducta de otros miembros.</a:t>
            </a:r>
            <a:endParaRPr lang="es-MX" dirty="0"/>
          </a:p>
        </p:txBody>
      </p:sp>
      <p:sp>
        <p:nvSpPr>
          <p:cNvPr id="9" name="CuadroTexto 8">
            <a:extLst>
              <a:ext uri="{FF2B5EF4-FFF2-40B4-BE49-F238E27FC236}">
                <a16:creationId xmlns:a16="http://schemas.microsoft.com/office/drawing/2014/main" id="{B91D451E-592C-CA3C-121B-0B923BC2A863}"/>
              </a:ext>
            </a:extLst>
          </p:cNvPr>
          <p:cNvSpPr txBox="1"/>
          <p:nvPr/>
        </p:nvSpPr>
        <p:spPr>
          <a:xfrm>
            <a:off x="157316" y="4539905"/>
            <a:ext cx="1956619" cy="1754326"/>
          </a:xfrm>
          <a:prstGeom prst="rect">
            <a:avLst/>
          </a:prstGeom>
          <a:noFill/>
        </p:spPr>
        <p:txBody>
          <a:bodyPr wrap="square" rtlCol="0">
            <a:spAutoFit/>
          </a:bodyPr>
          <a:lstStyle/>
          <a:p>
            <a:r>
              <a:rPr lang="es-MX" dirty="0"/>
              <a:t>Quien tiene acceso a información especial y/o la controla, podrá influir en otros. </a:t>
            </a:r>
          </a:p>
        </p:txBody>
      </p:sp>
    </p:spTree>
    <p:extLst>
      <p:ext uri="{BB962C8B-B14F-4D97-AF65-F5344CB8AC3E}">
        <p14:creationId xmlns:p14="http://schemas.microsoft.com/office/powerpoint/2010/main" val="423459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3BAD53-8B11-679C-6B6A-0773DC55221F}"/>
              </a:ext>
            </a:extLst>
          </p:cNvPr>
          <p:cNvPicPr>
            <a:picLocks noChangeAspect="1"/>
          </p:cNvPicPr>
          <p:nvPr/>
        </p:nvPicPr>
        <p:blipFill>
          <a:blip r:embed="rId2"/>
          <a:stretch>
            <a:fillRect/>
          </a:stretch>
        </p:blipFill>
        <p:spPr>
          <a:xfrm>
            <a:off x="3052337" y="313890"/>
            <a:ext cx="6087325" cy="6230219"/>
          </a:xfrm>
          <a:prstGeom prst="rect">
            <a:avLst/>
          </a:prstGeom>
        </p:spPr>
      </p:pic>
    </p:spTree>
    <p:extLst>
      <p:ext uri="{BB962C8B-B14F-4D97-AF65-F5344CB8AC3E}">
        <p14:creationId xmlns:p14="http://schemas.microsoft.com/office/powerpoint/2010/main" val="338856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ED0B84-E834-5D6B-ADA8-BB2B00A7E4EC}"/>
              </a:ext>
            </a:extLst>
          </p:cNvPr>
          <p:cNvSpPr txBox="1"/>
          <p:nvPr/>
        </p:nvSpPr>
        <p:spPr>
          <a:xfrm>
            <a:off x="501445" y="422787"/>
            <a:ext cx="11090787" cy="6186309"/>
          </a:xfrm>
          <a:prstGeom prst="rect">
            <a:avLst/>
          </a:prstGeom>
          <a:noFill/>
        </p:spPr>
        <p:txBody>
          <a:bodyPr wrap="square" rtlCol="0">
            <a:spAutoFit/>
          </a:bodyPr>
          <a:lstStyle/>
          <a:p>
            <a:pPr algn="ctr"/>
            <a:r>
              <a:rPr lang="es-MX" b="1" dirty="0"/>
              <a:t>Implementación de la estrategia</a:t>
            </a:r>
          </a:p>
          <a:p>
            <a:endParaRPr lang="es-MX" dirty="0"/>
          </a:p>
          <a:p>
            <a:r>
              <a:rPr lang="es-MX" dirty="0"/>
              <a:t>Aquí el liderazgo es crucial: </a:t>
            </a:r>
          </a:p>
          <a:p>
            <a:endParaRPr lang="es-MX" dirty="0"/>
          </a:p>
          <a:p>
            <a:r>
              <a:rPr lang="es-MX" dirty="0"/>
              <a:t>no basta con diseñar un plan, hay que </a:t>
            </a:r>
            <a:r>
              <a:rPr lang="es-MX" b="1" dirty="0"/>
              <a:t>movilizar recursos y personas</a:t>
            </a:r>
            <a:r>
              <a:rPr lang="es-MX" dirty="0"/>
              <a:t>.</a:t>
            </a:r>
          </a:p>
          <a:p>
            <a:endParaRPr lang="es-MX" dirty="0"/>
          </a:p>
          <a:p>
            <a:r>
              <a:rPr lang="es-MX" dirty="0"/>
              <a:t>Los líderes estratégicos crean:</a:t>
            </a:r>
          </a:p>
          <a:p>
            <a:endParaRPr lang="es-MX" dirty="0"/>
          </a:p>
          <a:p>
            <a:pPr marL="285750" indent="-285750">
              <a:buFont typeface="Arial" panose="020B0604020202020204" pitchFamily="34" charset="0"/>
              <a:buChar char="•"/>
            </a:pPr>
            <a:r>
              <a:rPr lang="es-MX" dirty="0"/>
              <a:t>Estructuras organizacionales</a:t>
            </a:r>
          </a:p>
          <a:p>
            <a:pPr marL="285750" indent="-285750">
              <a:buFont typeface="Arial" panose="020B0604020202020204" pitchFamily="34" charset="0"/>
              <a:buChar char="•"/>
            </a:pPr>
            <a:r>
              <a:rPr lang="es-MX" dirty="0"/>
              <a:t>Políticas y </a:t>
            </a:r>
          </a:p>
          <a:p>
            <a:pPr marL="285750" indent="-285750">
              <a:buFont typeface="Arial" panose="020B0604020202020204" pitchFamily="34" charset="0"/>
              <a:buChar char="•"/>
            </a:pPr>
            <a:r>
              <a:rPr lang="es-MX" dirty="0"/>
              <a:t>Sistemas de control que permiten ejecutar la estrategia</a:t>
            </a:r>
          </a:p>
          <a:p>
            <a:endParaRPr lang="es-MX" dirty="0"/>
          </a:p>
          <a:p>
            <a:r>
              <a:rPr lang="es-MX" dirty="0"/>
              <a:t>El liderazgo debe ser </a:t>
            </a:r>
            <a:r>
              <a:rPr lang="es-MX" b="1" dirty="0"/>
              <a:t>transformacional</a:t>
            </a:r>
            <a:r>
              <a:rPr lang="es-MX" dirty="0"/>
              <a:t>, capaz de motivar y alinear a los colaboradores con los objetivos</a:t>
            </a:r>
          </a:p>
          <a:p>
            <a:endParaRPr lang="es-MX" dirty="0"/>
          </a:p>
          <a:p>
            <a:r>
              <a:rPr lang="es-MX" dirty="0"/>
              <a:t>Evaluación y control:</a:t>
            </a:r>
          </a:p>
          <a:p>
            <a:endParaRPr lang="es-MX" dirty="0"/>
          </a:p>
          <a:p>
            <a:r>
              <a:rPr lang="es-MX" dirty="0"/>
              <a:t>El liderazgo estratégico también se refleja en la capacidad de ajustar la estrategia cuando el entorno cambia</a:t>
            </a:r>
          </a:p>
          <a:p>
            <a:endParaRPr lang="es-MX" dirty="0"/>
          </a:p>
          <a:p>
            <a:r>
              <a:rPr lang="es-MX" dirty="0"/>
              <a:t>Los líderes deben fomentar una cultura de aprendizaje continuo, donde los errores se convierten en oportunidades de mejora.</a:t>
            </a:r>
          </a:p>
        </p:txBody>
      </p:sp>
    </p:spTree>
    <p:extLst>
      <p:ext uri="{BB962C8B-B14F-4D97-AF65-F5344CB8AC3E}">
        <p14:creationId xmlns:p14="http://schemas.microsoft.com/office/powerpoint/2010/main" val="49807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4C0A1A-256E-803F-ACC7-ECF1DA842C58}"/>
              </a:ext>
            </a:extLst>
          </p:cNvPr>
          <p:cNvSpPr txBox="1"/>
          <p:nvPr/>
        </p:nvSpPr>
        <p:spPr>
          <a:xfrm>
            <a:off x="216310" y="452284"/>
            <a:ext cx="11523406" cy="5632311"/>
          </a:xfrm>
          <a:prstGeom prst="rect">
            <a:avLst/>
          </a:prstGeom>
          <a:noFill/>
        </p:spPr>
        <p:txBody>
          <a:bodyPr wrap="square" rtlCol="0">
            <a:spAutoFit/>
          </a:bodyPr>
          <a:lstStyle/>
          <a:p>
            <a:r>
              <a:rPr lang="es-MX" b="1" dirty="0"/>
              <a:t>Puntos a considerar en la aplicación del liderazgo a la administración estratégica</a:t>
            </a:r>
          </a:p>
          <a:p>
            <a:endParaRPr lang="es-MX" b="1" dirty="0"/>
          </a:p>
          <a:p>
            <a:pPr marL="342900" indent="-342900">
              <a:buAutoNum type="arabicPeriod"/>
            </a:pPr>
            <a:r>
              <a:rPr lang="es-MX" b="1" dirty="0"/>
              <a:t>Claridad de la visión y misión</a:t>
            </a:r>
          </a:p>
          <a:p>
            <a:endParaRPr lang="es-MX" b="1" dirty="0"/>
          </a:p>
          <a:p>
            <a:pPr marL="342900" indent="-342900">
              <a:buAutoNum type="alphaLcParenR"/>
            </a:pPr>
            <a:r>
              <a:rPr lang="es-MX" dirty="0"/>
              <a:t>¿El liderazgo ha definido y comunicado una </a:t>
            </a:r>
            <a:r>
              <a:rPr lang="es-MX" b="1" dirty="0"/>
              <a:t>visión clara</a:t>
            </a:r>
            <a:r>
              <a:rPr lang="es-MX" dirty="0"/>
              <a:t> y compartida?</a:t>
            </a:r>
          </a:p>
          <a:p>
            <a:pPr marL="342900" indent="-342900">
              <a:buAutoNum type="alphaLcParenR"/>
            </a:pPr>
            <a:r>
              <a:rPr lang="es-MX" dirty="0"/>
              <a:t>¿Los colaboradores entienden cómo su trabajo contribuye a los objetivos estratégicos?</a:t>
            </a:r>
          </a:p>
          <a:p>
            <a:endParaRPr lang="es-MX" dirty="0"/>
          </a:p>
          <a:p>
            <a:r>
              <a:rPr lang="es-MX" b="1" dirty="0"/>
              <a:t>2. Formulación estratégica</a:t>
            </a:r>
          </a:p>
          <a:p>
            <a:endParaRPr lang="es-MX" b="1" dirty="0"/>
          </a:p>
          <a:p>
            <a:pPr marL="342900" indent="-342900">
              <a:buAutoNum type="alphaLcParenR"/>
            </a:pPr>
            <a:r>
              <a:rPr lang="es-MX" dirty="0"/>
              <a:t>¿Los líderes participan activamente en el </a:t>
            </a:r>
            <a:r>
              <a:rPr lang="es-MX" b="1" dirty="0"/>
              <a:t>análisis del entorno interno y externo</a:t>
            </a:r>
            <a:r>
              <a:rPr lang="es-MX" dirty="0"/>
              <a:t>?</a:t>
            </a:r>
          </a:p>
          <a:p>
            <a:pPr marL="342900" indent="-342900">
              <a:buAutoNum type="alphaLcParenR"/>
            </a:pPr>
            <a:r>
              <a:rPr lang="es-MX" dirty="0"/>
              <a:t>¿Se toman decisiones estratégicas basadas en datos y tendencias, no solo en intuición?</a:t>
            </a:r>
          </a:p>
          <a:p>
            <a:pPr marL="342900" indent="-342900">
              <a:buAutoNum type="alphaLcParenR"/>
            </a:pPr>
            <a:r>
              <a:rPr lang="es-MX" dirty="0"/>
              <a:t>¿El liderazgo fomenta la innovación y la búsqueda de nuevas oportunidades?</a:t>
            </a:r>
          </a:p>
          <a:p>
            <a:endParaRPr lang="es-MX" b="1" dirty="0"/>
          </a:p>
          <a:p>
            <a:r>
              <a:rPr lang="es-MX" b="1" dirty="0"/>
              <a:t>3. Implementación de la estrategia</a:t>
            </a:r>
          </a:p>
          <a:p>
            <a:endParaRPr lang="es-MX" dirty="0"/>
          </a:p>
          <a:p>
            <a:pPr marL="342900" indent="-342900">
              <a:buAutoNum type="alphaLcParenR"/>
            </a:pPr>
            <a:r>
              <a:rPr lang="es-MX" dirty="0"/>
              <a:t>¿Los líderes asignan recursos (humanos, financieros, tecnológicos) de manera coherente con la estrategia?</a:t>
            </a:r>
          </a:p>
          <a:p>
            <a:pPr marL="342900" indent="-342900">
              <a:buAutoNum type="alphaLcParenR"/>
            </a:pPr>
            <a:r>
              <a:rPr lang="es-MX" dirty="0"/>
              <a:t>¿Se han creado estructuras organizacionales y políticas que faciliten la ejecución?</a:t>
            </a:r>
          </a:p>
          <a:p>
            <a:pPr marL="342900" indent="-342900">
              <a:buAutoNum type="alphaLcParenR"/>
            </a:pPr>
            <a:r>
              <a:rPr lang="es-MX" dirty="0"/>
              <a:t>¿El liderazgo motiva y moviliza al personal para que la estrategia se convierta en acción?</a:t>
            </a:r>
          </a:p>
          <a:p>
            <a:endParaRPr lang="es-MX" dirty="0"/>
          </a:p>
        </p:txBody>
      </p:sp>
    </p:spTree>
    <p:extLst>
      <p:ext uri="{BB962C8B-B14F-4D97-AF65-F5344CB8AC3E}">
        <p14:creationId xmlns:p14="http://schemas.microsoft.com/office/powerpoint/2010/main" val="115936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3853C8-3855-0815-F0FA-A68ADF82053D}"/>
              </a:ext>
            </a:extLst>
          </p:cNvPr>
          <p:cNvSpPr txBox="1"/>
          <p:nvPr/>
        </p:nvSpPr>
        <p:spPr>
          <a:xfrm>
            <a:off x="521110" y="353961"/>
            <a:ext cx="11169445" cy="5078313"/>
          </a:xfrm>
          <a:prstGeom prst="rect">
            <a:avLst/>
          </a:prstGeom>
          <a:noFill/>
        </p:spPr>
        <p:txBody>
          <a:bodyPr wrap="square" rtlCol="0">
            <a:spAutoFit/>
          </a:bodyPr>
          <a:lstStyle/>
          <a:p>
            <a:r>
              <a:rPr lang="es-MX" b="1" dirty="0"/>
              <a:t>4. Cultura organizacional</a:t>
            </a:r>
          </a:p>
          <a:p>
            <a:endParaRPr lang="es-MX" dirty="0"/>
          </a:p>
          <a:p>
            <a:pPr marL="342900" indent="-342900">
              <a:buAutoNum type="alphaLcParenR"/>
            </a:pPr>
            <a:r>
              <a:rPr lang="es-MX" dirty="0"/>
              <a:t>¿El liderazgo promueve valores alineados con la estrategia (ej. respeto, innovación, responsabilidad)?</a:t>
            </a:r>
          </a:p>
          <a:p>
            <a:pPr marL="342900" indent="-342900">
              <a:buAutoNum type="alphaLcParenR"/>
            </a:pPr>
            <a:r>
              <a:rPr lang="es-MX" dirty="0"/>
              <a:t>¿Se fomenta un ambiente de confianza y colaboración?</a:t>
            </a:r>
          </a:p>
          <a:p>
            <a:pPr marL="342900" indent="-342900">
              <a:buAutoNum type="alphaLcParenR"/>
            </a:pPr>
            <a:r>
              <a:rPr lang="es-MX" dirty="0"/>
              <a:t>¿Los líderes predican con el ejemplo y refuerzan la cultura deseada?</a:t>
            </a:r>
          </a:p>
          <a:p>
            <a:endParaRPr lang="es-MX" b="1" dirty="0"/>
          </a:p>
          <a:p>
            <a:r>
              <a:rPr lang="es-MX" b="1" dirty="0"/>
              <a:t>5. Comunicación estratégica</a:t>
            </a:r>
          </a:p>
          <a:p>
            <a:endParaRPr lang="es-MX" dirty="0"/>
          </a:p>
          <a:p>
            <a:pPr marL="342900" indent="-342900">
              <a:buAutoNum type="alphaLcParenR"/>
            </a:pPr>
            <a:r>
              <a:rPr lang="es-MX" dirty="0"/>
              <a:t>¿La estrategia se comunica de manera clara y constante en todos los niveles?</a:t>
            </a:r>
          </a:p>
          <a:p>
            <a:pPr marL="342900" indent="-342900">
              <a:buAutoNum type="alphaLcParenR"/>
            </a:pPr>
            <a:r>
              <a:rPr lang="es-MX" dirty="0"/>
              <a:t>¿Existen canales de retroalimentación para escuchar a los colaboradores?</a:t>
            </a:r>
          </a:p>
          <a:p>
            <a:pPr marL="342900" indent="-342900">
              <a:buAutoNum type="alphaLcParenR"/>
            </a:pPr>
            <a:r>
              <a:rPr lang="es-MX" dirty="0"/>
              <a:t>¿El liderazgo asegura que la comunicación sea bidireccional y transparente?</a:t>
            </a:r>
          </a:p>
          <a:p>
            <a:endParaRPr lang="es-MX" b="1" dirty="0"/>
          </a:p>
          <a:p>
            <a:r>
              <a:rPr lang="es-MX" b="1" dirty="0"/>
              <a:t>6. Evaluación y control</a:t>
            </a:r>
          </a:p>
          <a:p>
            <a:endParaRPr lang="es-MX" dirty="0"/>
          </a:p>
          <a:p>
            <a:pPr marL="342900" indent="-342900">
              <a:buAutoNum type="alphaLcParenR"/>
            </a:pPr>
            <a:r>
              <a:rPr lang="es-MX" dirty="0"/>
              <a:t>¿Los líderes establecen indicadores de desempeño (</a:t>
            </a:r>
            <a:r>
              <a:rPr lang="es-MX" dirty="0" err="1"/>
              <a:t>KPIs</a:t>
            </a:r>
            <a:r>
              <a:rPr lang="es-MX" dirty="0"/>
              <a:t>) para medir el avance estratégico?</a:t>
            </a:r>
          </a:p>
          <a:p>
            <a:pPr marL="342900" indent="-342900">
              <a:buAutoNum type="alphaLcParenR"/>
            </a:pPr>
            <a:r>
              <a:rPr lang="es-MX" dirty="0"/>
              <a:t>¿Se revisan periódicamente los resultados y se ajusta la estrategia cuando es necesario?</a:t>
            </a:r>
          </a:p>
          <a:p>
            <a:pPr marL="342900" indent="-342900">
              <a:buAutoNum type="alphaLcParenR"/>
            </a:pPr>
            <a:r>
              <a:rPr lang="es-MX" dirty="0"/>
              <a:t>¿El liderazgo fomenta una cultura de aprendizaje y mejora continua?</a:t>
            </a:r>
          </a:p>
        </p:txBody>
      </p:sp>
    </p:spTree>
    <p:extLst>
      <p:ext uri="{BB962C8B-B14F-4D97-AF65-F5344CB8AC3E}">
        <p14:creationId xmlns:p14="http://schemas.microsoft.com/office/powerpoint/2010/main" val="207693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CFE3EDE-B381-9031-F1CC-0FA14EE06F92}"/>
              </a:ext>
            </a:extLst>
          </p:cNvPr>
          <p:cNvSpPr txBox="1"/>
          <p:nvPr/>
        </p:nvSpPr>
        <p:spPr>
          <a:xfrm>
            <a:off x="462116" y="540774"/>
            <a:ext cx="10736826" cy="2862322"/>
          </a:xfrm>
          <a:prstGeom prst="rect">
            <a:avLst/>
          </a:prstGeom>
          <a:noFill/>
        </p:spPr>
        <p:txBody>
          <a:bodyPr wrap="square" rtlCol="0">
            <a:spAutoFit/>
          </a:bodyPr>
          <a:lstStyle/>
          <a:p>
            <a:r>
              <a:rPr lang="es-MX" b="1" dirty="0"/>
              <a:t>7. Adaptabilidad</a:t>
            </a:r>
          </a:p>
          <a:p>
            <a:endParaRPr lang="es-MX" dirty="0"/>
          </a:p>
          <a:p>
            <a:pPr marL="342900" indent="-342900">
              <a:buAutoNum type="alphaLcParenR"/>
            </a:pPr>
            <a:r>
              <a:rPr lang="es-MX" dirty="0"/>
              <a:t>¿El liderazgo tiene la capacidad de </a:t>
            </a:r>
            <a:r>
              <a:rPr lang="es-MX" b="1" dirty="0"/>
              <a:t>ajustar la estrategia</a:t>
            </a:r>
            <a:r>
              <a:rPr lang="es-MX" dirty="0"/>
              <a:t> frente a cambios del entorno (crisis, competencia, nuevas tecnologías)?</a:t>
            </a:r>
          </a:p>
          <a:p>
            <a:pPr marL="342900" indent="-342900">
              <a:buAutoNum type="alphaLcParenR"/>
            </a:pPr>
            <a:r>
              <a:rPr lang="es-MX" dirty="0"/>
              <a:t>¿Se promueve la resiliencia organizacional?</a:t>
            </a:r>
          </a:p>
          <a:p>
            <a:endParaRPr lang="es-MX" dirty="0"/>
          </a:p>
          <a:p>
            <a:r>
              <a:rPr lang="es-MX" dirty="0"/>
              <a:t>En resumen: </a:t>
            </a:r>
          </a:p>
          <a:p>
            <a:endParaRPr lang="es-MX" b="1" dirty="0"/>
          </a:p>
          <a:p>
            <a:r>
              <a:rPr lang="es-MX" b="1" dirty="0"/>
              <a:t>el liderazgo estratégico no solo diseña la estrategia, sino que la convierte en cultura, acción y resultados medibles</a:t>
            </a:r>
            <a:r>
              <a:rPr lang="es-MX" dirty="0"/>
              <a:t>.</a:t>
            </a:r>
          </a:p>
        </p:txBody>
      </p:sp>
    </p:spTree>
    <p:extLst>
      <p:ext uri="{BB962C8B-B14F-4D97-AF65-F5344CB8AC3E}">
        <p14:creationId xmlns:p14="http://schemas.microsoft.com/office/powerpoint/2010/main" val="32719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3E9D5E-D6BB-21FF-E36E-36334D17AE73}"/>
              </a:ext>
            </a:extLst>
          </p:cNvPr>
          <p:cNvPicPr>
            <a:picLocks noChangeAspect="1"/>
          </p:cNvPicPr>
          <p:nvPr/>
        </p:nvPicPr>
        <p:blipFill>
          <a:blip r:embed="rId2"/>
          <a:stretch>
            <a:fillRect/>
          </a:stretch>
        </p:blipFill>
        <p:spPr>
          <a:xfrm>
            <a:off x="422787" y="0"/>
            <a:ext cx="10451690" cy="6858000"/>
          </a:xfrm>
          <a:prstGeom prst="rect">
            <a:avLst/>
          </a:prstGeom>
        </p:spPr>
      </p:pic>
    </p:spTree>
    <p:extLst>
      <p:ext uri="{BB962C8B-B14F-4D97-AF65-F5344CB8AC3E}">
        <p14:creationId xmlns:p14="http://schemas.microsoft.com/office/powerpoint/2010/main" val="245705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 name="Imagen 7">
            <a:extLst>
              <a:ext uri="{FF2B5EF4-FFF2-40B4-BE49-F238E27FC236}">
                <a16:creationId xmlns:a16="http://schemas.microsoft.com/office/drawing/2014/main" id="{06EE4490-F358-F0C1-0F85-9108A478AAAD}"/>
              </a:ext>
            </a:extLst>
          </p:cNvPr>
          <p:cNvPicPr>
            <a:picLocks noChangeAspect="1"/>
          </p:cNvPicPr>
          <p:nvPr/>
        </p:nvPicPr>
        <p:blipFill>
          <a:blip r:embed="rId3"/>
          <a:srcRect b="13870"/>
          <a:stretch>
            <a:fillRect/>
          </a:stretch>
        </p:blipFill>
        <p:spPr>
          <a:xfrm>
            <a:off x="222739" y="475622"/>
            <a:ext cx="12192000" cy="5906756"/>
          </a:xfrm>
          <a:prstGeom prst="rect">
            <a:avLst/>
          </a:prstGeom>
        </p:spPr>
      </p:pic>
    </p:spTree>
    <p:extLst>
      <p:ext uri="{BB962C8B-B14F-4D97-AF65-F5344CB8AC3E}">
        <p14:creationId xmlns:p14="http://schemas.microsoft.com/office/powerpoint/2010/main" val="405549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B77F0A-97DB-6327-FDBB-0C17A112B9C2}"/>
              </a:ext>
            </a:extLst>
          </p:cNvPr>
          <p:cNvSpPr>
            <a:spLocks noGrp="1"/>
          </p:cNvSpPr>
          <p:nvPr>
            <p:ph idx="1"/>
          </p:nvPr>
        </p:nvSpPr>
        <p:spPr>
          <a:xfrm>
            <a:off x="235975" y="235974"/>
            <a:ext cx="11030252" cy="6073386"/>
          </a:xfrm>
        </p:spPr>
        <p:txBody>
          <a:bodyPr>
            <a:normAutofit lnSpcReduction="10000"/>
          </a:bodyPr>
          <a:lstStyle/>
          <a:p>
            <a:pPr marL="0" indent="0" algn="ctr">
              <a:buNone/>
            </a:pPr>
            <a:r>
              <a:rPr lang="es-MX" dirty="0"/>
              <a:t>¿CUÁNDO UN </a:t>
            </a:r>
            <a:r>
              <a:rPr lang="es-MX" dirty="0">
                <a:highlight>
                  <a:srgbClr val="FF0000"/>
                </a:highlight>
              </a:rPr>
              <a:t>LÍDER ROJO </a:t>
            </a:r>
            <a:r>
              <a:rPr lang="es-MX" dirty="0"/>
              <a:t>ES FAVORABLE Y CUÁNDO NO? </a:t>
            </a:r>
          </a:p>
          <a:p>
            <a:pPr marL="0" indent="0">
              <a:buNone/>
            </a:pPr>
            <a:r>
              <a:rPr lang="es-MX" dirty="0"/>
              <a:t>a) Organizaciones competitivas: </a:t>
            </a:r>
          </a:p>
          <a:p>
            <a:pPr marL="0" indent="0">
              <a:buNone/>
            </a:pPr>
            <a:r>
              <a:rPr lang="es-MX" dirty="0"/>
              <a:t>Las personas de perfil rojo definen:</a:t>
            </a:r>
          </a:p>
          <a:p>
            <a:pPr marL="0" indent="0">
              <a:buNone/>
            </a:pPr>
            <a:endParaRPr lang="es-MX" dirty="0"/>
          </a:p>
          <a:p>
            <a:pPr marL="0" indent="0">
              <a:buNone/>
            </a:pPr>
            <a:r>
              <a:rPr lang="es-MX" dirty="0"/>
              <a:t>Los roles, controlan los espacios de trabajo con mayor facilidad, ejercen presión cuando las cosas no se están dando y confrontan más temprano que tarde al grupo para la toma de decisiones</a:t>
            </a:r>
          </a:p>
          <a:p>
            <a:r>
              <a:rPr lang="es-MX" dirty="0"/>
              <a:t>Organizaciones divididas:</a:t>
            </a:r>
          </a:p>
          <a:p>
            <a:pPr marL="0" indent="0">
              <a:buNone/>
            </a:pPr>
            <a:r>
              <a:rPr lang="es-MX" dirty="0"/>
              <a:t>Este líder perfil rojo podría tener dificultades de éxito en una organización que esté dividida por causa de los conflictos internos puesto que este perfil es directo, impaciente y confrontante, por lo que ejercería presión y esto probablemente terminarían acentuando las diferencias. </a:t>
            </a:r>
          </a:p>
          <a:p>
            <a:pPr marL="0" indent="0">
              <a:buNone/>
            </a:pPr>
            <a:r>
              <a:rPr lang="es-MX" dirty="0"/>
              <a:t>Además, posiblemente se generarían más fricciones y podría generarse resistencia pasiva y disminuirse la confianza</a:t>
            </a:r>
          </a:p>
          <a:p>
            <a:pPr marL="0" indent="0">
              <a:buNone/>
            </a:pPr>
            <a:endParaRPr lang="es-MX" dirty="0"/>
          </a:p>
        </p:txBody>
      </p:sp>
    </p:spTree>
    <p:extLst>
      <p:ext uri="{BB962C8B-B14F-4D97-AF65-F5344CB8AC3E}">
        <p14:creationId xmlns:p14="http://schemas.microsoft.com/office/powerpoint/2010/main" val="772790591"/>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TotalTime>
  <Words>2350</Words>
  <Application>Microsoft Office PowerPoint</Application>
  <PresentationFormat>Panorámica</PresentationFormat>
  <Paragraphs>286</Paragraphs>
  <Slides>25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Aptos</vt:lpstr>
      <vt:lpstr>Arial</vt:lpstr>
      <vt:lpstr>Neue Haas Grotesk Text Pro</vt:lpstr>
      <vt:lpstr>VanillaVTI</vt:lpstr>
      <vt:lpstr>EL LIDERAZGO Y LA ADMNISTRACION ESTRATEGICA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 Guadalupe Patiño Ramos</dc:creator>
  <cp:lastModifiedBy>Ma. Guadalupe Patiño Ramos</cp:lastModifiedBy>
  <cp:revision>16</cp:revision>
  <dcterms:created xsi:type="dcterms:W3CDTF">2025-11-13T11:51:37Z</dcterms:created>
  <dcterms:modified xsi:type="dcterms:W3CDTF">2025-11-24T21:59:31Z</dcterms:modified>
</cp:coreProperties>
</file>