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7" r:id="rId11"/>
    <p:sldId id="268" r:id="rId12"/>
    <p:sldId id="265" r:id="rId13"/>
    <p:sldId id="269" r:id="rId14"/>
    <p:sldId id="270" r:id="rId15"/>
    <p:sldId id="271" r:id="rId16"/>
    <p:sldId id="266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58" y="4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C40A50-ACC3-FE19-76F0-36898DCFB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6A130AE-DC96-43D9-7B69-39B04AAD16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0D8394-D3A6-97D7-4C9A-34D779FCA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BCE6-7EC2-4581-A745-8565F160B722}" type="datetimeFigureOut">
              <a:rPr lang="es-MX" smtClean="0"/>
              <a:t>13/03/2026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ACCA37-8140-DA68-14DA-2117AE4FB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66207B-526E-70B7-7F5A-660119E84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16B1-C365-406A-B0E1-9A0FFDF41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2337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86F7EC-8EAD-1C88-6C73-F0659D356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C0C5ED-99E3-D439-FB02-4974B6831A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B1BF4-759B-6A75-5F7E-F2E0BC090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BCE6-7EC2-4581-A745-8565F160B722}" type="datetimeFigureOut">
              <a:rPr lang="es-MX" smtClean="0"/>
              <a:t>13/03/2026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F45406-C47C-DADD-4521-F66313914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C895286-FA00-AB00-3F6F-461B9472D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16B1-C365-406A-B0E1-9A0FFDF41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3215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07B68AF-623E-3996-28A7-BD879A4315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85F127D-2319-B0E3-A00B-9EAF4B0BFF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AD432D-322F-B426-FD52-F4559823D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BCE6-7EC2-4581-A745-8565F160B722}" type="datetimeFigureOut">
              <a:rPr lang="es-MX" smtClean="0"/>
              <a:t>13/03/2026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5D1C5D-8A9F-36D0-A757-A3E3B71CE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4FB027-BDF2-2291-0563-F1276ED05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16B1-C365-406A-B0E1-9A0FFDF41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4283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BA5C43-1BE6-62BF-4A52-2B58D76BE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FF53C9-B62A-8136-512A-164E4D046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575780-3C8D-5F9F-4F7A-8494B802F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BCE6-7EC2-4581-A745-8565F160B722}" type="datetimeFigureOut">
              <a:rPr lang="es-MX" smtClean="0"/>
              <a:t>13/03/2026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E9BCCD-B106-B136-EAA4-537ECECEB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4115AC-3F86-9881-ADAA-8A4D3D86E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16B1-C365-406A-B0E1-9A0FFDF41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0618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104021-782E-753A-D629-1D7F18250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DC193AF-0974-98C9-FA54-37B3D3AC6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D4509A-2A71-CC0C-23E4-314D3843D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BCE6-7EC2-4581-A745-8565F160B722}" type="datetimeFigureOut">
              <a:rPr lang="es-MX" smtClean="0"/>
              <a:t>13/03/2026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2AECC5-73FD-5250-2D08-C7B0AF940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E6297A-ED47-7B39-01CB-BA15D4BBE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16B1-C365-406A-B0E1-9A0FFDF41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2671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078754-44F2-C1CD-F7B0-7E898DD98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01080F-E337-F089-5953-291E3D52FC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257F5D3-1EB4-35B6-349F-4264402C44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5C82062-00A4-0726-9938-9C43B2F43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BCE6-7EC2-4581-A745-8565F160B722}" type="datetimeFigureOut">
              <a:rPr lang="es-MX" smtClean="0"/>
              <a:t>13/03/2026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3BA91C9-A31A-360A-77B8-2E9D02D30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369036E-985D-D81A-7E11-C5181C91C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16B1-C365-406A-B0E1-9A0FFDF41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166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F239AB-8BB8-6439-A23A-C7EBEBAC1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C9BEC19-601D-7F3A-48A7-E2A3D3719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56F80B4-ECC0-4FAA-A8EE-397EDF9676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E1FF4B-E8CE-9C9A-4251-90CAA5FF0A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AC42654-0C75-F02C-5BAE-93D7DC5F26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381AB06-E1CA-1DCA-4736-4BFDB7454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BCE6-7EC2-4581-A745-8565F160B722}" type="datetimeFigureOut">
              <a:rPr lang="es-MX" smtClean="0"/>
              <a:t>13/03/2026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774BF2E-98F2-AFC9-FAE4-6E492A7A9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1158A69-9BAE-915C-1DEE-00BA72BCB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16B1-C365-406A-B0E1-9A0FFDF41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8479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B07818-4D98-D728-7999-EEDF7EFD8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0BC1613-CD96-FD32-E6F6-C64455599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BCE6-7EC2-4581-A745-8565F160B722}" type="datetimeFigureOut">
              <a:rPr lang="es-MX" smtClean="0"/>
              <a:t>13/03/2026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BAE35F3-5DCD-FE42-4BBB-8CC70E858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FE8C624-21F7-3DB8-9B07-9C0AB4C6A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16B1-C365-406A-B0E1-9A0FFDF41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1069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F2782A9-9D7F-CD5D-EEDF-FEA1B16D8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BCE6-7EC2-4581-A745-8565F160B722}" type="datetimeFigureOut">
              <a:rPr lang="es-MX" smtClean="0"/>
              <a:t>13/03/2026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59A25B4-0A0B-3077-C5F7-58DA8FE2B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BBADE68-EFB0-E4EB-954E-8BB52EFFD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16B1-C365-406A-B0E1-9A0FFDF41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67926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156526-4FF3-C927-7AB5-CDF85F2B4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924C5C-C5E6-0A10-0F0F-E2F37BD44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5CF70BE-1C23-6AFB-77C7-A0FA150302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8FB8D9F-C586-E9CA-20ED-2BBF1C874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BCE6-7EC2-4581-A745-8565F160B722}" type="datetimeFigureOut">
              <a:rPr lang="es-MX" smtClean="0"/>
              <a:t>13/03/2026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5F147D-DD81-A04E-7E42-621549C7B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B18CCC2-E35F-CB52-12EE-C6B545C9D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16B1-C365-406A-B0E1-9A0FFDF41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9803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85EF33-4AFB-62A7-D84F-2C9DE740E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0A4A484-383E-238B-8138-198BC21DB2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8A949D3-64F9-E868-EA07-FA58154EBF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93E2DB-304F-9978-879C-24BD46D28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BCE6-7EC2-4581-A745-8565F160B722}" type="datetimeFigureOut">
              <a:rPr lang="es-MX" smtClean="0"/>
              <a:t>13/03/2026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F0DD73A-B018-AA27-96E1-99F723CD7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B742185-218C-7061-B977-62A0436D9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16B1-C365-406A-B0E1-9A0FFDF41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1976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80A2079-B8C6-C74C-C752-20E0CF342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054EBF9-2126-5CBE-A1B7-8BA9FB560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7F76CD-D47C-D9C4-C3DC-EAA806E027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77BCE6-7EC2-4581-A745-8565F160B722}" type="datetimeFigureOut">
              <a:rPr lang="es-MX" smtClean="0"/>
              <a:t>13/03/2026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E271D1-1E7E-D404-4254-50203D6837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C14724-B02A-B0EB-8E5B-C4DABA0484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E816B1-C365-406A-B0E1-9A0FFDF41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215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0667F5F9-6D98-FBBD-2D1E-341C2125F3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3578" y="1974749"/>
            <a:ext cx="9664846" cy="273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775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47CAA25-978A-C92C-D60A-24DDDE0DDDAF}"/>
              </a:ext>
            </a:extLst>
          </p:cNvPr>
          <p:cNvSpPr txBox="1"/>
          <p:nvPr/>
        </p:nvSpPr>
        <p:spPr>
          <a:xfrm>
            <a:off x="293615" y="411061"/>
            <a:ext cx="1166908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highlight>
                  <a:srgbClr val="FFFF00"/>
                </a:highlight>
              </a:rPr>
              <a:t>Caso: Experimento de interfaz en Google</a:t>
            </a:r>
          </a:p>
          <a:p>
            <a:endParaRPr lang="es-MX" b="1" dirty="0"/>
          </a:p>
          <a:p>
            <a:r>
              <a:rPr lang="es-MX" b="1" dirty="0"/>
              <a:t>Problema de investigación</a:t>
            </a:r>
          </a:p>
          <a:p>
            <a:endParaRPr lang="es-MX" b="1" dirty="0"/>
          </a:p>
          <a:p>
            <a:r>
              <a:rPr lang="es-MX" dirty="0"/>
              <a:t>La empresa quería saber:</a:t>
            </a:r>
          </a:p>
          <a:p>
            <a:endParaRPr lang="es-MX" dirty="0"/>
          </a:p>
          <a:p>
            <a:r>
              <a:rPr lang="es-MX" dirty="0"/>
              <a:t>¿El color de los enlaces en el buscador influye en que los usuarios hagan más clic en los anuncios?</a:t>
            </a:r>
          </a:p>
          <a:p>
            <a:endParaRPr lang="es-MX" dirty="0"/>
          </a:p>
          <a:p>
            <a:r>
              <a:rPr lang="es-MX" dirty="0"/>
              <a:t>Aunque parecía un cambio pequeño, el equipo quería </a:t>
            </a:r>
            <a:r>
              <a:rPr lang="es-MX" b="1" dirty="0"/>
              <a:t>comprobar científicamente si el diseño impactaba el comportamiento del usuario</a:t>
            </a:r>
            <a:r>
              <a:rPr lang="es-MX" dirty="0"/>
              <a:t>.</a:t>
            </a:r>
          </a:p>
          <a:p>
            <a:br>
              <a:rPr lang="es-MX" dirty="0"/>
            </a:br>
            <a:endParaRPr lang="es-MX" dirty="0"/>
          </a:p>
          <a:p>
            <a:r>
              <a:rPr lang="es-MX" b="1" dirty="0"/>
              <a:t>Diseño experimental aplicado</a:t>
            </a:r>
          </a:p>
          <a:p>
            <a:endParaRPr lang="es-MX" b="1" dirty="0"/>
          </a:p>
          <a:p>
            <a:r>
              <a:rPr lang="es-MX" b="1" dirty="0"/>
              <a:t>Variable independiente (manipulada):</a:t>
            </a:r>
          </a:p>
          <a:p>
            <a:br>
              <a:rPr lang="es-MX" dirty="0"/>
            </a:br>
            <a:r>
              <a:rPr lang="es-MX" dirty="0"/>
              <a:t>Color del enlace en la página del buscador</a:t>
            </a:r>
          </a:p>
          <a:p>
            <a:endParaRPr lang="es-MX" dirty="0"/>
          </a:p>
          <a:p>
            <a:r>
              <a:rPr lang="es-MX" b="1" dirty="0"/>
              <a:t>Variable dependiente:</a:t>
            </a:r>
          </a:p>
          <a:p>
            <a:br>
              <a:rPr lang="es-MX" dirty="0"/>
            </a:br>
            <a:r>
              <a:rPr lang="es-MX" dirty="0"/>
              <a:t>Cantidad de clics en anuncios.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4741A1D-3C41-2C63-CB03-A70456A88791}"/>
              </a:ext>
            </a:extLst>
          </p:cNvPr>
          <p:cNvSpPr txBox="1"/>
          <p:nvPr/>
        </p:nvSpPr>
        <p:spPr>
          <a:xfrm>
            <a:off x="5553512" y="3640822"/>
            <a:ext cx="543606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Procedimiento del experimento:</a:t>
            </a:r>
          </a:p>
          <a:p>
            <a:endParaRPr lang="es-MX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Se dividieron millones de usuarios en grupos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Cada grupo vio </a:t>
            </a:r>
            <a:r>
              <a:rPr lang="es-MX" b="1" dirty="0"/>
              <a:t>un color diferente de enlace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Se midió el número de clics en anuncios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Se compararon los resultados entre los grupos.</a:t>
            </a:r>
          </a:p>
        </p:txBody>
      </p:sp>
    </p:spTree>
    <p:extLst>
      <p:ext uri="{BB962C8B-B14F-4D97-AF65-F5344CB8AC3E}">
        <p14:creationId xmlns:p14="http://schemas.microsoft.com/office/powerpoint/2010/main" val="4156661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FB64DA8-7FB3-5E52-F92B-6674A7860398}"/>
              </a:ext>
            </a:extLst>
          </p:cNvPr>
          <p:cNvSpPr txBox="1"/>
          <p:nvPr/>
        </p:nvSpPr>
        <p:spPr>
          <a:xfrm>
            <a:off x="553673" y="696286"/>
            <a:ext cx="1127480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Resultados:</a:t>
            </a:r>
          </a:p>
          <a:p>
            <a:endParaRPr lang="es-MX" b="1" dirty="0"/>
          </a:p>
          <a:p>
            <a:r>
              <a:rPr lang="es-MX" dirty="0"/>
              <a:t>El tono de azul ganador </a:t>
            </a:r>
            <a:r>
              <a:rPr lang="es-MX" b="1" dirty="0"/>
              <a:t>generó más clics en anuncios</a:t>
            </a:r>
            <a:r>
              <a:rPr lang="es-MX" dirty="0"/>
              <a:t>, lo que se tradujo en aproximadamente </a:t>
            </a:r>
            <a:r>
              <a:rPr lang="es-MX" b="1" dirty="0"/>
              <a:t>200 millones de dólares adicionales en ingresos anuales</a:t>
            </a:r>
            <a:r>
              <a:rPr lang="es-MX" dirty="0"/>
              <a:t> para la empresa. </a:t>
            </a:r>
          </a:p>
          <a:p>
            <a:br>
              <a:rPr lang="es-MX" dirty="0"/>
            </a:br>
            <a:endParaRPr lang="es-MX" dirty="0"/>
          </a:p>
          <a:p>
            <a:r>
              <a:rPr lang="es-MX" b="1" dirty="0"/>
              <a:t>Cómo explicarlo en clase:</a:t>
            </a:r>
          </a:p>
          <a:p>
            <a:endParaRPr lang="es-MX" b="1" dirty="0"/>
          </a:p>
          <a:p>
            <a:r>
              <a:rPr lang="es-MX" dirty="0"/>
              <a:t>Puedes explicarlo así a tus alumnos:</a:t>
            </a:r>
          </a:p>
          <a:p>
            <a:endParaRPr lang="es-MX" dirty="0"/>
          </a:p>
          <a:p>
            <a:r>
              <a:rPr lang="es-MX" b="1" dirty="0"/>
              <a:t>Diseño experimental</a:t>
            </a:r>
          </a:p>
          <a:p>
            <a:endParaRPr lang="es-MX" dirty="0"/>
          </a:p>
          <a:p>
            <a:r>
              <a:rPr lang="es-MX" dirty="0"/>
              <a:t>Manipulación de una variable         color del enlace</a:t>
            </a:r>
          </a:p>
          <a:p>
            <a:r>
              <a:rPr lang="es-MX" dirty="0"/>
              <a:t>Grupo control                                          diseño original</a:t>
            </a:r>
          </a:p>
          <a:p>
            <a:r>
              <a:rPr lang="es-MX" dirty="0"/>
              <a:t>Grupo experimental                             nuevo diseño</a:t>
            </a:r>
          </a:p>
          <a:p>
            <a:r>
              <a:rPr lang="es-MX" dirty="0"/>
              <a:t>Medición del efecto                              número de clics</a:t>
            </a:r>
          </a:p>
          <a:p>
            <a:endParaRPr lang="es-MX" dirty="0"/>
          </a:p>
          <a:p>
            <a:r>
              <a:rPr lang="es-MX" dirty="0"/>
              <a:t>Esto demuestra que el diseño experimental permite </a:t>
            </a:r>
            <a:r>
              <a:rPr lang="es-MX" b="1" dirty="0"/>
              <a:t>identificar relaciones de causa-efecto</a:t>
            </a:r>
            <a:r>
              <a:rPr lang="es-MX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7376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0501CC5-E30B-DD66-5780-A4583A93DF34}"/>
              </a:ext>
            </a:extLst>
          </p:cNvPr>
          <p:cNvSpPr txBox="1"/>
          <p:nvPr/>
        </p:nvSpPr>
        <p:spPr>
          <a:xfrm>
            <a:off x="125835" y="260059"/>
            <a:ext cx="1180331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b) Diseño exploratorio</a:t>
            </a:r>
          </a:p>
          <a:p>
            <a:endParaRPr lang="es-MX" b="1" dirty="0"/>
          </a:p>
          <a:p>
            <a:r>
              <a:rPr lang="es-MX" dirty="0"/>
              <a:t>Se utiliza cuando </a:t>
            </a:r>
            <a:r>
              <a:rPr lang="es-MX" b="1" dirty="0"/>
              <a:t>el tema ha sido poco estudiado</a:t>
            </a:r>
          </a:p>
          <a:p>
            <a:endParaRPr lang="es-MX" dirty="0"/>
          </a:p>
          <a:p>
            <a:r>
              <a:rPr lang="es-MX" dirty="0"/>
              <a:t>Objetivo: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Generar ideas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Formular hipótesis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Comprender el fenómeno</a:t>
            </a:r>
          </a:p>
          <a:p>
            <a:endParaRPr lang="es-MX" dirty="0"/>
          </a:p>
          <a:p>
            <a:r>
              <a:rPr lang="es-MX" dirty="0"/>
              <a:t>Ejemplo:</a:t>
            </a:r>
          </a:p>
          <a:p>
            <a:endParaRPr lang="es-MX" dirty="0"/>
          </a:p>
          <a:p>
            <a:r>
              <a:rPr lang="es-MX" dirty="0"/>
              <a:t>Investigar </a:t>
            </a:r>
            <a:r>
              <a:rPr lang="es-MX" b="1" dirty="0"/>
              <a:t>nuevas tendencias de consumo en redes sociales</a:t>
            </a:r>
            <a:r>
              <a:rPr lang="es-MX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06879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4DB3694-1818-0541-D0BB-A76AABE79073}"/>
              </a:ext>
            </a:extLst>
          </p:cNvPr>
          <p:cNvSpPr txBox="1"/>
          <p:nvPr/>
        </p:nvSpPr>
        <p:spPr>
          <a:xfrm>
            <a:off x="318782" y="411061"/>
            <a:ext cx="1166908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highlight>
                  <a:srgbClr val="FFFF00"/>
                </a:highlight>
              </a:rPr>
              <a:t>Investigación exploratoria en plataformas digitales</a:t>
            </a:r>
          </a:p>
          <a:p>
            <a:endParaRPr lang="es-MX" b="1" dirty="0"/>
          </a:p>
          <a:p>
            <a:r>
              <a:rPr lang="es-MX" b="1" dirty="0"/>
              <a:t>Caso: Netflix</a:t>
            </a:r>
          </a:p>
          <a:p>
            <a:endParaRPr lang="es-MX" b="1" dirty="0"/>
          </a:p>
          <a:p>
            <a:r>
              <a:rPr lang="es-MX" b="1" dirty="0"/>
              <a:t>Problema de investigación:</a:t>
            </a:r>
            <a:br>
              <a:rPr lang="es-MX" dirty="0"/>
            </a:br>
            <a:endParaRPr lang="es-MX" dirty="0"/>
          </a:p>
          <a:p>
            <a:r>
              <a:rPr lang="es-MX" dirty="0"/>
              <a:t>La empresa quería entender </a:t>
            </a:r>
            <a:r>
              <a:rPr lang="es-MX" b="1" dirty="0"/>
              <a:t>qué tipos de historias y contenidos preferían los usuarios</a:t>
            </a:r>
            <a:r>
              <a:rPr lang="es-MX" dirty="0"/>
              <a:t> para producir series originales.</a:t>
            </a:r>
          </a:p>
          <a:p>
            <a:endParaRPr lang="es-MX" b="1" dirty="0"/>
          </a:p>
          <a:p>
            <a:r>
              <a:rPr lang="es-MX" b="1" dirty="0"/>
              <a:t>Aplicación del diseño exploratorio:</a:t>
            </a:r>
          </a:p>
          <a:p>
            <a:endParaRPr lang="es-MX" dirty="0"/>
          </a:p>
          <a:p>
            <a:r>
              <a:rPr lang="es-MX" dirty="0"/>
              <a:t>Antes de producir nuevas series, la empresa realizó: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Análisis de patrones de visualización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Análisis de comentarios en redes sociales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Grupos focales con usuarios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Análisis de tendencias culturales</a:t>
            </a:r>
          </a:p>
          <a:p>
            <a:endParaRPr lang="es-MX" dirty="0"/>
          </a:p>
          <a:p>
            <a:r>
              <a:rPr lang="es-MX" dirty="0"/>
              <a:t>Esta investigación permitió detectar </a:t>
            </a:r>
            <a:r>
              <a:rPr lang="es-MX" b="1" dirty="0"/>
              <a:t>preferencias de género, narrativa y personajes</a:t>
            </a:r>
            <a:r>
              <a:rPr lang="es-MX" dirty="0"/>
              <a:t>, lo que influyó en la creación de contenidos originales</a:t>
            </a:r>
          </a:p>
        </p:txBody>
      </p:sp>
    </p:spTree>
    <p:extLst>
      <p:ext uri="{BB962C8B-B14F-4D97-AF65-F5344CB8AC3E}">
        <p14:creationId xmlns:p14="http://schemas.microsoft.com/office/powerpoint/2010/main" val="3691990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AA41E89-CCA5-555A-DFFC-D565188F9DC8}"/>
              </a:ext>
            </a:extLst>
          </p:cNvPr>
          <p:cNvSpPr txBox="1"/>
          <p:nvPr/>
        </p:nvSpPr>
        <p:spPr>
          <a:xfrm>
            <a:off x="545284" y="545284"/>
            <a:ext cx="1115735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Resultado empresarial:</a:t>
            </a:r>
          </a:p>
          <a:p>
            <a:endParaRPr lang="es-MX" dirty="0"/>
          </a:p>
          <a:p>
            <a:r>
              <a:rPr lang="es-MX" dirty="0"/>
              <a:t>La información obtenida ayudó a producir series que se volvieron muy populares, como </a:t>
            </a:r>
            <a:r>
              <a:rPr lang="es-MX" i="1" dirty="0" err="1"/>
              <a:t>Stranger</a:t>
            </a:r>
            <a:r>
              <a:rPr lang="es-MX" i="1" dirty="0"/>
              <a:t> </a:t>
            </a:r>
            <a:r>
              <a:rPr lang="es-MX" i="1" dirty="0" err="1"/>
              <a:t>Things</a:t>
            </a:r>
            <a:r>
              <a:rPr lang="es-MX" dirty="0"/>
              <a:t> o </a:t>
            </a:r>
            <a:r>
              <a:rPr lang="es-MX" i="1" dirty="0"/>
              <a:t>La Casa de Papel</a:t>
            </a:r>
            <a:r>
              <a:rPr lang="es-MX" dirty="0"/>
              <a:t>, reduciendo el riesgo de fracaso en nuevas producciones</a:t>
            </a:r>
          </a:p>
          <a:p>
            <a:endParaRPr lang="es-MX" dirty="0"/>
          </a:p>
          <a:p>
            <a:r>
              <a:rPr lang="es-MX" b="1" dirty="0"/>
              <a:t>Tipo de técnicas exploratorias usadas: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Análisis de comportamiento de usuarios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Entrevistas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Análisis de datos de consumo</a:t>
            </a:r>
          </a:p>
        </p:txBody>
      </p:sp>
    </p:spTree>
    <p:extLst>
      <p:ext uri="{BB962C8B-B14F-4D97-AF65-F5344CB8AC3E}">
        <p14:creationId xmlns:p14="http://schemas.microsoft.com/office/powerpoint/2010/main" val="18294057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351CE40-A59D-EC53-6DED-66C1C5D99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993" y="643467"/>
            <a:ext cx="6854014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7574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C3E02FA-C5C4-FEB9-EAF4-6753EF3A2FE7}"/>
              </a:ext>
            </a:extLst>
          </p:cNvPr>
          <p:cNvSpPr txBox="1"/>
          <p:nvPr/>
        </p:nvSpPr>
        <p:spPr>
          <a:xfrm>
            <a:off x="192947" y="377505"/>
            <a:ext cx="1165230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Métodos cualitativos más utilizados </a:t>
            </a:r>
          </a:p>
          <a:p>
            <a:endParaRPr lang="es-MX" b="1" dirty="0"/>
          </a:p>
          <a:p>
            <a:r>
              <a:rPr lang="es-MX" b="1" dirty="0"/>
              <a:t>a) Estudio de caso</a:t>
            </a:r>
          </a:p>
          <a:p>
            <a:endParaRPr lang="es-MX" dirty="0"/>
          </a:p>
          <a:p>
            <a:r>
              <a:rPr lang="es-MX" dirty="0"/>
              <a:t>Análisis profundo de </a:t>
            </a:r>
            <a:r>
              <a:rPr lang="es-MX" b="1" dirty="0"/>
              <a:t>una organización, evento o fenómeno específico</a:t>
            </a:r>
            <a:r>
              <a:rPr lang="es-MX" dirty="0"/>
              <a:t>.</a:t>
            </a:r>
          </a:p>
          <a:p>
            <a:endParaRPr lang="es-MX" dirty="0"/>
          </a:p>
          <a:p>
            <a:r>
              <a:rPr lang="es-MX" dirty="0"/>
              <a:t>Ejemplo:</a:t>
            </a:r>
          </a:p>
          <a:p>
            <a:endParaRPr lang="es-MX" dirty="0"/>
          </a:p>
          <a:p>
            <a:r>
              <a:rPr lang="es-MX" dirty="0"/>
              <a:t>Analizar la estrategia de marketing de una startup exitosa.</a:t>
            </a:r>
          </a:p>
          <a:p>
            <a:br>
              <a:rPr lang="es-MX" dirty="0"/>
            </a:br>
            <a:endParaRPr lang="es-MX" dirty="0"/>
          </a:p>
          <a:p>
            <a:r>
              <a:rPr lang="es-MX" b="1" dirty="0"/>
              <a:t>b) Entrevistas en profundidad</a:t>
            </a:r>
          </a:p>
          <a:p>
            <a:endParaRPr lang="es-MX" dirty="0"/>
          </a:p>
          <a:p>
            <a:r>
              <a:rPr lang="es-MX" dirty="0"/>
              <a:t>Conversaciones abiertas para comprender </a:t>
            </a:r>
            <a:r>
              <a:rPr lang="es-MX" b="1" dirty="0"/>
              <a:t>experiencias y percepciones</a:t>
            </a:r>
            <a:r>
              <a:rPr lang="es-MX" dirty="0"/>
              <a:t>.</a:t>
            </a:r>
          </a:p>
          <a:p>
            <a:endParaRPr lang="es-MX" dirty="0"/>
          </a:p>
          <a:p>
            <a:r>
              <a:rPr lang="es-MX" dirty="0"/>
              <a:t>Ventaja:</a:t>
            </a:r>
          </a:p>
          <a:p>
            <a:endParaRPr lang="es-MX" dirty="0"/>
          </a:p>
          <a:p>
            <a:r>
              <a:rPr lang="es-MX" dirty="0"/>
              <a:t>Permiten obtener </a:t>
            </a:r>
            <a:r>
              <a:rPr lang="es-MX" b="1" dirty="0"/>
              <a:t>información muy detallada</a:t>
            </a:r>
            <a:r>
              <a:rPr lang="es-MX" dirty="0"/>
              <a:t>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7DF2A17-A95A-0AA7-9BD7-57177A9EEF3D}"/>
              </a:ext>
            </a:extLst>
          </p:cNvPr>
          <p:cNvSpPr txBox="1"/>
          <p:nvPr/>
        </p:nvSpPr>
        <p:spPr>
          <a:xfrm>
            <a:off x="7759817" y="2281806"/>
            <a:ext cx="443218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c) Grupos focales</a:t>
            </a:r>
          </a:p>
          <a:p>
            <a:endParaRPr lang="es-MX" b="1" dirty="0"/>
          </a:p>
          <a:p>
            <a:r>
              <a:rPr lang="es-MX" dirty="0"/>
              <a:t>Discusión guiada con </a:t>
            </a:r>
            <a:r>
              <a:rPr lang="es-MX" b="1" dirty="0"/>
              <a:t>6–10 participantes</a:t>
            </a:r>
            <a:r>
              <a:rPr lang="es-MX" dirty="0"/>
              <a:t>.</a:t>
            </a:r>
          </a:p>
          <a:p>
            <a:endParaRPr lang="es-MX" dirty="0"/>
          </a:p>
          <a:p>
            <a:r>
              <a:rPr lang="es-MX" dirty="0"/>
              <a:t>Se utilizan mucho en: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Marketing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Desarrollo de productos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Estudios de percepción</a:t>
            </a:r>
          </a:p>
        </p:txBody>
      </p:sp>
    </p:spTree>
    <p:extLst>
      <p:ext uri="{BB962C8B-B14F-4D97-AF65-F5344CB8AC3E}">
        <p14:creationId xmlns:p14="http://schemas.microsoft.com/office/powerpoint/2010/main" val="25911504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9BBF065-5643-DE47-EC31-37BF0557BF9A}"/>
              </a:ext>
            </a:extLst>
          </p:cNvPr>
          <p:cNvSpPr txBox="1"/>
          <p:nvPr/>
        </p:nvSpPr>
        <p:spPr>
          <a:xfrm>
            <a:off x="243840" y="447040"/>
            <a:ext cx="1185672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Las empresas investigan para </a:t>
            </a:r>
            <a:r>
              <a:rPr lang="es-MX" b="1" dirty="0"/>
              <a:t>reducir incertidumbre y tomar mejores decisiones estratégicas</a:t>
            </a:r>
          </a:p>
          <a:p>
            <a:endParaRPr lang="es-MX" dirty="0"/>
          </a:p>
          <a:p>
            <a:r>
              <a:rPr lang="es-MX" dirty="0"/>
              <a:t>Cada tipo de investigación responde a </a:t>
            </a:r>
            <a:r>
              <a:rPr lang="es-MX" b="1" dirty="0"/>
              <a:t>diferentes etapas del proceso de toma de decisiones</a:t>
            </a:r>
            <a:r>
              <a:rPr lang="es-MX" dirty="0"/>
              <a:t>:</a:t>
            </a:r>
          </a:p>
          <a:p>
            <a:endParaRPr lang="es-MX" dirty="0"/>
          </a:p>
          <a:p>
            <a:pPr marL="342900" indent="-342900">
              <a:buAutoNum type="alphaLcParenR"/>
            </a:pPr>
            <a:r>
              <a:rPr lang="es-MX" b="1" dirty="0"/>
              <a:t>Explorar</a:t>
            </a:r>
            <a:r>
              <a:rPr lang="es-MX" dirty="0"/>
              <a:t> el problema</a:t>
            </a:r>
          </a:p>
          <a:p>
            <a:pPr marL="342900" indent="-342900">
              <a:buAutoNum type="alphaLcParenR"/>
            </a:pPr>
            <a:r>
              <a:rPr lang="es-MX" b="1" dirty="0"/>
              <a:t>Describir</a:t>
            </a:r>
            <a:r>
              <a:rPr lang="es-MX" dirty="0"/>
              <a:t> el mercado</a:t>
            </a:r>
          </a:p>
          <a:p>
            <a:pPr marL="342900" indent="-342900">
              <a:buAutoNum type="alphaLcParenR"/>
            </a:pPr>
            <a:r>
              <a:rPr lang="es-MX" b="1" dirty="0"/>
              <a:t>Probar</a:t>
            </a:r>
            <a:r>
              <a:rPr lang="es-MX" dirty="0"/>
              <a:t> soluciones</a:t>
            </a:r>
          </a:p>
          <a:p>
            <a:pPr marL="342900" indent="-342900">
              <a:buAutoNum type="alphaLcParenR"/>
            </a:pPr>
            <a:r>
              <a:rPr lang="es-MX" dirty="0"/>
              <a:t> </a:t>
            </a:r>
            <a:r>
              <a:rPr lang="es-MX" b="1" dirty="0"/>
              <a:t>Comprender</a:t>
            </a:r>
            <a:r>
              <a:rPr lang="es-MX" dirty="0"/>
              <a:t> al consumidor</a:t>
            </a:r>
          </a:p>
          <a:p>
            <a:br>
              <a:rPr lang="es-MX" dirty="0"/>
            </a:br>
            <a:endParaRPr lang="es-MX" dirty="0"/>
          </a:p>
          <a:p>
            <a:r>
              <a:rPr lang="es-MX" b="1" dirty="0"/>
              <a:t>Actividad rápida:</a:t>
            </a:r>
          </a:p>
          <a:p>
            <a:endParaRPr lang="es-MX" b="1" dirty="0"/>
          </a:p>
          <a:p>
            <a:r>
              <a:rPr lang="es-MX" dirty="0"/>
              <a:t>Planteamiento de caso:</a:t>
            </a:r>
          </a:p>
          <a:p>
            <a:endParaRPr lang="es-MX" dirty="0"/>
          </a:p>
          <a:p>
            <a:r>
              <a:rPr lang="es-MX" dirty="0"/>
              <a:t>Una empresa quiere lanzar una </a:t>
            </a:r>
            <a:r>
              <a:rPr lang="es-MX" b="1" dirty="0"/>
              <a:t>nueva aplicación de fitness</a:t>
            </a:r>
            <a:r>
              <a:rPr lang="es-MX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6924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AF17781-F7E6-BAF0-C982-7910DE39D6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386" y="643466"/>
            <a:ext cx="9175228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6566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174A37D-69F0-4012-67A4-25B816D73A6C}"/>
              </a:ext>
            </a:extLst>
          </p:cNvPr>
          <p:cNvSpPr txBox="1"/>
          <p:nvPr/>
        </p:nvSpPr>
        <p:spPr>
          <a:xfrm>
            <a:off x="343949" y="453006"/>
            <a:ext cx="1135869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Te explico:</a:t>
            </a:r>
          </a:p>
          <a:p>
            <a:endParaRPr lang="es-MX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/>
              <a:t>Exploratoria:</a:t>
            </a:r>
            <a:r>
              <a:rPr lang="es-MX" dirty="0"/>
              <a:t> sirve para </a:t>
            </a:r>
            <a:r>
              <a:rPr lang="es-MX" b="1" dirty="0"/>
              <a:t>entender necesidades del usuario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/>
              <a:t>Descriptiva:</a:t>
            </a:r>
            <a:r>
              <a:rPr lang="es-MX" dirty="0"/>
              <a:t> permite </a:t>
            </a:r>
            <a:r>
              <a:rPr lang="es-MX" b="1" dirty="0"/>
              <a:t>medir el mercado y las preferencias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/>
              <a:t>Experimental:</a:t>
            </a:r>
            <a:r>
              <a:rPr lang="es-MX" dirty="0"/>
              <a:t> ayuda a </a:t>
            </a:r>
            <a:r>
              <a:rPr lang="es-MX" b="1" dirty="0"/>
              <a:t>probar qué estrategia funciona mejor antes del lanzamiento</a:t>
            </a:r>
          </a:p>
          <a:p>
            <a:endParaRPr lang="es-MX" b="1" dirty="0"/>
          </a:p>
          <a:p>
            <a:pPr algn="ctr"/>
            <a:r>
              <a:rPr lang="es-MX" b="1" dirty="0"/>
              <a:t>¿Qué tipo de investigación usarían en cada etapa y qué acciones realizarían?</a:t>
            </a:r>
          </a:p>
          <a:p>
            <a:pPr algn="ctr"/>
            <a:endParaRPr lang="es-MX" b="1" dirty="0"/>
          </a:p>
          <a:p>
            <a:endParaRPr lang="es-MX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7F2B947-D157-6FF3-B81B-9DF45ABE31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6587" y="3038329"/>
            <a:ext cx="5905500" cy="258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034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A998D1E-2BDC-5F0D-86F9-AD4EEDA29374}"/>
              </a:ext>
            </a:extLst>
          </p:cNvPr>
          <p:cNvSpPr txBox="1"/>
          <p:nvPr/>
        </p:nvSpPr>
        <p:spPr>
          <a:xfrm>
            <a:off x="182880" y="254000"/>
            <a:ext cx="1167384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/>
              <a:t>Enfoques metodológicos y diseños de investigación</a:t>
            </a:r>
          </a:p>
          <a:p>
            <a:endParaRPr lang="es-MX" b="1" dirty="0"/>
          </a:p>
          <a:p>
            <a:endParaRPr lang="es-MX" b="1" dirty="0"/>
          </a:p>
          <a:p>
            <a:endParaRPr lang="es-MX" b="1" dirty="0"/>
          </a:p>
          <a:p>
            <a:endParaRPr lang="es-MX" b="1" dirty="0"/>
          </a:p>
          <a:p>
            <a:r>
              <a:rPr lang="es-MX" b="1" dirty="0"/>
              <a:t>1. Introducción a la metodología de investigación </a:t>
            </a:r>
          </a:p>
          <a:p>
            <a:endParaRPr lang="es-MX" b="1" dirty="0"/>
          </a:p>
          <a:p>
            <a:r>
              <a:rPr lang="es-MX" b="1" dirty="0"/>
              <a:t>Objetivo de la sesión:</a:t>
            </a:r>
          </a:p>
          <a:p>
            <a:endParaRPr lang="es-MX" dirty="0"/>
          </a:p>
          <a:p>
            <a:r>
              <a:rPr lang="es-MX" dirty="0"/>
              <a:t>Al finalizar la clase, el estudiante será capaz de: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Diferenciar el </a:t>
            </a:r>
            <a:r>
              <a:rPr lang="es-MX" b="1" dirty="0"/>
              <a:t>enfoque cuantitativo y cualitativo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Identificar los </a:t>
            </a:r>
            <a:r>
              <a:rPr lang="es-MX" b="1" dirty="0"/>
              <a:t>principales diseños de investigación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Seleccionar el </a:t>
            </a:r>
            <a:r>
              <a:rPr lang="es-MX" b="1" dirty="0"/>
              <a:t>diseño metodológico más adecuado</a:t>
            </a:r>
            <a:r>
              <a:rPr lang="es-MX" dirty="0"/>
              <a:t> según el problema de investigación.</a:t>
            </a:r>
          </a:p>
          <a:p>
            <a:endParaRPr lang="es-MX" dirty="0"/>
          </a:p>
          <a:p>
            <a:endParaRPr lang="es-MX" dirty="0"/>
          </a:p>
          <a:p>
            <a:r>
              <a:rPr lang="es-MX" i="1" dirty="0"/>
              <a:t>Si quisieran investigar por qué los consumidores prefieren una marca sobre otra, ¿cómo lo estudiarían?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4099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5798544-2DEE-177B-7D22-C9FC6A93D34C}"/>
              </a:ext>
            </a:extLst>
          </p:cNvPr>
          <p:cNvSpPr txBox="1"/>
          <p:nvPr/>
        </p:nvSpPr>
        <p:spPr>
          <a:xfrm>
            <a:off x="375920" y="325119"/>
            <a:ext cx="1130155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En  investigación científica existen </a:t>
            </a:r>
            <a:r>
              <a:rPr lang="es-MX" b="1" dirty="0"/>
              <a:t>dos grandes enfoques metodológicos</a:t>
            </a:r>
            <a:r>
              <a:rPr lang="es-MX" dirty="0"/>
              <a:t> dentro del campo de la metodología de la investigación.</a:t>
            </a:r>
          </a:p>
          <a:p>
            <a:endParaRPr lang="es-MX" dirty="0"/>
          </a:p>
          <a:p>
            <a:r>
              <a:rPr lang="es-MX" dirty="0"/>
              <a:t>El enfoque cuantitativo mide la realidad, mientras que el cualitativo la interpreta</a:t>
            </a:r>
            <a:br>
              <a:rPr lang="es-MX" dirty="0"/>
            </a:br>
            <a:endParaRPr lang="es-MX" dirty="0"/>
          </a:p>
          <a:p>
            <a:pPr algn="ctr"/>
            <a:r>
              <a:rPr lang="es-MX" b="1" dirty="0"/>
              <a:t> Enfoques metodológicos de investigación </a:t>
            </a:r>
          </a:p>
          <a:p>
            <a:pPr algn="ctr"/>
            <a:endParaRPr lang="es-MX" b="1" dirty="0"/>
          </a:p>
          <a:p>
            <a:endParaRPr lang="es-MX" b="1" dirty="0"/>
          </a:p>
          <a:p>
            <a:r>
              <a:rPr lang="es-MX" b="1" dirty="0"/>
              <a:t>a) Enfoque cuantitativo</a:t>
            </a:r>
          </a:p>
          <a:p>
            <a:endParaRPr lang="es-MX" dirty="0"/>
          </a:p>
          <a:p>
            <a:r>
              <a:rPr lang="es-MX" dirty="0"/>
              <a:t>El enfoque cuantitativo se basa en la </a:t>
            </a:r>
            <a:r>
              <a:rPr lang="es-MX" b="1" dirty="0"/>
              <a:t>medición objetiva de fenómenos</a:t>
            </a:r>
            <a:r>
              <a:rPr lang="es-MX" dirty="0"/>
              <a:t> mediante datos numéricos y análisis estadístico</a:t>
            </a:r>
          </a:p>
          <a:p>
            <a:endParaRPr lang="es-MX" dirty="0"/>
          </a:p>
          <a:p>
            <a:r>
              <a:rPr lang="es-MX" b="1" dirty="0"/>
              <a:t>Características: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Usa </a:t>
            </a:r>
            <a:r>
              <a:rPr lang="es-MX" b="1" dirty="0"/>
              <a:t>datos numéricos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Busca </a:t>
            </a:r>
            <a:r>
              <a:rPr lang="es-MX" b="1" dirty="0"/>
              <a:t>explicar relaciones entre variables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Permite </a:t>
            </a:r>
            <a:r>
              <a:rPr lang="es-MX" b="1" dirty="0"/>
              <a:t>generalizar resultados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Utiliza instrumentos estructurados (encuestas, experimentos)</a:t>
            </a:r>
          </a:p>
          <a:p>
            <a:endParaRPr lang="es-MX" b="1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98584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BADF184-B365-E24D-5BA3-32365356B290}"/>
              </a:ext>
            </a:extLst>
          </p:cNvPr>
          <p:cNvSpPr txBox="1"/>
          <p:nvPr/>
        </p:nvSpPr>
        <p:spPr>
          <a:xfrm>
            <a:off x="125835" y="218114"/>
            <a:ext cx="118116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Ejemplo</a:t>
            </a:r>
            <a:endParaRPr lang="es-MX" dirty="0"/>
          </a:p>
          <a:p>
            <a:endParaRPr lang="es-MX" dirty="0"/>
          </a:p>
          <a:p>
            <a:r>
              <a:rPr lang="es-MX" dirty="0"/>
              <a:t>Una investigación que mida:</a:t>
            </a:r>
          </a:p>
          <a:p>
            <a:endParaRPr lang="es-MX" dirty="0"/>
          </a:p>
          <a:p>
            <a:r>
              <a:rPr lang="es-MX" dirty="0"/>
              <a:t>¿Qué porcentaje de clientes prefiere comprar en línea vs tienda física?</a:t>
            </a:r>
          </a:p>
          <a:p>
            <a:endParaRPr lang="es-MX" dirty="0"/>
          </a:p>
          <a:p>
            <a:r>
              <a:rPr lang="es-MX" dirty="0"/>
              <a:t>Se aplicaría una </a:t>
            </a:r>
            <a:r>
              <a:rPr lang="es-MX" b="1" dirty="0"/>
              <a:t>encuesta a 500 consumidores</a:t>
            </a:r>
            <a:r>
              <a:rPr lang="es-MX" dirty="0"/>
              <a:t> y se analizarían los resultados con estadística.</a:t>
            </a:r>
          </a:p>
          <a:p>
            <a:endParaRPr lang="es-MX" b="1" dirty="0"/>
          </a:p>
          <a:p>
            <a:r>
              <a:rPr lang="es-MX" b="1" dirty="0"/>
              <a:t>Técnicas comunes: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Encuestas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Experimentos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Análisis estadístico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Bases de datos</a:t>
            </a:r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42403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4DAD886-4AD8-616C-4F62-2C073E86ACE8}"/>
              </a:ext>
            </a:extLst>
          </p:cNvPr>
          <p:cNvSpPr txBox="1"/>
          <p:nvPr/>
        </p:nvSpPr>
        <p:spPr>
          <a:xfrm>
            <a:off x="243281" y="318782"/>
            <a:ext cx="1171103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b) Enfoque cualitativo</a:t>
            </a:r>
          </a:p>
          <a:p>
            <a:endParaRPr lang="es-MX" dirty="0"/>
          </a:p>
          <a:p>
            <a:r>
              <a:rPr lang="es-MX" dirty="0"/>
              <a:t>El enfoque cualitativo busca </a:t>
            </a:r>
            <a:r>
              <a:rPr lang="es-MX" b="1" dirty="0"/>
              <a:t>comprender fenómenos sociales en profundidad</a:t>
            </a:r>
            <a:r>
              <a:rPr lang="es-MX" dirty="0"/>
              <a:t>, analizando significados, percepciones y experiencias.</a:t>
            </a:r>
          </a:p>
          <a:p>
            <a:endParaRPr lang="es-MX" dirty="0"/>
          </a:p>
          <a:p>
            <a:r>
              <a:rPr lang="es-MX" b="1" dirty="0"/>
              <a:t>Características: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Datos </a:t>
            </a:r>
            <a:r>
              <a:rPr lang="es-MX" b="1" dirty="0"/>
              <a:t>no numéricos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Análisis interpretativo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Muestras pequeñas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Gran profundidad de análisis</a:t>
            </a:r>
          </a:p>
          <a:p>
            <a:endParaRPr lang="es-MX" b="1" dirty="0"/>
          </a:p>
          <a:p>
            <a:r>
              <a:rPr lang="es-MX" b="1" dirty="0"/>
              <a:t>Ejemplo</a:t>
            </a:r>
            <a:endParaRPr lang="es-MX" dirty="0"/>
          </a:p>
          <a:p>
            <a:endParaRPr lang="es-MX" dirty="0"/>
          </a:p>
          <a:p>
            <a:r>
              <a:rPr lang="es-MX" dirty="0"/>
              <a:t>Investigar:</a:t>
            </a:r>
          </a:p>
          <a:p>
            <a:endParaRPr lang="es-MX" dirty="0"/>
          </a:p>
          <a:p>
            <a:r>
              <a:rPr lang="es-MX" dirty="0"/>
              <a:t>¿Qué emociones o percepciones influyen en la elección de una marca?</a:t>
            </a:r>
          </a:p>
          <a:p>
            <a:endParaRPr lang="es-MX" dirty="0"/>
          </a:p>
          <a:p>
            <a:r>
              <a:rPr lang="es-MX" dirty="0"/>
              <a:t>Se pueden realizar </a:t>
            </a:r>
            <a:r>
              <a:rPr lang="es-MX" b="1" dirty="0"/>
              <a:t>entrevistas profundas con consumidores</a:t>
            </a:r>
            <a:r>
              <a:rPr lang="es-MX" dirty="0"/>
              <a:t>.</a:t>
            </a:r>
          </a:p>
          <a:p>
            <a:endParaRPr lang="es-MX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A91BDC7-F536-8795-617E-034CA5EA144E}"/>
              </a:ext>
            </a:extLst>
          </p:cNvPr>
          <p:cNvSpPr txBox="1"/>
          <p:nvPr/>
        </p:nvSpPr>
        <p:spPr>
          <a:xfrm>
            <a:off x="5419289" y="1744910"/>
            <a:ext cx="47985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Técnicas comunes: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Entrevistas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Observación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Grupos focales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Estudios de caso</a:t>
            </a:r>
          </a:p>
        </p:txBody>
      </p:sp>
    </p:spTree>
    <p:extLst>
      <p:ext uri="{BB962C8B-B14F-4D97-AF65-F5344CB8AC3E}">
        <p14:creationId xmlns:p14="http://schemas.microsoft.com/office/powerpoint/2010/main" val="2374500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C55A5BFF-86B9-EB7D-98DB-BE3430D64068}"/>
              </a:ext>
            </a:extLst>
          </p:cNvPr>
          <p:cNvSpPr txBox="1"/>
          <p:nvPr/>
        </p:nvSpPr>
        <p:spPr>
          <a:xfrm>
            <a:off x="218114" y="318782"/>
            <a:ext cx="1174458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c) Diseño exploratorio</a:t>
            </a:r>
          </a:p>
          <a:p>
            <a:endParaRPr lang="es-MX" dirty="0"/>
          </a:p>
          <a:p>
            <a:r>
              <a:rPr lang="es-MX" dirty="0"/>
              <a:t>Se utiliza cuando </a:t>
            </a:r>
            <a:r>
              <a:rPr lang="es-MX" b="1" dirty="0"/>
              <a:t>el tema ha sido poco estudiado</a:t>
            </a:r>
            <a:r>
              <a:rPr lang="es-MX" dirty="0"/>
              <a:t>.</a:t>
            </a:r>
          </a:p>
          <a:p>
            <a:endParaRPr lang="es-MX" dirty="0"/>
          </a:p>
          <a:p>
            <a:r>
              <a:rPr lang="es-MX" dirty="0"/>
              <a:t>Objetivo: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Generar ideas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Formular hipótesis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Comprender el fenómeno</a:t>
            </a:r>
          </a:p>
          <a:p>
            <a:endParaRPr lang="es-MX" dirty="0"/>
          </a:p>
          <a:p>
            <a:r>
              <a:rPr lang="es-MX" dirty="0"/>
              <a:t>Ejemplo:</a:t>
            </a:r>
          </a:p>
          <a:p>
            <a:endParaRPr lang="es-MX" dirty="0"/>
          </a:p>
          <a:p>
            <a:r>
              <a:rPr lang="es-MX" dirty="0"/>
              <a:t>Investigar </a:t>
            </a:r>
            <a:r>
              <a:rPr lang="es-MX" b="1" dirty="0"/>
              <a:t>nuevas tendencias de consumo en redes sociales</a:t>
            </a:r>
            <a:r>
              <a:rPr lang="es-MX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5701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8EBE6870-1948-B90A-85F0-81259BDDF0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074975"/>
            <a:ext cx="10905066" cy="270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182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AE4C13D-3193-B270-C0E7-F45E7EBEF71D}"/>
              </a:ext>
            </a:extLst>
          </p:cNvPr>
          <p:cNvSpPr txBox="1"/>
          <p:nvPr/>
        </p:nvSpPr>
        <p:spPr>
          <a:xfrm>
            <a:off x="478172" y="201336"/>
            <a:ext cx="1138386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s-MX" b="1" dirty="0"/>
              <a:t>Selección del diseño de investigación:</a:t>
            </a:r>
          </a:p>
          <a:p>
            <a:pPr>
              <a:buNone/>
            </a:pPr>
            <a:endParaRPr lang="es-MX" b="1" dirty="0"/>
          </a:p>
          <a:p>
            <a:pPr>
              <a:buNone/>
            </a:pPr>
            <a:r>
              <a:rPr lang="es-MX" b="1" dirty="0"/>
              <a:t>No existe un método mejor que otro</a:t>
            </a:r>
            <a:r>
              <a:rPr lang="es-MX" dirty="0"/>
              <a:t>, sino </a:t>
            </a:r>
            <a:r>
              <a:rPr lang="es-MX" b="1" dirty="0"/>
              <a:t>el más adecuado según el problema de investigación</a:t>
            </a:r>
          </a:p>
          <a:p>
            <a:pPr>
              <a:buNone/>
            </a:pPr>
            <a:endParaRPr lang="es-MX" dirty="0"/>
          </a:p>
          <a:p>
            <a:pPr>
              <a:buNone/>
            </a:pPr>
            <a:r>
              <a:rPr lang="es-MX" dirty="0"/>
              <a:t>Los criterios principales para elegir el diseño son:</a:t>
            </a:r>
          </a:p>
          <a:p>
            <a:pPr>
              <a:buNone/>
            </a:pPr>
            <a:endParaRPr lang="es-MX" dirty="0"/>
          </a:p>
          <a:p>
            <a:pPr>
              <a:buFont typeface="+mj-lt"/>
              <a:buAutoNum type="arabicPeriod"/>
            </a:pPr>
            <a:r>
              <a:rPr lang="es-MX" b="1" dirty="0"/>
              <a:t>Tipo de problema de investigación</a:t>
            </a:r>
            <a:endParaRPr lang="es-MX" dirty="0"/>
          </a:p>
          <a:p>
            <a:pPr>
              <a:buFont typeface="+mj-lt"/>
              <a:buAutoNum type="arabicPeriod"/>
            </a:pPr>
            <a:r>
              <a:rPr lang="es-MX" b="1" dirty="0"/>
              <a:t>Tipo de información requerida</a:t>
            </a:r>
            <a:endParaRPr lang="es-MX" dirty="0"/>
          </a:p>
          <a:p>
            <a:pPr>
              <a:buFont typeface="+mj-lt"/>
              <a:buAutoNum type="arabicPeriod"/>
            </a:pPr>
            <a:r>
              <a:rPr lang="es-MX" b="1" dirty="0"/>
              <a:t>Contexto de estudio</a:t>
            </a:r>
            <a:endParaRPr lang="es-MX" dirty="0"/>
          </a:p>
          <a:p>
            <a:pPr>
              <a:buFont typeface="+mj-lt"/>
              <a:buAutoNum type="arabicPeriod"/>
            </a:pPr>
            <a:r>
              <a:rPr lang="es-MX" b="1" dirty="0"/>
              <a:t>Población objetivo</a:t>
            </a:r>
            <a:endParaRPr lang="es-MX" dirty="0"/>
          </a:p>
          <a:p>
            <a:pPr>
              <a:buFont typeface="+mj-lt"/>
              <a:buAutoNum type="arabicPeriod"/>
            </a:pPr>
            <a:r>
              <a:rPr lang="es-MX" b="1" dirty="0"/>
              <a:t>Recursos disponibles</a:t>
            </a:r>
            <a:endParaRPr lang="es-MX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DEAD9EB-6484-9C03-9470-CDAABDF9E4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5340" y="2503169"/>
            <a:ext cx="5961380" cy="3752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725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B1286C5-530A-214F-43BA-59CF4F1B209B}"/>
              </a:ext>
            </a:extLst>
          </p:cNvPr>
          <p:cNvSpPr txBox="1"/>
          <p:nvPr/>
        </p:nvSpPr>
        <p:spPr>
          <a:xfrm>
            <a:off x="254000" y="375920"/>
            <a:ext cx="11938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Diseños de investigación cuantitativa:</a:t>
            </a:r>
          </a:p>
          <a:p>
            <a:endParaRPr lang="es-MX" b="1" dirty="0"/>
          </a:p>
          <a:p>
            <a:pPr marL="342900" indent="-342900">
              <a:buAutoNum type="alphaLcParenR"/>
            </a:pPr>
            <a:r>
              <a:rPr lang="es-MX" b="1" dirty="0"/>
              <a:t>Diseño experimental</a:t>
            </a:r>
          </a:p>
          <a:p>
            <a:pPr marL="342900" indent="-342900">
              <a:buAutoNum type="alphaLcParenR"/>
            </a:pPr>
            <a:endParaRPr lang="es-MX" b="1" dirty="0"/>
          </a:p>
          <a:p>
            <a:r>
              <a:rPr lang="es-MX" dirty="0"/>
              <a:t>Permite establecer </a:t>
            </a:r>
            <a:r>
              <a:rPr lang="es-MX" b="1" dirty="0"/>
              <a:t>relaciones de causa y efecto</a:t>
            </a:r>
          </a:p>
          <a:p>
            <a:endParaRPr lang="es-MX" dirty="0"/>
          </a:p>
          <a:p>
            <a:r>
              <a:rPr lang="es-MX" dirty="0"/>
              <a:t>Características: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Manipulación de variables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Grupo control y experimental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Alta validez interna</a:t>
            </a:r>
          </a:p>
          <a:p>
            <a:endParaRPr lang="es-MX" dirty="0"/>
          </a:p>
          <a:p>
            <a:r>
              <a:rPr lang="es-MX" dirty="0"/>
              <a:t>Ejemplo:</a:t>
            </a:r>
          </a:p>
          <a:p>
            <a:endParaRPr lang="es-MX" dirty="0"/>
          </a:p>
          <a:p>
            <a:r>
              <a:rPr lang="es-MX" dirty="0"/>
              <a:t>Probar si una </a:t>
            </a:r>
            <a:r>
              <a:rPr lang="es-MX" b="1" dirty="0"/>
              <a:t>nueva estrategia de publicidad aumenta ventas</a:t>
            </a:r>
            <a:r>
              <a:rPr lang="es-MX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99158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928</Words>
  <Application>Microsoft Office PowerPoint</Application>
  <PresentationFormat>Panorámica</PresentationFormat>
  <Paragraphs>235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3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Ma. Guadalupe Patiño Ramos</dc:creator>
  <cp:lastModifiedBy>Ma. Guadalupe Patiño Ramos</cp:lastModifiedBy>
  <cp:revision>10</cp:revision>
  <dcterms:created xsi:type="dcterms:W3CDTF">2026-03-13T20:42:12Z</dcterms:created>
  <dcterms:modified xsi:type="dcterms:W3CDTF">2026-03-13T21:45:11Z</dcterms:modified>
</cp:coreProperties>
</file>