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355" r:id="rId3"/>
    <p:sldId id="360" r:id="rId4"/>
    <p:sldId id="342" r:id="rId5"/>
    <p:sldId id="361" r:id="rId6"/>
    <p:sldId id="368" r:id="rId7"/>
    <p:sldId id="333" r:id="rId8"/>
    <p:sldId id="346" r:id="rId9"/>
    <p:sldId id="344" r:id="rId10"/>
    <p:sldId id="362" r:id="rId11"/>
    <p:sldId id="363" r:id="rId12"/>
    <p:sldId id="364" r:id="rId13"/>
    <p:sldId id="365" r:id="rId14"/>
    <p:sldId id="370" r:id="rId15"/>
    <p:sldId id="347" r:id="rId16"/>
    <p:sldId id="348" r:id="rId17"/>
    <p:sldId id="371" r:id="rId18"/>
    <p:sldId id="366" r:id="rId19"/>
    <p:sldId id="369" r:id="rId20"/>
    <p:sldId id="350" r:id="rId21"/>
    <p:sldId id="289" r:id="rId22"/>
    <p:sldId id="330" r:id="rId23"/>
    <p:sldId id="335" r:id="rId24"/>
    <p:sldId id="359" r:id="rId25"/>
    <p:sldId id="367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A754E7-4824-4156-8E60-97C986FC29EC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45411B-34C8-4BF2-A93B-7C854F81135C}">
      <dgm:prSet/>
      <dgm:spPr/>
      <dgm:t>
        <a:bodyPr/>
        <a:lstStyle/>
        <a:p>
          <a:r>
            <a:rPr lang="es-MX" b="1" dirty="0"/>
            <a:t>¿qué partes de tu "yo" actual son simplemente etiquetas que aceptaste de otros y que hoy limitan tu capacidad de actuar?</a:t>
          </a:r>
          <a:endParaRPr lang="en-US" dirty="0"/>
        </a:p>
      </dgm:t>
    </dgm:pt>
    <dgm:pt modelId="{D3E1B610-1E86-4682-86A6-5D5C2EF2124F}" type="parTrans" cxnId="{00D098C2-257F-4E5F-B66A-74D65783DFF6}">
      <dgm:prSet/>
      <dgm:spPr/>
      <dgm:t>
        <a:bodyPr/>
        <a:lstStyle/>
        <a:p>
          <a:endParaRPr lang="en-US"/>
        </a:p>
      </dgm:t>
    </dgm:pt>
    <dgm:pt modelId="{79F7CB4B-DFBA-4A92-8241-2F3084F8DA59}" type="sibTrans" cxnId="{00D098C2-257F-4E5F-B66A-74D65783DFF6}">
      <dgm:prSet/>
      <dgm:spPr/>
      <dgm:t>
        <a:bodyPr/>
        <a:lstStyle/>
        <a:p>
          <a:endParaRPr lang="en-US"/>
        </a:p>
      </dgm:t>
    </dgm:pt>
    <dgm:pt modelId="{504AAC69-BD67-4319-8B2F-76283ABB3CC8}">
      <dgm:prSet/>
      <dgm:spPr/>
      <dgm:t>
        <a:bodyPr/>
        <a:lstStyle/>
        <a:p>
          <a:r>
            <a:rPr lang="es-MX" dirty="0"/>
            <a:t>Si pudieras cambiar una sola creencia sobre "quien crees ser", </a:t>
          </a:r>
          <a:r>
            <a:rPr lang="es-MX" b="1" dirty="0">
              <a:solidFill>
                <a:schemeClr val="tx1"/>
              </a:solidFill>
            </a:rPr>
            <a:t>¿qué nuevas acciones o proyectos serían posibles para ti mañana mismo?</a:t>
          </a:r>
          <a:endParaRPr lang="en-US" dirty="0">
            <a:solidFill>
              <a:schemeClr val="tx1"/>
            </a:solidFill>
          </a:endParaRPr>
        </a:p>
      </dgm:t>
    </dgm:pt>
    <dgm:pt modelId="{757E7159-CBE6-46B0-B479-77BCD01D0CE8}" type="parTrans" cxnId="{0CC371D9-4C79-4CF1-B1B2-59A3E94E3CB7}">
      <dgm:prSet/>
      <dgm:spPr/>
      <dgm:t>
        <a:bodyPr/>
        <a:lstStyle/>
        <a:p>
          <a:endParaRPr lang="en-US"/>
        </a:p>
      </dgm:t>
    </dgm:pt>
    <dgm:pt modelId="{0891DBEA-885E-4648-8946-699425533494}" type="sibTrans" cxnId="{0CC371D9-4C79-4CF1-B1B2-59A3E94E3CB7}">
      <dgm:prSet/>
      <dgm:spPr/>
      <dgm:t>
        <a:bodyPr/>
        <a:lstStyle/>
        <a:p>
          <a:endParaRPr lang="en-US"/>
        </a:p>
      </dgm:t>
    </dgm:pt>
    <dgm:pt modelId="{30A45AF8-11CA-4244-B2C3-6E4B17AC58CF}" type="pres">
      <dgm:prSet presAssocID="{D1A754E7-4824-4156-8E60-97C986FC29EC}" presName="cycle" presStyleCnt="0">
        <dgm:presLayoutVars>
          <dgm:dir/>
          <dgm:resizeHandles val="exact"/>
        </dgm:presLayoutVars>
      </dgm:prSet>
      <dgm:spPr/>
    </dgm:pt>
    <dgm:pt modelId="{A7590276-2DBF-40A4-AE8E-B7299C3D009D}" type="pres">
      <dgm:prSet presAssocID="{4D45411B-34C8-4BF2-A93B-7C854F81135C}" presName="node" presStyleLbl="node1" presStyleIdx="0" presStyleCnt="2">
        <dgm:presLayoutVars>
          <dgm:bulletEnabled val="1"/>
        </dgm:presLayoutVars>
      </dgm:prSet>
      <dgm:spPr/>
    </dgm:pt>
    <dgm:pt modelId="{DBBD5F79-DEDE-4833-9B8F-B5E5561E830C}" type="pres">
      <dgm:prSet presAssocID="{4D45411B-34C8-4BF2-A93B-7C854F81135C}" presName="spNode" presStyleCnt="0"/>
      <dgm:spPr/>
    </dgm:pt>
    <dgm:pt modelId="{7D1B64DD-408C-4913-A46D-FF56C340725A}" type="pres">
      <dgm:prSet presAssocID="{79F7CB4B-DFBA-4A92-8241-2F3084F8DA59}" presName="sibTrans" presStyleLbl="sibTrans1D1" presStyleIdx="0" presStyleCnt="2"/>
      <dgm:spPr/>
    </dgm:pt>
    <dgm:pt modelId="{6E71F96E-17AB-4075-AFD6-B9BBB9FDF777}" type="pres">
      <dgm:prSet presAssocID="{504AAC69-BD67-4319-8B2F-76283ABB3CC8}" presName="node" presStyleLbl="node1" presStyleIdx="1" presStyleCnt="2">
        <dgm:presLayoutVars>
          <dgm:bulletEnabled val="1"/>
        </dgm:presLayoutVars>
      </dgm:prSet>
      <dgm:spPr/>
    </dgm:pt>
    <dgm:pt modelId="{098C7CF4-575E-4229-9516-0B4FED39FD9A}" type="pres">
      <dgm:prSet presAssocID="{504AAC69-BD67-4319-8B2F-76283ABB3CC8}" presName="spNode" presStyleCnt="0"/>
      <dgm:spPr/>
    </dgm:pt>
    <dgm:pt modelId="{78D878F7-183D-4734-BA2F-3FC8CB9133B4}" type="pres">
      <dgm:prSet presAssocID="{0891DBEA-885E-4648-8946-699425533494}" presName="sibTrans" presStyleLbl="sibTrans1D1" presStyleIdx="1" presStyleCnt="2"/>
      <dgm:spPr/>
    </dgm:pt>
  </dgm:ptLst>
  <dgm:cxnLst>
    <dgm:cxn modelId="{F2D0A844-9ED1-451F-AF78-51E05201ADE5}" type="presOf" srcId="{79F7CB4B-DFBA-4A92-8241-2F3084F8DA59}" destId="{7D1B64DD-408C-4913-A46D-FF56C340725A}" srcOrd="0" destOrd="0" presId="urn:microsoft.com/office/officeart/2005/8/layout/cycle6"/>
    <dgm:cxn modelId="{A6A1B9A5-0029-4A41-8995-0DDC8CD1FE98}" type="presOf" srcId="{D1A754E7-4824-4156-8E60-97C986FC29EC}" destId="{30A45AF8-11CA-4244-B2C3-6E4B17AC58CF}" srcOrd="0" destOrd="0" presId="urn:microsoft.com/office/officeart/2005/8/layout/cycle6"/>
    <dgm:cxn modelId="{9B7570A7-652B-4319-B648-0067CC937856}" type="presOf" srcId="{4D45411B-34C8-4BF2-A93B-7C854F81135C}" destId="{A7590276-2DBF-40A4-AE8E-B7299C3D009D}" srcOrd="0" destOrd="0" presId="urn:microsoft.com/office/officeart/2005/8/layout/cycle6"/>
    <dgm:cxn modelId="{A9837DBD-606D-4CC1-BF40-3C9E1A4B7C4C}" type="presOf" srcId="{504AAC69-BD67-4319-8B2F-76283ABB3CC8}" destId="{6E71F96E-17AB-4075-AFD6-B9BBB9FDF777}" srcOrd="0" destOrd="0" presId="urn:microsoft.com/office/officeart/2005/8/layout/cycle6"/>
    <dgm:cxn modelId="{00D098C2-257F-4E5F-B66A-74D65783DFF6}" srcId="{D1A754E7-4824-4156-8E60-97C986FC29EC}" destId="{4D45411B-34C8-4BF2-A93B-7C854F81135C}" srcOrd="0" destOrd="0" parTransId="{D3E1B610-1E86-4682-86A6-5D5C2EF2124F}" sibTransId="{79F7CB4B-DFBA-4A92-8241-2F3084F8DA59}"/>
    <dgm:cxn modelId="{0CC371D9-4C79-4CF1-B1B2-59A3E94E3CB7}" srcId="{D1A754E7-4824-4156-8E60-97C986FC29EC}" destId="{504AAC69-BD67-4319-8B2F-76283ABB3CC8}" srcOrd="1" destOrd="0" parTransId="{757E7159-CBE6-46B0-B479-77BCD01D0CE8}" sibTransId="{0891DBEA-885E-4648-8946-699425533494}"/>
    <dgm:cxn modelId="{AE7377E6-8EC3-4FAF-B13F-FEA34AE2835B}" type="presOf" srcId="{0891DBEA-885E-4648-8946-699425533494}" destId="{78D878F7-183D-4734-BA2F-3FC8CB9133B4}" srcOrd="0" destOrd="0" presId="urn:microsoft.com/office/officeart/2005/8/layout/cycle6"/>
    <dgm:cxn modelId="{EF0A1E66-6BAE-4A23-A23E-578DC49977E4}" type="presParOf" srcId="{30A45AF8-11CA-4244-B2C3-6E4B17AC58CF}" destId="{A7590276-2DBF-40A4-AE8E-B7299C3D009D}" srcOrd="0" destOrd="0" presId="urn:microsoft.com/office/officeart/2005/8/layout/cycle6"/>
    <dgm:cxn modelId="{F4603761-6D97-4AB5-AEAB-6CF5E64B9411}" type="presParOf" srcId="{30A45AF8-11CA-4244-B2C3-6E4B17AC58CF}" destId="{DBBD5F79-DEDE-4833-9B8F-B5E5561E830C}" srcOrd="1" destOrd="0" presId="urn:microsoft.com/office/officeart/2005/8/layout/cycle6"/>
    <dgm:cxn modelId="{77981BBE-A7D8-417D-8AFB-9FA7AD84DBAF}" type="presParOf" srcId="{30A45AF8-11CA-4244-B2C3-6E4B17AC58CF}" destId="{7D1B64DD-408C-4913-A46D-FF56C340725A}" srcOrd="2" destOrd="0" presId="urn:microsoft.com/office/officeart/2005/8/layout/cycle6"/>
    <dgm:cxn modelId="{A39312A8-22BA-4306-BF6D-B8C42A5B6C20}" type="presParOf" srcId="{30A45AF8-11CA-4244-B2C3-6E4B17AC58CF}" destId="{6E71F96E-17AB-4075-AFD6-B9BBB9FDF777}" srcOrd="3" destOrd="0" presId="urn:microsoft.com/office/officeart/2005/8/layout/cycle6"/>
    <dgm:cxn modelId="{A1A6FAD7-1B33-416E-8D12-5751A7A17EC0}" type="presParOf" srcId="{30A45AF8-11CA-4244-B2C3-6E4B17AC58CF}" destId="{098C7CF4-575E-4229-9516-0B4FED39FD9A}" srcOrd="4" destOrd="0" presId="urn:microsoft.com/office/officeart/2005/8/layout/cycle6"/>
    <dgm:cxn modelId="{A01B55E7-213B-4DAB-91C4-5323334AF068}" type="presParOf" srcId="{30A45AF8-11CA-4244-B2C3-6E4B17AC58CF}" destId="{78D878F7-183D-4734-BA2F-3FC8CB9133B4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276-2DBF-40A4-AE8E-B7299C3D009D}">
      <dsp:nvSpPr>
        <dsp:cNvPr id="0" name=""/>
        <dsp:cNvSpPr/>
      </dsp:nvSpPr>
      <dsp:spPr>
        <a:xfrm>
          <a:off x="263" y="1701489"/>
          <a:ext cx="3281786" cy="21331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¿qué partes de tu "yo" actual son simplemente etiquetas que aceptaste de otros y que hoy limitan tu capacidad de actuar?</a:t>
          </a:r>
          <a:endParaRPr lang="en-US" sz="2000" kern="1200" dirty="0"/>
        </a:p>
      </dsp:txBody>
      <dsp:txXfrm>
        <a:off x="104395" y="1805621"/>
        <a:ext cx="3073522" cy="1924897"/>
      </dsp:txXfrm>
    </dsp:sp>
    <dsp:sp modelId="{7D1B64DD-408C-4913-A46D-FF56C340725A}">
      <dsp:nvSpPr>
        <dsp:cNvPr id="0" name=""/>
        <dsp:cNvSpPr/>
      </dsp:nvSpPr>
      <dsp:spPr>
        <a:xfrm>
          <a:off x="1641156" y="958971"/>
          <a:ext cx="3618198" cy="3618198"/>
        </a:xfrm>
        <a:custGeom>
          <a:avLst/>
          <a:gdLst/>
          <a:ahLst/>
          <a:cxnLst/>
          <a:rect l="0" t="0" r="0" b="0"/>
          <a:pathLst>
            <a:path>
              <a:moveTo>
                <a:pt x="365271" y="719053"/>
              </a:moveTo>
              <a:arcTo wR="1809099" hR="1809099" stAng="13023101" swAng="6353798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1F96E-17AB-4075-AFD6-B9BBB9FDF777}">
      <dsp:nvSpPr>
        <dsp:cNvPr id="0" name=""/>
        <dsp:cNvSpPr/>
      </dsp:nvSpPr>
      <dsp:spPr>
        <a:xfrm>
          <a:off x="3618462" y="1701489"/>
          <a:ext cx="3281786" cy="2133161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Si pudieras cambiar una sola creencia sobre "quien crees ser", </a:t>
          </a:r>
          <a:r>
            <a:rPr lang="es-MX" sz="2000" b="1" kern="1200" dirty="0">
              <a:solidFill>
                <a:schemeClr val="tx1"/>
              </a:solidFill>
            </a:rPr>
            <a:t>¿qué nuevas acciones o proyectos serían posibles para ti mañana mismo?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722594" y="1805621"/>
        <a:ext cx="3073522" cy="1924897"/>
      </dsp:txXfrm>
    </dsp:sp>
    <dsp:sp modelId="{78D878F7-183D-4734-BA2F-3FC8CB9133B4}">
      <dsp:nvSpPr>
        <dsp:cNvPr id="0" name=""/>
        <dsp:cNvSpPr/>
      </dsp:nvSpPr>
      <dsp:spPr>
        <a:xfrm>
          <a:off x="1641156" y="958971"/>
          <a:ext cx="3618198" cy="3618198"/>
        </a:xfrm>
        <a:custGeom>
          <a:avLst/>
          <a:gdLst/>
          <a:ahLst/>
          <a:cxnLst/>
          <a:rect l="0" t="0" r="0" b="0"/>
          <a:pathLst>
            <a:path>
              <a:moveTo>
                <a:pt x="3252927" y="2899145"/>
              </a:moveTo>
              <a:arcTo wR="1809099" hR="1809099" stAng="2223101" swAng="6353798"/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3A1EB-5FC0-4B7C-BF39-1674502B59DC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91D90-2217-4835-8F16-9109951E68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97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F441-0F27-4D80-966B-0845BD0331A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42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BF441-0F27-4D80-966B-0845BD0331A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64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5F4E4C-8061-25E3-4A49-CA30C491E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0D1BDC-5540-54A5-7506-CC64489D8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EADDA-658E-9B1C-1B6B-F54923EA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51FD8D-FB6D-1DF7-F5BE-5F4261C6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23968-60F2-ED8E-DFE0-60AD259B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29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7358C-C55F-40F1-21C7-63787971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D9E824-45B8-0055-CBE6-2DBD09EED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0F5460-76BC-AC18-BB96-B1BD019D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359B5-8E91-DA56-2164-2D6D4715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70CF3-4E17-B5F1-1BCE-51F18E38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26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86D3A2-3E1F-A8AB-5ABB-805D5DE40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B0584B-42D2-5B59-C37F-BEA2673B0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200C6-1AA8-B6D5-FD5A-89B09857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B37524-E353-AF51-B733-524C0A3B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9424E4-27E2-7525-37DE-4DC90F84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5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87740-7F73-0E90-7C8C-7FD9102C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6EE613-A93D-B85F-9433-0959E18E5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593629-2124-2B8F-3ABE-656DA62E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B7AB6D-8D6D-6E86-3C5A-EDE23628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1C217E-BAC0-4401-8A6E-98C2090E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1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9F7C6-77B2-4A1B-639A-E6DE7FB9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EF3EBA-9240-6ACD-D28E-686E2BD60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20E17C-443E-1261-89F8-27F4F9FCD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6E314-3122-BBA0-3A8A-C9C8CEAA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7FDF5F-D469-418B-0FBD-C3BE0B1E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93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F3F51D-F009-64B7-5B96-F92C7C92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864273-C505-4942-A803-8AAD516FF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04A9A9-78C4-B16C-FA2C-84975678D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B16A37-2223-ACBD-4917-7C9C5421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1DE710-F1D9-42B4-A0D5-95DCC9570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2866BB-D312-EFF8-F6AB-FD13CCF6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48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E57A39-4AED-0687-DFAA-4420D192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BD6DE-A6D5-61A0-4947-ABBE9EED3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259AE-F0C4-CF1C-D7CD-1F8E90C44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BB7DB8-A961-4998-BD92-C912884FC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819B79-7251-BE15-A7A2-21794D3EA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FA4657-D5D6-2A98-1A15-71ABE3AD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E00D4F-2D91-B471-6752-3EB33A41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E09E8C-249C-E2E8-7F9F-AC56B5FC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78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EB97A-6704-7F85-06B9-4B866E84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1342CF-3863-54B2-F092-862DFE12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05CFFD-6A2D-F3B2-339C-7D1CDE3D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39DF86-B691-3096-1CF1-A4DDBFDB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2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94798E-DF76-E073-A5F1-D2F114CF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A1ED20-3A0F-5F66-4CAA-BEA56A8A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118118-1450-14B6-925A-9C268E80E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52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EB5FE-1147-FA9D-D3EB-DFA5498F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0E0AD7-DF40-C7B3-ADB2-9D10B3024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C16B08-620A-7571-D114-A48590CB0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626C8-8A26-7236-B3FF-F7BD8140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207CC-6675-0FCE-9079-F973AE84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68398-3650-2873-D61B-987EB64E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993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A6101-4AF9-52ED-8303-21F7F249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0A2D50-E0E8-34C6-EA86-C00C4072D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242AA0-B6E1-7FD4-9D47-3E0E0E8C7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6A37B3-ED97-9974-F518-652B573D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E363A1-CF26-2D07-B5A1-304D30B8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882CA7-2DF7-7EAD-46D5-B8EF6579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8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EBA6DB-64D6-D844-165A-103EDC81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2AED8D-3FC1-8169-A4C5-47C9B2A9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620C5-E405-4BE6-6A90-D8F4482DF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48CC25-0570-464A-9CEF-44F3458E14B1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043AF-1018-2F3A-92F0-94E83096F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B4FD3C-45F8-647A-2B00-89B902C83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1E6CC2-17E8-4067-BE8C-76C3B5EB84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9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DA204F9-0206-0C73-C856-BB60FCA73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3577456"/>
            <a:ext cx="10909640" cy="16878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 problema de la Identidad</a:t>
            </a: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CF10B63C-0043-5683-063B-9919F4CA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67" y="442958"/>
            <a:ext cx="6413645" cy="3607675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4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641910-86B6-81FC-E713-63CE548E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799" y="6013"/>
            <a:ext cx="5334197" cy="1708242"/>
          </a:xfrm>
        </p:spPr>
        <p:txBody>
          <a:bodyPr anchor="ctr">
            <a:normAutofit/>
          </a:bodyPr>
          <a:lstStyle/>
          <a:p>
            <a:r>
              <a:rPr lang="es-MX" sz="4000" dirty="0"/>
              <a:t>Rafael Echeverria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5E43B6-92D4-695E-F8C7-4B5309EE5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996" y="1332854"/>
            <a:ext cx="5639000" cy="470574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MX" sz="2000" dirty="0"/>
              <a:t>Desde la ontología del lenguaje la identidad no es una esencia fija (determinismo) sino un fenómeno lingüístico en constante construcción. </a:t>
            </a:r>
          </a:p>
          <a:p>
            <a:pPr marL="0" indent="0" algn="just">
              <a:buNone/>
            </a:pPr>
            <a:endParaRPr lang="es-MX" sz="2000" dirty="0"/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accent1"/>
                </a:solidFill>
                <a:latin typeface="Congenial Light" panose="02000503040000020004" pitchFamily="2" charset="0"/>
              </a:rPr>
              <a:t>El lenguaje es generativo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accent1"/>
                </a:solidFill>
                <a:latin typeface="Congenial Light" panose="02000503040000020004" pitchFamily="2" charset="0"/>
              </a:rPr>
              <a:t>El ser humano no está determinado, somo un espacio de posibilidades.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accent1"/>
                </a:solidFill>
                <a:latin typeface="Congenial Light" panose="02000503040000020004" pitchFamily="2" charset="0"/>
              </a:rPr>
              <a:t>El lenguaje nos libera de los tres tipos de determinismos. </a:t>
            </a:r>
          </a:p>
          <a:p>
            <a:r>
              <a:rPr lang="es-MX" sz="2000" dirty="0"/>
              <a:t>Biológico</a:t>
            </a:r>
          </a:p>
          <a:p>
            <a:r>
              <a:rPr lang="es-MX" sz="2000" dirty="0"/>
              <a:t>Histórico/social</a:t>
            </a:r>
          </a:p>
          <a:p>
            <a:r>
              <a:rPr lang="es-MX" sz="2000" dirty="0"/>
              <a:t>Narrativo (el pasado)</a:t>
            </a:r>
          </a:p>
        </p:txBody>
      </p:sp>
      <p:pic>
        <p:nvPicPr>
          <p:cNvPr id="4" name="Imagen 3" descr="Un grupo de personas haciendo gestos con la cara de una persona&#10;&#10;El contenido generado por IA puede ser incorrecto.">
            <a:extLst>
              <a:ext uri="{FF2B5EF4-FFF2-40B4-BE49-F238E27FC236}">
                <a16:creationId xmlns:a16="http://schemas.microsoft.com/office/drawing/2014/main" id="{2CD726DF-0E8D-AA1F-A058-28FE7B43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386" r="13137" b="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909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43DF1A-52B3-0792-7858-647B268D5D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764AB68-6649-C9F5-2A91-E4FF2114F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Juicios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EDF385-2A32-4B50-D2BD-666DBEE0A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Los juicios son el acto lingüístico que mas nos define y, a la vez, el que mas problemas nos causa. </a:t>
            </a:r>
          </a:p>
          <a:p>
            <a:pPr marL="0" indent="0">
              <a:buNone/>
            </a:pPr>
            <a:endParaRPr lang="es-MX" sz="800" dirty="0"/>
          </a:p>
          <a:p>
            <a:pPr marL="0" indent="0">
              <a:buNone/>
            </a:pPr>
            <a:r>
              <a:rPr lang="es-MX" sz="2400" dirty="0">
                <a:solidFill>
                  <a:schemeClr val="accent5"/>
                </a:solidFill>
                <a:latin typeface="Congenial Light" panose="02000503040000020004" pitchFamily="2" charset="0"/>
              </a:rPr>
              <a:t>Afirmaciones (Hechos) </a:t>
            </a:r>
          </a:p>
          <a:p>
            <a:pPr marL="0" indent="0">
              <a:buNone/>
            </a:pPr>
            <a:r>
              <a:rPr lang="es-MX" sz="2400" dirty="0"/>
              <a:t>“Llegaste 15 minutos tarde a la reunión” </a:t>
            </a:r>
          </a:p>
          <a:p>
            <a:pPr marL="0" indent="0" algn="ctr">
              <a:buNone/>
            </a:pPr>
            <a:r>
              <a:rPr lang="es-MX" sz="2400" dirty="0">
                <a:latin typeface="Corbel" panose="020B0503020204020204" pitchFamily="34" charset="0"/>
              </a:rPr>
              <a:t>(verificable, verdadero o falso)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s-MX" sz="2400" dirty="0">
                <a:solidFill>
                  <a:schemeClr val="accent5"/>
                </a:solidFill>
                <a:latin typeface="Congenial Light" panose="02000503040000020004" pitchFamily="2" charset="0"/>
              </a:rPr>
              <a:t>Juicios (Interpretaciones)</a:t>
            </a:r>
          </a:p>
          <a:p>
            <a:pPr marL="0" indent="0">
              <a:buNone/>
            </a:pPr>
            <a:r>
              <a:rPr lang="es-MX" sz="2400" dirty="0"/>
              <a:t>“Eres un irresponsable”. </a:t>
            </a:r>
          </a:p>
          <a:p>
            <a:pPr marL="0" indent="0">
              <a:buNone/>
            </a:pPr>
            <a:r>
              <a:rPr lang="es-MX" sz="2400" dirty="0"/>
              <a:t>No se puede “ver” o “medir” la irresponsabilidad, es una etiqueta que tu le pones. </a:t>
            </a:r>
          </a:p>
          <a:p>
            <a:pPr marL="0" indent="0" algn="ctr">
              <a:buNone/>
            </a:pPr>
            <a:r>
              <a:rPr lang="es-MX" sz="2400" dirty="0">
                <a:latin typeface="Corbel" panose="020B0503020204020204" pitchFamily="34" charset="0"/>
              </a:rPr>
              <a:t>(fundados o infundados)</a:t>
            </a:r>
            <a:endParaRPr lang="es-E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4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A4DCA2-85E0-355F-B422-17494FDC0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6" y="-236201"/>
            <a:ext cx="6661888" cy="1708242"/>
          </a:xfrm>
        </p:spPr>
        <p:txBody>
          <a:bodyPr anchor="ctr">
            <a:normAutofit/>
          </a:bodyPr>
          <a:lstStyle/>
          <a:p>
            <a:r>
              <a:rPr lang="es-MX" sz="4000" dirty="0"/>
              <a:t>Como “fundamentar” un juicio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A731D-64F4-6CA9-2861-C293DCB9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069383"/>
            <a:ext cx="5530512" cy="51706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 dirty="0"/>
              <a:t>Echeverria propone que para que un juicio sea útil y no solo una opinión vacía debe pasar por 5 pasos. Si falla uno, el juicio es infundado. 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100" b="1" dirty="0">
                <a:latin typeface="Congenial Light" panose="02000503040000020004" pitchFamily="2" charset="0"/>
              </a:rPr>
              <a:t>La acción</a:t>
            </a:r>
            <a:r>
              <a:rPr lang="es-MX" sz="1900" b="1" dirty="0">
                <a:latin typeface="Congenial Light" panose="02000503040000020004" pitchFamily="2" charset="0"/>
              </a:rPr>
              <a:t>: </a:t>
            </a:r>
            <a:r>
              <a:rPr lang="es-MX" sz="1900" dirty="0"/>
              <a:t>¿Para que estoy haciendo este juicio?</a:t>
            </a:r>
          </a:p>
          <a:p>
            <a:pPr marL="0" indent="0">
              <a:buNone/>
            </a:pPr>
            <a:r>
              <a:rPr lang="es-MX" sz="2100" b="1" dirty="0">
                <a:latin typeface="Congenial Light" panose="02000503040000020004" pitchFamily="2" charset="0"/>
              </a:rPr>
              <a:t>Los estándares: </a:t>
            </a:r>
            <a:r>
              <a:rPr lang="es-MX" sz="1900" dirty="0"/>
              <a:t>¿En que me baso?, ¿Con qué lo comparo?</a:t>
            </a:r>
          </a:p>
          <a:p>
            <a:pPr marL="0" indent="0">
              <a:buNone/>
            </a:pPr>
            <a:r>
              <a:rPr lang="es-MX" sz="2100" b="1" dirty="0">
                <a:latin typeface="Congenial Light" panose="02000503040000020004" pitchFamily="2" charset="0"/>
              </a:rPr>
              <a:t>El dominio: </a:t>
            </a:r>
            <a:r>
              <a:rPr lang="es-MX" sz="1900" dirty="0"/>
              <a:t>¿En que área aplica mi juicio? El que alguien sea malo cocinando no lo hace malo como amigo. </a:t>
            </a:r>
          </a:p>
          <a:p>
            <a:pPr marL="0" indent="0">
              <a:buNone/>
            </a:pPr>
            <a:r>
              <a:rPr lang="es-MX" sz="2100" b="1" dirty="0">
                <a:latin typeface="Congenial Light" panose="02000503040000020004" pitchFamily="2" charset="0"/>
              </a:rPr>
              <a:t>Las afirmaciones: </a:t>
            </a:r>
            <a:r>
              <a:rPr lang="es-MX" sz="1900" dirty="0"/>
              <a:t>¿Qué hechos concretos respaldan mi juicio? </a:t>
            </a:r>
          </a:p>
          <a:p>
            <a:pPr marL="0" indent="0">
              <a:buNone/>
            </a:pPr>
            <a:r>
              <a:rPr lang="es-MX" sz="2100" b="1" dirty="0">
                <a:latin typeface="Congenial Light" panose="02000503040000020004" pitchFamily="2" charset="0"/>
              </a:rPr>
              <a:t>El juicio contrario: </a:t>
            </a:r>
            <a:r>
              <a:rPr lang="es-MX" sz="1900" dirty="0"/>
              <a:t>¿Puedo encontrar evidencia de lo opuesto?</a:t>
            </a:r>
            <a:endParaRPr lang="es-ES" sz="1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BFA87E-7201-5308-C710-98BC4D5A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65" r="14805" b="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7122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F186BE-C5B3-E9FA-A9D6-C6A49D8C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949707" y="4521495"/>
            <a:ext cx="3231961" cy="24257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81A3FF8-3354-4DEE-BD63-FA672EE7D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38919"/>
            <a:ext cx="9144000" cy="2387600"/>
          </a:xfrm>
        </p:spPr>
        <p:txBody>
          <a:bodyPr>
            <a:normAutofit/>
          </a:bodyPr>
          <a:lstStyle/>
          <a:p>
            <a:r>
              <a:rPr lang="es-MX" sz="4800" dirty="0">
                <a:latin typeface="Congenial Light" panose="02000503040000020004" pitchFamily="2" charset="0"/>
              </a:rPr>
              <a:t>Los juicios son los lentes con los que vemos el mundo</a:t>
            </a:r>
            <a:endParaRPr lang="es-ES" sz="4800" dirty="0">
              <a:latin typeface="Congenial Light" panose="02000503040000020004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C673E9-27EB-1DC6-693A-FE350581F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7987" y="2486159"/>
            <a:ext cx="9144000" cy="3248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accent5"/>
                </a:solidFill>
                <a:latin typeface="Congenial Light" panose="02000503040000020004" pitchFamily="2" charset="0"/>
              </a:rPr>
              <a:t>Si cambias tus juicios sobre ti mismo, cambias tu identidad</a:t>
            </a:r>
          </a:p>
          <a:p>
            <a:pPr marL="0" indent="0">
              <a:buNone/>
            </a:pPr>
            <a:endParaRPr lang="es-MX" dirty="0">
              <a:solidFill>
                <a:schemeClr val="accent5"/>
              </a:solidFill>
              <a:latin typeface="Congenial Light" panose="02000503040000020004" pitchFamily="2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accent5"/>
                </a:solidFill>
                <a:latin typeface="Congenial Light" panose="02000503040000020004" pitchFamily="2" charset="0"/>
              </a:rPr>
              <a:t>Si cambias tus juicos sobre tu pasado, cambias tu historia</a:t>
            </a:r>
          </a:p>
          <a:p>
            <a:pPr marL="0" indent="0">
              <a:buNone/>
            </a:pPr>
            <a:endParaRPr lang="es-MX" dirty="0">
              <a:solidFill>
                <a:schemeClr val="accent5"/>
              </a:solidFill>
              <a:latin typeface="Congenial Light" panose="02000503040000020004" pitchFamily="2" charset="0"/>
            </a:endParaRPr>
          </a:p>
          <a:p>
            <a:pPr marL="0" indent="0">
              <a:buNone/>
            </a:pPr>
            <a:r>
              <a:rPr lang="es-MX" dirty="0">
                <a:solidFill>
                  <a:schemeClr val="accent5"/>
                </a:solidFill>
                <a:latin typeface="Congenial Light" panose="02000503040000020004" pitchFamily="2" charset="0"/>
              </a:rPr>
              <a:t>Si cambias tus juicios sobre tu futuro, pasas del miedo a la esperanza.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0620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onas dándose un apretón de manos">
            <a:extLst>
              <a:ext uri="{FF2B5EF4-FFF2-40B4-BE49-F238E27FC236}">
                <a16:creationId xmlns:a16="http://schemas.microsoft.com/office/drawing/2014/main" id="{FB7CD07F-AC14-BA2F-B0C3-0D1855BFC6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0855" b="14145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F81EF52-CC2A-F72A-9CD4-4C71D102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137434"/>
            <a:ext cx="10691247" cy="1520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dirty="0" err="1">
                <a:solidFill>
                  <a:srgbClr val="FFFFFF"/>
                </a:solidFill>
              </a:rPr>
              <a:t>Cómo</a:t>
            </a:r>
            <a:r>
              <a:rPr lang="en-US" sz="4000" dirty="0">
                <a:solidFill>
                  <a:srgbClr val="FFFFFF"/>
                </a:solidFill>
              </a:rPr>
              <a:t> mis </a:t>
            </a:r>
            <a:r>
              <a:rPr lang="en-US" sz="4000" dirty="0" err="1">
                <a:solidFill>
                  <a:srgbClr val="FFFFFF"/>
                </a:solidFill>
              </a:rPr>
              <a:t>juicios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afectan</a:t>
            </a:r>
            <a:r>
              <a:rPr lang="en-US" sz="4000" dirty="0">
                <a:solidFill>
                  <a:srgbClr val="FFFFFF"/>
                </a:solidFill>
              </a:rPr>
              <a:t> mis </a:t>
            </a:r>
            <a:r>
              <a:rPr lang="en-US" sz="4000" dirty="0" err="1">
                <a:solidFill>
                  <a:srgbClr val="FFFFFF"/>
                </a:solidFill>
              </a:rPr>
              <a:t>relaciones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65B44A-B3B5-6F1C-B1CC-A067600FA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93441"/>
            <a:ext cx="10336078" cy="15885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</a:rPr>
              <a:t>Recuerda</a:t>
            </a:r>
            <a:r>
              <a:rPr lang="en-US" sz="1800" dirty="0">
                <a:solidFill>
                  <a:srgbClr val="FFFFFF"/>
                </a:solidFill>
              </a:rPr>
              <a:t> un </a:t>
            </a:r>
            <a:r>
              <a:rPr lang="en-US" sz="1800" dirty="0" err="1">
                <a:solidFill>
                  <a:srgbClr val="FFFFFF"/>
                </a:solidFill>
              </a:rPr>
              <a:t>conflicto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reciente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que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hayas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tenido</a:t>
            </a:r>
            <a:r>
              <a:rPr lang="en-US" sz="1800" dirty="0">
                <a:solidFill>
                  <a:srgbClr val="FFFFFF"/>
                </a:solidFill>
              </a:rPr>
              <a:t> con </a:t>
            </a:r>
            <a:r>
              <a:rPr lang="en-US" sz="1800" dirty="0" err="1">
                <a:solidFill>
                  <a:srgbClr val="FFFFFF"/>
                </a:solidFill>
              </a:rPr>
              <a:t>alguna</a:t>
            </a:r>
            <a:r>
              <a:rPr lang="en-US" sz="1800" dirty="0">
                <a:solidFill>
                  <a:srgbClr val="FFFFFF"/>
                </a:solidFill>
              </a:rPr>
              <a:t> persona de </a:t>
            </a:r>
            <a:r>
              <a:rPr lang="en-US" sz="1800" dirty="0" err="1">
                <a:solidFill>
                  <a:srgbClr val="FFFFFF"/>
                </a:solidFill>
              </a:rPr>
              <a:t>tu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entorno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63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FE14D13-82B9-BCE9-B7E6-379FA073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00" y="-1640102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La </a:t>
            </a:r>
            <a:r>
              <a:rPr lang="en-US" sz="4800" b="1" dirty="0" err="1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burbuja</a:t>
            </a:r>
            <a:r>
              <a:rPr lang="en-US" sz="48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 de </a:t>
            </a:r>
            <a:r>
              <a:rPr lang="en-US" sz="4800" b="1" dirty="0" err="1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identidad</a:t>
            </a:r>
            <a:endParaRPr lang="en-US" sz="4800" b="1" dirty="0">
              <a:solidFill>
                <a:srgbClr val="996600"/>
              </a:solidFill>
              <a:latin typeface="Congenial Light" panose="02000503040000020004" pitchFamily="2" charset="0"/>
              <a:ea typeface="+mn-ea"/>
              <a:cs typeface="+mn-cs"/>
            </a:endParaRPr>
          </a:p>
        </p:txBody>
      </p:sp>
      <p:pic>
        <p:nvPicPr>
          <p:cNvPr id="4" name="Imagen 3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9C94DF90-8745-05BE-5D1C-1ED8D17180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021"/>
          <a:stretch>
            <a:fillRect/>
          </a:stretch>
        </p:blipFill>
        <p:spPr>
          <a:xfrm>
            <a:off x="6702726" y="643467"/>
            <a:ext cx="4749334" cy="45671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3F177D-E0CC-EC32-C2E2-BADD0A3C2241}"/>
              </a:ext>
            </a:extLst>
          </p:cNvPr>
          <p:cNvSpPr txBox="1"/>
          <p:nvPr/>
        </p:nvSpPr>
        <p:spPr>
          <a:xfrm>
            <a:off x="1348353" y="3429000"/>
            <a:ext cx="320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Congenial Light" panose="02000503040000020004" pitchFamily="2" charset="0"/>
              </a:rPr>
              <a:t>Los problemas existen porque nosotros los hemos nombrado así</a:t>
            </a:r>
            <a:endParaRPr lang="es-ES" sz="2400" dirty="0">
              <a:latin typeface="Congenial Light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2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CA993D44-13DB-292A-F167-918225798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13" y="1667569"/>
            <a:ext cx="8769374" cy="456703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C249B93-6B41-27BC-F1AC-CB250051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44" y="158445"/>
            <a:ext cx="11422711" cy="1667569"/>
          </a:xfrm>
        </p:spPr>
        <p:txBody>
          <a:bodyPr anchor="b">
            <a:normAutofit/>
          </a:bodyPr>
          <a:lstStyle/>
          <a:p>
            <a:pPr algn="ctr"/>
            <a:r>
              <a:rPr lang="es-MX" sz="40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El conflicto no es el tema en sí, </a:t>
            </a:r>
            <a:br>
              <a:rPr lang="es-MX" sz="40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</a:br>
            <a:r>
              <a:rPr lang="es-MX" sz="40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sino la protección de la propia identidad </a:t>
            </a:r>
            <a:endParaRPr lang="es-ES" sz="4000" b="1" dirty="0">
              <a:solidFill>
                <a:srgbClr val="996600"/>
              </a:solidFill>
              <a:latin typeface="Congenial Light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8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65D5D-D4ED-E87E-BB8E-43C45DE1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700" b="1" dirty="0">
                <a:solidFill>
                  <a:srgbClr val="996600"/>
                </a:solidFill>
              </a:rPr>
              <a:t>¿Cuál es el costo de tener la razón?</a:t>
            </a:r>
          </a:p>
          <a:p>
            <a:pPr marL="0" indent="0">
              <a:buNone/>
            </a:pPr>
            <a:endParaRPr lang="es-MX" sz="2700" b="1" dirty="0">
              <a:solidFill>
                <a:srgbClr val="996600"/>
              </a:solidFill>
            </a:endParaRPr>
          </a:p>
          <a:p>
            <a:pPr marL="0" indent="0">
              <a:buNone/>
            </a:pPr>
            <a:r>
              <a:rPr lang="es-MX" sz="2700" b="1" dirty="0">
                <a:solidFill>
                  <a:srgbClr val="996600"/>
                </a:solidFill>
              </a:rPr>
              <a:t>¿Qué acciones se vuelven imposibles para mi bajo esta interpretación?</a:t>
            </a:r>
          </a:p>
          <a:p>
            <a:pPr marL="0" indent="0">
              <a:buNone/>
            </a:pPr>
            <a:endParaRPr lang="es-MX" sz="2700" b="1" dirty="0">
              <a:solidFill>
                <a:srgbClr val="996600"/>
              </a:solidFill>
            </a:endParaRPr>
          </a:p>
          <a:p>
            <a:pPr marL="0" indent="0">
              <a:buNone/>
            </a:pPr>
            <a:r>
              <a:rPr lang="es-MX" sz="2700" b="1" dirty="0">
                <a:solidFill>
                  <a:srgbClr val="996600"/>
                </a:solidFill>
              </a:rPr>
              <a:t>Si este juicio fuera una opinión y no una realidad, ¿Cómo me permitiría actuar?</a:t>
            </a:r>
          </a:p>
          <a:p>
            <a:pPr marL="0" indent="0">
              <a:buNone/>
            </a:pPr>
            <a:endParaRPr lang="es-MX" sz="2700" b="1" dirty="0">
              <a:solidFill>
                <a:srgbClr val="996600"/>
              </a:solidFill>
            </a:endParaRPr>
          </a:p>
          <a:p>
            <a:pPr marL="0" indent="0">
              <a:buNone/>
            </a:pPr>
            <a:endParaRPr lang="es-ES" sz="22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DFAED9-8AEE-D640-01A8-42649C32551E}"/>
              </a:ext>
            </a:extLst>
          </p:cNvPr>
          <p:cNvSpPr txBox="1"/>
          <p:nvPr/>
        </p:nvSpPr>
        <p:spPr>
          <a:xfrm>
            <a:off x="1777976" y="1018684"/>
            <a:ext cx="8896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700" b="1" dirty="0">
                <a:solidFill>
                  <a:srgbClr val="996600"/>
                </a:solidFill>
              </a:rPr>
              <a:t>Echeverría propone "fundamentar" un juicio para que deje de ser un determinismo.</a:t>
            </a:r>
            <a:endParaRPr lang="es-ES" sz="2700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8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7C868D0-E927-53A4-16A8-AC53045586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0C3522-DB15-1805-0F91-18F357B17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El modelo OSCAR</a:t>
            </a:r>
            <a:endParaRPr lang="es-ES" sz="4000" b="1" dirty="0">
              <a:solidFill>
                <a:srgbClr val="996600"/>
              </a:solidFill>
              <a:latin typeface="Congenial Light" panose="02000503040000020004" pitchFamily="2" charset="0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8C15A-A7B2-1D77-7556-18FB965D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dirty="0"/>
              <a:t>Para salir de los determinismos, Echeverria utiliza el modelo OSCAR </a:t>
            </a:r>
          </a:p>
          <a:p>
            <a:pPr marL="0" indent="0" algn="ctr">
              <a:buNone/>
            </a:pPr>
            <a:r>
              <a:rPr lang="es-MX" b="1" dirty="0"/>
              <a:t>Observador – Sistema – Acción – Resultado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sz="2900" b="1" dirty="0">
                <a:solidFill>
                  <a:srgbClr val="996600"/>
                </a:solidFill>
              </a:rPr>
              <a:t>No hablamos de lo que vemos, </a:t>
            </a:r>
          </a:p>
          <a:p>
            <a:pPr marL="0" indent="0" algn="ctr">
              <a:buNone/>
            </a:pPr>
            <a:r>
              <a:rPr lang="es-MX" sz="2900" b="1" dirty="0">
                <a:solidFill>
                  <a:srgbClr val="996600"/>
                </a:solidFill>
              </a:rPr>
              <a:t>vemos aquello de lo que podemos hablar.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2BAB393-67E1-1A1B-FEFF-0DCE9E0AB5D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00380" y="3162925"/>
            <a:ext cx="1013589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ES" sz="2200" dirty="0">
                <a:latin typeface="Congenial Light" panose="02000503040000020004" pitchFamily="2" charset="0"/>
              </a:rPr>
              <a:t>Si no te gustan tus resultados,</a:t>
            </a:r>
            <a:r>
              <a:rPr lang="es-ES" altLang="es-ES" sz="2200" dirty="0">
                <a:solidFill>
                  <a:schemeClr val="accent5"/>
                </a:solidFill>
                <a:latin typeface="Congenial Light" panose="02000503040000020004" pitchFamily="2" charset="0"/>
              </a:rPr>
              <a:t> debes cambiar tus acciones.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ES" sz="2200" dirty="0">
                <a:latin typeface="Congenial Light" panose="02000503040000020004" pitchFamily="2" charset="0"/>
              </a:rPr>
              <a:t>Para cambiar tus acciones</a:t>
            </a:r>
            <a:r>
              <a:rPr lang="es-ES" altLang="es-ES" sz="2200" dirty="0">
                <a:solidFill>
                  <a:schemeClr val="accent5"/>
                </a:solidFill>
                <a:latin typeface="Congenial Light" panose="02000503040000020004" pitchFamily="2" charset="0"/>
              </a:rPr>
              <a:t>, debes cambiar tu forma de observar el mundo (tus juicios y creencias).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ES" altLang="es-ES" sz="2200" dirty="0">
                <a:latin typeface="Congenial Light" panose="02000503040000020004" pitchFamily="2" charset="0"/>
              </a:rPr>
              <a:t>Al cambiar el observador </a:t>
            </a:r>
            <a:r>
              <a:rPr lang="es-ES" altLang="es-ES" sz="2200" dirty="0">
                <a:solidFill>
                  <a:schemeClr val="accent5"/>
                </a:solidFill>
                <a:latin typeface="Congenial Light" panose="02000503040000020004" pitchFamily="2" charset="0"/>
              </a:rPr>
              <a:t>que eres a través del lenguaje, cambias tu identidad.</a:t>
            </a:r>
          </a:p>
        </p:txBody>
      </p:sp>
    </p:spTree>
    <p:extLst>
      <p:ext uri="{BB962C8B-B14F-4D97-AF65-F5344CB8AC3E}">
        <p14:creationId xmlns:p14="http://schemas.microsoft.com/office/powerpoint/2010/main" val="62613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0FDBA-230B-5671-B9F0-DEE75F64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38DCF-104D-2089-FA37-A6C66AC34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CC138D-2597-4A63-CCF6-8F938ED07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4" y="365125"/>
            <a:ext cx="11503344" cy="600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721171-B5C1-0B9F-3DB5-DDFBB93B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marL="0" indent="0" algn="ctr"/>
            <a:r>
              <a:rPr lang="es-MX" sz="2600" dirty="0">
                <a:latin typeface="Corbel" panose="020B0503020204020204" pitchFamily="34" charset="0"/>
                <a:cs typeface="Cavolini" panose="03000502040302020204" pitchFamily="66" charset="0"/>
              </a:rPr>
              <a:t>Construimos nuestra identidad en la medida en que </a:t>
            </a:r>
            <a:r>
              <a:rPr lang="es-MX" sz="2600" b="1" dirty="0">
                <a:latin typeface="Corbel" panose="020B0503020204020204" pitchFamily="34" charset="0"/>
                <a:cs typeface="Cavolini" panose="03000502040302020204" pitchFamily="66" charset="0"/>
              </a:rPr>
              <a:t>existimos, actuamos, nos relacionamos y nos interpretamos</a:t>
            </a:r>
            <a:r>
              <a:rPr lang="es-MX" sz="2600" dirty="0">
                <a:latin typeface="Corbel" panose="020B0503020204020204" pitchFamily="34" charset="0"/>
              </a:rPr>
              <a:t>.</a:t>
            </a:r>
            <a:br>
              <a:rPr lang="es-MX" sz="2600" dirty="0">
                <a:latin typeface="Corbel" panose="020B0503020204020204" pitchFamily="34" charset="0"/>
              </a:rPr>
            </a:br>
            <a:br>
              <a:rPr lang="es-MX" sz="2600" dirty="0">
                <a:solidFill>
                  <a:srgbClr val="996600"/>
                </a:solidFill>
                <a:latin typeface="Corbel" panose="020B0503020204020204" pitchFamily="34" charset="0"/>
              </a:rPr>
            </a:br>
            <a:r>
              <a:rPr lang="es-MX" sz="2600" b="1" dirty="0">
                <a:solidFill>
                  <a:srgbClr val="996600"/>
                </a:solidFill>
                <a:latin typeface="Corbel" panose="020B0503020204020204" pitchFamily="34" charset="0"/>
                <a:cs typeface="Cavolini" panose="03000502040302020204" pitchFamily="66" charset="0"/>
              </a:rPr>
              <a:t>La identidad no es </a:t>
            </a:r>
            <a:r>
              <a:rPr lang="es-MX" sz="2600" dirty="0">
                <a:latin typeface="Clarendon Blk BT" panose="02040905050505020204" pitchFamily="18" charset="0"/>
                <a:cs typeface="Cavolini" panose="03000502040302020204" pitchFamily="66" charset="0"/>
              </a:rPr>
              <a:t>“quien soy”</a:t>
            </a:r>
            <a:br>
              <a:rPr lang="es-MX" sz="2600" b="1" dirty="0">
                <a:solidFill>
                  <a:srgbClr val="996600"/>
                </a:solidFill>
                <a:latin typeface="Corbel" panose="020B0503020204020204" pitchFamily="34" charset="0"/>
                <a:cs typeface="Cavolini" panose="03000502040302020204" pitchFamily="66" charset="0"/>
              </a:rPr>
            </a:br>
            <a:r>
              <a:rPr lang="es-MX" sz="2600" b="1" dirty="0">
                <a:solidFill>
                  <a:srgbClr val="996600"/>
                </a:solidFill>
                <a:latin typeface="Corbel" panose="020B0503020204020204" pitchFamily="34" charset="0"/>
                <a:cs typeface="Cavolini" panose="03000502040302020204" pitchFamily="66" charset="0"/>
              </a:rPr>
              <a:t>es</a:t>
            </a:r>
            <a:br>
              <a:rPr lang="es-MX" sz="2600" b="1" dirty="0">
                <a:solidFill>
                  <a:srgbClr val="996600"/>
                </a:solidFill>
                <a:latin typeface="Corbel" panose="020B0503020204020204" pitchFamily="34" charset="0"/>
                <a:cs typeface="Cavolini" panose="03000502040302020204" pitchFamily="66" charset="0"/>
              </a:rPr>
            </a:br>
            <a:r>
              <a:rPr lang="es-MX" sz="2600" b="1" dirty="0">
                <a:solidFill>
                  <a:srgbClr val="996600"/>
                </a:solidFill>
                <a:latin typeface="Corbel" panose="020B0503020204020204" pitchFamily="34" charset="0"/>
                <a:cs typeface="Cavolini" panose="03000502040302020204" pitchFamily="66" charset="0"/>
              </a:rPr>
              <a:t> “</a:t>
            </a:r>
            <a:r>
              <a:rPr lang="es-MX" sz="2600" dirty="0">
                <a:latin typeface="Clarendon Blk BT" panose="02040905050505020204" pitchFamily="18" charset="0"/>
                <a:cs typeface="Cavolini" panose="03000502040302020204" pitchFamily="66" charset="0"/>
              </a:rPr>
              <a:t>quien creo ser”</a:t>
            </a:r>
            <a:br>
              <a:rPr lang="es-MX" sz="2600" b="1" dirty="0">
                <a:solidFill>
                  <a:srgbClr val="99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es-ES" sz="2600" dirty="0">
              <a:solidFill>
                <a:srgbClr val="996600"/>
              </a:solidFill>
            </a:endParaRPr>
          </a:p>
        </p:txBody>
      </p:sp>
      <p:graphicFrame>
        <p:nvGraphicFramePr>
          <p:cNvPr id="7" name="Marcador de contenido 4">
            <a:extLst>
              <a:ext uri="{FF2B5EF4-FFF2-40B4-BE49-F238E27FC236}">
                <a16:creationId xmlns:a16="http://schemas.microsoft.com/office/drawing/2014/main" id="{5A42A06B-AC8F-312A-4AC7-A60E0B1F5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835996"/>
              </p:ext>
            </p:extLst>
          </p:nvPr>
        </p:nvGraphicFramePr>
        <p:xfrm>
          <a:off x="4688659" y="-459558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837B7C8-1FF1-06CC-857E-A99529C41CAB}"/>
              </a:ext>
            </a:extLst>
          </p:cNvPr>
          <p:cNvSpPr txBox="1"/>
          <p:nvPr/>
        </p:nvSpPr>
        <p:spPr>
          <a:xfrm>
            <a:off x="5538296" y="4720796"/>
            <a:ext cx="5454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5"/>
                </a:solidFill>
                <a:latin typeface="Congenial Light" panose="020F0502020204030204" pitchFamily="2" charset="0"/>
              </a:rPr>
              <a:t>Si cambias la forma de nombrar el problema, cambias el problema.</a:t>
            </a:r>
            <a:endParaRPr lang="es-ES" sz="1600" b="1" dirty="0">
              <a:solidFill>
                <a:schemeClr val="accent5"/>
              </a:solidFill>
              <a:latin typeface="Congenial Light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16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17853C6-8E4E-D8A6-82C8-3AA271E3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6544" y="960895"/>
            <a:ext cx="2677830" cy="530375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Apertura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emocional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Presencia real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Disposicion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 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encuentro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n 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19230DC9-B570-7E05-9B29-D3AE0E56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3"/>
          <a:stretch>
            <a:fillRect/>
          </a:stretch>
        </p:blipFill>
        <p:spPr>
          <a:xfrm>
            <a:off x="545238" y="1520930"/>
            <a:ext cx="7608304" cy="388709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5DD199-9B58-A21F-39A8-C99E94F2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968" y="-330416"/>
            <a:ext cx="6059129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Acercar</a:t>
            </a:r>
            <a:r>
              <a:rPr lang="en-US" sz="4000" b="1" dirty="0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 las </a:t>
            </a:r>
            <a:r>
              <a:rPr lang="en-US" sz="4000" b="1" dirty="0" err="1">
                <a:solidFill>
                  <a:srgbClr val="996600"/>
                </a:solidFill>
                <a:latin typeface="Congenial Light" panose="02000503040000020004" pitchFamily="2" charset="0"/>
                <a:ea typeface="+mn-ea"/>
                <a:cs typeface="+mn-cs"/>
              </a:rPr>
              <a:t>burbujas</a:t>
            </a:r>
            <a:endParaRPr lang="en-US" sz="4000" b="1" dirty="0">
              <a:solidFill>
                <a:srgbClr val="996600"/>
              </a:solidFill>
              <a:latin typeface="Congenial Light" panose="0200050304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5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DB171-100A-68AF-91D1-AEBAD35B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37" y="365322"/>
            <a:ext cx="6788882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latin typeface="Corbel" panose="020B0503020204020204" pitchFamily="34" charset="0"/>
              </a:rPr>
              <a:t>Restaurar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el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vínculo</a:t>
            </a:r>
            <a:endParaRPr lang="en-US" sz="4800" b="1" dirty="0">
              <a:latin typeface="Corbel" panose="020B050302020402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834EC9C-D825-F5E8-7E1E-C714E1A1C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6693" y="2533476"/>
            <a:ext cx="3455821" cy="344783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No </a:t>
            </a:r>
            <a:r>
              <a:rPr lang="en-US" sz="3200" dirty="0" err="1"/>
              <a:t>imponer</a:t>
            </a:r>
            <a:r>
              <a:rPr lang="en-US" sz="3200" dirty="0"/>
              <a:t> </a:t>
            </a:r>
            <a:r>
              <a:rPr lang="en-US" sz="3200" dirty="0" err="1"/>
              <a:t>ni</a:t>
            </a:r>
            <a:r>
              <a:rPr lang="en-US" sz="3200" dirty="0"/>
              <a:t> </a:t>
            </a:r>
            <a:r>
              <a:rPr lang="en-US" sz="3200" dirty="0" err="1"/>
              <a:t>convencer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Disposición</a:t>
            </a:r>
            <a:r>
              <a:rPr lang="en-US" sz="3200" dirty="0"/>
              <a:t> al </a:t>
            </a:r>
            <a:r>
              <a:rPr lang="en-US" sz="3200" dirty="0" err="1"/>
              <a:t>movimiento</a:t>
            </a: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 err="1"/>
              <a:t>Ambiente</a:t>
            </a:r>
            <a:r>
              <a:rPr lang="en-US" sz="3200" dirty="0"/>
              <a:t> de </a:t>
            </a:r>
            <a:r>
              <a:rPr lang="en-US" sz="3200" dirty="0" err="1"/>
              <a:t>seguridad</a:t>
            </a:r>
            <a:r>
              <a:rPr lang="en-US" sz="3200" dirty="0"/>
              <a:t> </a:t>
            </a:r>
            <a:r>
              <a:rPr lang="en-US" sz="3200" dirty="0" err="1"/>
              <a:t>emocional</a:t>
            </a:r>
            <a:endParaRPr lang="en-US" sz="3200" dirty="0"/>
          </a:p>
        </p:txBody>
      </p:sp>
      <p:pic>
        <p:nvPicPr>
          <p:cNvPr id="4" name="Marcador de contenido 3" descr="Un dibujo de una cara feliz&#10;&#10;El contenido generado por IA puede ser incorrecto.">
            <a:extLst>
              <a:ext uri="{FF2B5EF4-FFF2-40B4-BE49-F238E27FC236}">
                <a16:creationId xmlns:a16="http://schemas.microsoft.com/office/drawing/2014/main" id="{D51D12C0-09E1-65FE-BF5A-2FA4A44DA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82" b="99029" l="8405" r="95026">
                        <a14:foregroundMark x1="9091" y1="59709" x2="9091" y2="59709"/>
                        <a14:foregroundMark x1="9434" y1="57767" x2="9434" y2="57767"/>
                        <a14:foregroundMark x1="82504" y1="26456" x2="82504" y2="26456"/>
                        <a14:foregroundMark x1="77358" y1="16505" x2="77358" y2="16505"/>
                        <a14:foregroundMark x1="86621" y1="14320" x2="90395" y2="43447"/>
                        <a14:foregroundMark x1="90395" y1="43447" x2="81475" y2="51699"/>
                        <a14:foregroundMark x1="81475" y1="51699" x2="75472" y2="24515"/>
                        <a14:foregroundMark x1="75472" y1="24515" x2="87650" y2="25000"/>
                        <a14:foregroundMark x1="87650" y1="25000" x2="82161" y2="39320"/>
                        <a14:foregroundMark x1="82161" y1="39320" x2="72384" y2="16505"/>
                        <a14:foregroundMark x1="72384" y1="16505" x2="86449" y2="25243"/>
                        <a14:foregroundMark x1="86449" y1="25243" x2="85249" y2="40049"/>
                        <a14:foregroundMark x1="85249" y1="40049" x2="74614" y2="37136"/>
                        <a14:foregroundMark x1="74614" y1="37136" x2="73242" y2="35194"/>
                        <a14:foregroundMark x1="93825" y1="33981" x2="93825" y2="33981"/>
                        <a14:foregroundMark x1="40309" y1="52427" x2="57461" y2="47330"/>
                        <a14:foregroundMark x1="57461" y1="47330" x2="64151" y2="40049"/>
                        <a14:foregroundMark x1="64151" y1="40049" x2="63122" y2="36165"/>
                        <a14:foregroundMark x1="64666" y1="36165" x2="64666" y2="36165"/>
                        <a14:foregroundMark x1="47341" y1="91990" x2="45626" y2="92961"/>
                        <a14:foregroundMark x1="57290" y1="95388" x2="42882" y2="95874"/>
                        <a14:foregroundMark x1="42882" y1="95874" x2="55060" y2="92718"/>
                        <a14:foregroundMark x1="55060" y1="92718" x2="48885" y2="92476"/>
                        <a14:foregroundMark x1="71184" y1="16019" x2="78731" y2="10680"/>
                        <a14:foregroundMark x1="78731" y1="10680" x2="69983" y2="42718"/>
                        <a14:foregroundMark x1="69983" y1="42718" x2="94511" y2="971"/>
                        <a14:foregroundMark x1="94511" y1="971" x2="89365" y2="39806"/>
                        <a14:foregroundMark x1="89365" y1="39806" x2="95026" y2="30583"/>
                        <a14:foregroundMark x1="95026" y1="30583" x2="82333" y2="45388"/>
                        <a14:foregroundMark x1="82333" y1="45388" x2="71698" y2="42961"/>
                        <a14:foregroundMark x1="71698" y1="42961" x2="72213" y2="42961"/>
                        <a14:foregroundMark x1="78559" y1="9709" x2="93139" y2="22330"/>
                        <a14:foregroundMark x1="93139" y1="22330" x2="91767" y2="35437"/>
                        <a14:foregroundMark x1="91767" y1="35437" x2="84563" y2="47087"/>
                        <a14:foregroundMark x1="84563" y1="47087" x2="70497" y2="42233"/>
                        <a14:foregroundMark x1="70497" y1="42233" x2="66209" y2="31553"/>
                        <a14:foregroundMark x1="66209" y1="31553" x2="70497" y2="20631"/>
                        <a14:foregroundMark x1="70497" y1="20631" x2="83533" y2="14806"/>
                        <a14:foregroundMark x1="83533" y1="14806" x2="91081" y2="23544"/>
                        <a14:foregroundMark x1="91081" y1="23544" x2="93654" y2="37864"/>
                        <a14:foregroundMark x1="93654" y1="37864" x2="88508" y2="46359"/>
                        <a14:foregroundMark x1="88508" y1="46359" x2="80274" y2="47816"/>
                        <a14:foregroundMark x1="80274" y1="47816" x2="67067" y2="39806"/>
                        <a14:foregroundMark x1="67067" y1="39806" x2="65695" y2="22330"/>
                        <a14:foregroundMark x1="65695" y1="22330" x2="75129" y2="11893"/>
                        <a14:foregroundMark x1="75129" y1="11893" x2="89022" y2="16262"/>
                        <a14:foregroundMark x1="89022" y1="16262" x2="95712" y2="25971"/>
                        <a14:foregroundMark x1="95712" y1="25971" x2="96398" y2="37864"/>
                        <a14:foregroundMark x1="96398" y1="37864" x2="89537" y2="46845"/>
                        <a14:foregroundMark x1="89537" y1="46845" x2="73756" y2="47816"/>
                        <a14:foregroundMark x1="73756" y1="47816" x2="87993" y2="50728"/>
                        <a14:foregroundMark x1="87993" y1="50728" x2="95369" y2="41019"/>
                        <a14:foregroundMark x1="95369" y1="41019" x2="96055" y2="25000"/>
                        <a14:foregroundMark x1="96055" y1="25000" x2="90223" y2="11408"/>
                        <a14:foregroundMark x1="90223" y1="11408" x2="83705" y2="7524"/>
                        <a14:foregroundMark x1="83705" y1="7524" x2="79245" y2="11408"/>
                        <a14:foregroundMark x1="68096" y1="37621" x2="82676" y2="58010"/>
                        <a14:foregroundMark x1="82676" y1="58010" x2="92796" y2="49515"/>
                        <a14:foregroundMark x1="92796" y1="49515" x2="92796" y2="46117"/>
                        <a14:foregroundMark x1="15780" y1="41990" x2="7376" y2="51456"/>
                        <a14:foregroundMark x1="7376" y1="51456" x2="7204" y2="69417"/>
                        <a14:foregroundMark x1="7204" y1="69417" x2="21955" y2="81553"/>
                        <a14:foregroundMark x1="21955" y1="81553" x2="40652" y2="77184"/>
                        <a14:foregroundMark x1="40652" y1="77184" x2="43053" y2="55097"/>
                        <a14:foregroundMark x1="43053" y1="55097" x2="34305" y2="39320"/>
                        <a14:foregroundMark x1="34305" y1="39320" x2="19897" y2="36165"/>
                        <a14:foregroundMark x1="19897" y1="36165" x2="13208" y2="51214"/>
                        <a14:foregroundMark x1="13208" y1="51214" x2="14408" y2="67961"/>
                        <a14:foregroundMark x1="14408" y1="67961" x2="31732" y2="75485"/>
                        <a14:foregroundMark x1="31732" y1="75485" x2="42024" y2="55825"/>
                        <a14:foregroundMark x1="42024" y1="55825" x2="22642" y2="37621"/>
                        <a14:foregroundMark x1="22642" y1="37621" x2="10635" y2="43447"/>
                        <a14:foregroundMark x1="10635" y1="43447" x2="8576" y2="56796"/>
                        <a14:foregroundMark x1="8576" y1="56796" x2="12178" y2="69660"/>
                        <a14:foregroundMark x1="12178" y1="69660" x2="23842" y2="77913"/>
                        <a14:foregroundMark x1="23842" y1="77913" x2="27101" y2="78398"/>
                        <a14:foregroundMark x1="71527" y1="43689" x2="77530" y2="51942"/>
                        <a14:foregroundMark x1="77530" y1="51942" x2="69983" y2="46845"/>
                        <a14:foregroundMark x1="69983" y1="46845" x2="72384" y2="47330"/>
                        <a14:foregroundMark x1="68611" y1="45388" x2="73242" y2="45146"/>
                        <a14:foregroundMark x1="45455" y1="94417" x2="53173" y2="92233"/>
                        <a14:foregroundMark x1="53173" y1="92233" x2="61235" y2="99029"/>
                        <a14:foregroundMark x1="61235" y1="99029" x2="60892" y2="98786"/>
                        <a14:foregroundMark x1="46141" y1="91748" x2="53688" y2="93204"/>
                        <a14:foregroundMark x1="53688" y1="93204" x2="45283" y2="91505"/>
                        <a14:foregroundMark x1="45969" y1="90049" x2="62436" y2="88835"/>
                        <a14:foregroundMark x1="62436" y1="88835" x2="45626" y2="90777"/>
                        <a14:foregroundMark x1="45626" y1="90777" x2="47341" y2="970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7672" y="1173424"/>
            <a:ext cx="6389346" cy="45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31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49552-64CC-A82A-4C60-B53E0079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512"/>
            <a:ext cx="10515600" cy="1325563"/>
          </a:xfrm>
        </p:spPr>
        <p:txBody>
          <a:bodyPr/>
          <a:lstStyle/>
          <a:p>
            <a:pPr algn="ctr"/>
            <a:r>
              <a:rPr lang="es-MX" sz="4800" b="1" dirty="0">
                <a:latin typeface="Corbel" panose="020B0503020204020204" pitchFamily="34" charset="0"/>
              </a:rPr>
              <a:t>¿Quién tiene la razón?</a:t>
            </a:r>
            <a:endParaRPr lang="es-ES" sz="4800" b="1" dirty="0">
              <a:latin typeface="Corbel" panose="020B05030202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0D8AED-7DA6-9397-0887-548EAC991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152525"/>
            <a:ext cx="8096250" cy="455295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3C6C903-F905-7298-B0D0-E54FC6AE95E0}"/>
              </a:ext>
            </a:extLst>
          </p:cNvPr>
          <p:cNvSpPr txBox="1">
            <a:spLocks/>
          </p:cNvSpPr>
          <p:nvPr/>
        </p:nvSpPr>
        <p:spPr>
          <a:xfrm>
            <a:off x="1068092" y="556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800" b="1" dirty="0">
                <a:latin typeface="Corbel" panose="020B0503020204020204" pitchFamily="34" charset="0"/>
              </a:rPr>
              <a:t>¿El problema es el problema?</a:t>
            </a:r>
            <a:endParaRPr lang="es-ES" sz="4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5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2C895-6E26-9D9A-7397-6C2C75F2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58" y="2699581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 err="1">
                <a:solidFill>
                  <a:schemeClr val="accent5"/>
                </a:solidFill>
                <a:latin typeface="Corbel" panose="020B0503020204020204" pitchFamily="34" charset="0"/>
              </a:rPr>
              <a:t>Relación</a:t>
            </a:r>
            <a:br>
              <a:rPr lang="en-US" sz="4800" b="1" dirty="0">
                <a:solidFill>
                  <a:schemeClr val="accent5"/>
                </a:solidFill>
                <a:latin typeface="Corbel" panose="020B0503020204020204" pitchFamily="34" charset="0"/>
              </a:rPr>
            </a:br>
            <a:r>
              <a:rPr lang="en-US" sz="4800" b="1" dirty="0" err="1">
                <a:solidFill>
                  <a:schemeClr val="accent5"/>
                </a:solidFill>
                <a:latin typeface="Corbel" panose="020B0503020204020204" pitchFamily="34" charset="0"/>
              </a:rPr>
              <a:t>Yo</a:t>
            </a:r>
            <a:r>
              <a:rPr lang="en-US" sz="4800" b="1" dirty="0">
                <a:solidFill>
                  <a:schemeClr val="accent5"/>
                </a:solidFill>
                <a:latin typeface="Corbel" panose="020B0503020204020204" pitchFamily="34" charset="0"/>
              </a:rPr>
              <a:t>- Tú (Bubber</a:t>
            </a:r>
            <a:r>
              <a:rPr lang="en-US" sz="400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Marcador de contenido 4" descr="Diagrama de Venn&#10;&#10;El contenido generado por IA puede ser incorrecto.">
            <a:extLst>
              <a:ext uri="{FF2B5EF4-FFF2-40B4-BE49-F238E27FC236}">
                <a16:creationId xmlns:a16="http://schemas.microsoft.com/office/drawing/2014/main" id="{32E6EAEB-4FFB-D6D1-577B-D6E55FA1A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149" y="2015114"/>
            <a:ext cx="6754222" cy="444090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E1CCAD-BAF2-20C4-7911-0822502048BF}"/>
              </a:ext>
            </a:extLst>
          </p:cNvPr>
          <p:cNvSpPr txBox="1"/>
          <p:nvPr/>
        </p:nvSpPr>
        <p:spPr>
          <a:xfrm>
            <a:off x="4499583" y="247002"/>
            <a:ext cx="70971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MX" sz="2400" b="1" dirty="0">
                <a:latin typeface="Corbel" panose="020B0503020204020204" pitchFamily="34" charset="0"/>
              </a:rPr>
              <a:t>Para restaurar un vínculo </a:t>
            </a:r>
            <a:r>
              <a:rPr lang="es-MX" sz="2400" dirty="0">
                <a:latin typeface="Corbel" panose="020B0503020204020204" pitchFamily="34" charset="0"/>
              </a:rPr>
              <a:t>que se ha roto o bloqueado debido al choque de "burbujas de identidad", es necesario realizar un </a:t>
            </a:r>
            <a:r>
              <a:rPr lang="es-MX" sz="2400" b="1" dirty="0">
                <a:latin typeface="Corbel" panose="020B0503020204020204" pitchFamily="34" charset="0"/>
              </a:rPr>
              <a:t>movimiento consciente </a:t>
            </a:r>
            <a:r>
              <a:rPr lang="es-MX" sz="2400" dirty="0">
                <a:latin typeface="Corbel" panose="020B0503020204020204" pitchFamily="34" charset="0"/>
              </a:rPr>
              <a:t>que priorice la relación sobre la necesidad individual de tener la razón.</a:t>
            </a:r>
            <a:endParaRPr lang="es-ES" sz="2800" dirty="0">
              <a:solidFill>
                <a:srgbClr val="C00000"/>
              </a:solidFill>
              <a:latin typeface="Corbel" panose="020B050302020402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4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80B470D-8A18-51C2-7E3E-4C684FCA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Recapitulando…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ACA264-E23D-B1DD-F4D1-25165C154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dirty="0">
                <a:latin typeface="Corbel" panose="020B0503020204020204" pitchFamily="34" charset="0"/>
              </a:rPr>
              <a:t>Nuestra identidad no es una jaula (burbuja), sino una </a:t>
            </a:r>
            <a:r>
              <a:rPr lang="es-MX" b="1" dirty="0">
                <a:latin typeface="Corbel" panose="020B0503020204020204" pitchFamily="34" charset="0"/>
              </a:rPr>
              <a:t>narrativa constante</a:t>
            </a:r>
            <a:r>
              <a:rPr lang="es-MX" dirty="0">
                <a:latin typeface="Corbel" panose="020B0503020204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dirty="0">
                <a:latin typeface="Corbel" panose="020B0503020204020204" pitchFamily="34" charset="0"/>
              </a:rPr>
              <a:t>Vivimos atrapados en determinismos porque soltarlos implica </a:t>
            </a:r>
            <a:r>
              <a:rPr lang="es-MX" b="1" dirty="0">
                <a:latin typeface="Corbel" panose="020B0503020204020204" pitchFamily="34" charset="0"/>
              </a:rPr>
              <a:t>perder una versión conocida de nosotros mismos</a:t>
            </a:r>
            <a:r>
              <a:rPr lang="es-MX" dirty="0">
                <a:latin typeface="Corbel" panose="020B0503020204020204" pitchFamily="34" charset="0"/>
              </a:rPr>
              <a:t>, y ese vacío genera angustia.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dirty="0">
                <a:latin typeface="Corbel" panose="020B0503020204020204" pitchFamily="34" charset="0"/>
              </a:rPr>
              <a:t>Sin embargo, la verdadera libertad ontológica aparece cuando reconocemos que, aunque estamos condicionados por nuestra historia, somos </a:t>
            </a:r>
            <a:r>
              <a:rPr lang="es-MX" b="1" dirty="0">
                <a:latin typeface="Corbel" panose="020B0503020204020204" pitchFamily="34" charset="0"/>
              </a:rPr>
              <a:t>responsables de qué hacemos con lo que nos ocurrió</a:t>
            </a:r>
            <a:r>
              <a:rPr lang="es-MX" dirty="0">
                <a:latin typeface="Corbel" panose="020B0503020204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dirty="0">
                <a:latin typeface="Corbel" panose="020B0503020204020204" pitchFamily="34" charset="0"/>
              </a:rPr>
              <a:t>Al cambiar nuestra forma de observar (pasar de la sombra al objeto real) y de vincularnos, transformamos nuestra realidad.</a:t>
            </a:r>
            <a:endParaRPr lang="es-E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37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EF31C-0F2F-0349-0181-2A80394D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función de la identidad es la coherencia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4F4CC-BDEC-A298-4061-47525479C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>
                <a:latin typeface="Corbel" panose="020B0503020204020204" pitchFamily="34" charset="0"/>
              </a:rPr>
              <a:t>La función de la identidad no es ser "verdadera", sino darnos coherencia.</a:t>
            </a:r>
          </a:p>
          <a:p>
            <a:pPr marL="0" indent="0" algn="ctr">
              <a:buNone/>
            </a:pPr>
            <a:r>
              <a:rPr lang="es-MX" dirty="0">
                <a:latin typeface="Corbel" panose="020B0503020204020204" pitchFamily="34" charset="0"/>
              </a:rPr>
              <a:t> Necesitamos creer que somos alguien para poder actuar en el mundo. </a:t>
            </a:r>
          </a:p>
          <a:p>
            <a:pPr marL="0" indent="0" algn="ctr">
              <a:buNone/>
            </a:pPr>
            <a:r>
              <a:rPr lang="es-MX" dirty="0">
                <a:latin typeface="Corbel" panose="020B0503020204020204" pitchFamily="34" charset="0"/>
              </a:rPr>
              <a:t>El problema surge cuando confundimos esa "coherencia" con una "cárcel" (determinismo). </a:t>
            </a:r>
          </a:p>
          <a:p>
            <a:pPr marL="0" indent="0" algn="ctr">
              <a:buNone/>
            </a:pPr>
            <a:r>
              <a:rPr lang="es-MX" b="1" dirty="0">
                <a:latin typeface="Corbel" panose="020B0503020204020204" pitchFamily="34" charset="0"/>
              </a:rPr>
              <a:t>La Ontología del Lenguaje busca que tu identidad sea una invención que te sirva para alcanzar la vida que deseas, no una carga que debas soportar.</a:t>
            </a:r>
            <a:endParaRPr lang="es-ES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8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1999C-D30A-2CC6-01B4-A8F8F750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2" y="490537"/>
            <a:ext cx="5774267" cy="1628775"/>
          </a:xfrm>
        </p:spPr>
        <p:txBody>
          <a:bodyPr anchor="b">
            <a:normAutofit/>
          </a:bodyPr>
          <a:lstStyle/>
          <a:p>
            <a:r>
              <a:rPr lang="es-MX" b="1" dirty="0">
                <a:solidFill>
                  <a:schemeClr val="accent1"/>
                </a:solidFill>
                <a:latin typeface="Corbel" panose="020B0503020204020204" pitchFamily="34" charset="0"/>
              </a:rPr>
              <a:t>Identidad</a:t>
            </a:r>
            <a:br>
              <a:rPr lang="es-MX" sz="3700" dirty="0"/>
            </a:br>
            <a:r>
              <a:rPr lang="es-MX" sz="2800" dirty="0">
                <a:latin typeface="Corbel" panose="020B0503020204020204" pitchFamily="34" charset="0"/>
              </a:rPr>
              <a:t>Ilusión-constante-de-auto-referencia</a:t>
            </a:r>
            <a:endParaRPr lang="es-ES" sz="3700" dirty="0">
              <a:latin typeface="Corbel" panose="020B05030202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A58E14-BD3C-BC6B-6222-9A458F39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283" r="21038" b="1"/>
          <a:stretch>
            <a:fillRect/>
          </a:stretch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CD2CBF-F9D1-1949-7F35-6B323CA15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2614612"/>
            <a:ext cx="5291663" cy="3752849"/>
          </a:xfrm>
        </p:spPr>
        <p:txBody>
          <a:bodyPr>
            <a:normAutofit/>
          </a:bodyPr>
          <a:lstStyle/>
          <a:p>
            <a:r>
              <a:rPr lang="es-MX" sz="2000" dirty="0"/>
              <a:t>Yo pienso</a:t>
            </a:r>
          </a:p>
          <a:p>
            <a:r>
              <a:rPr lang="es-MX" sz="2000" dirty="0"/>
              <a:t>Yo quiero</a:t>
            </a:r>
          </a:p>
          <a:p>
            <a:r>
              <a:rPr lang="es-MX" sz="2000" dirty="0"/>
              <a:t>Yo necesito</a:t>
            </a:r>
          </a:p>
          <a:p>
            <a:r>
              <a:rPr lang="es-MX" sz="2000" dirty="0"/>
              <a:t>Yo creo</a:t>
            </a:r>
          </a:p>
          <a:p>
            <a:r>
              <a:rPr lang="es-MX" sz="2000" dirty="0"/>
              <a:t>Yo sufro</a:t>
            </a:r>
          </a:p>
          <a:p>
            <a:r>
              <a:rPr lang="es-MX" sz="2000" dirty="0"/>
              <a:t>Yo conquisto</a:t>
            </a:r>
          </a:p>
          <a:p>
            <a:r>
              <a:rPr lang="es-MX" sz="2000" dirty="0"/>
              <a:t>Yo pierdo</a:t>
            </a:r>
          </a:p>
          <a:p>
            <a:r>
              <a:rPr lang="es-MX" sz="2000" dirty="0"/>
              <a:t>Yo soy esto</a:t>
            </a:r>
          </a:p>
          <a:p>
            <a:r>
              <a:rPr lang="es-MX" sz="2000" dirty="0"/>
              <a:t>Yo no soy aquello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1260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1E49AC4-46B8-59AE-9D93-BC16E889C4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2322" y="-495946"/>
            <a:ext cx="12194322" cy="81230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6D6489-FAA6-1392-2DFD-73434141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27" y="99354"/>
            <a:ext cx="10515600" cy="1325563"/>
          </a:xfrm>
        </p:spPr>
        <p:txBody>
          <a:bodyPr/>
          <a:lstStyle/>
          <a:p>
            <a:r>
              <a:rPr lang="es-MX" dirty="0">
                <a:latin typeface="Corbel" panose="020B0503020204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Heidegger</a:t>
            </a:r>
            <a:endParaRPr lang="es-ES" dirty="0">
              <a:latin typeface="Corbel" panose="020B0503020204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CAA76-5F42-58B1-192E-2678DCCA3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146" y="1424917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900" dirty="0"/>
              <a:t>Siguiendo a Heidegger, el ser humano es </a:t>
            </a:r>
            <a:r>
              <a:rPr lang="es-MX" sz="2900" b="1" dirty="0">
                <a:solidFill>
                  <a:schemeClr val="accent5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ser-en-el-mundo:</a:t>
            </a:r>
          </a:p>
          <a:p>
            <a:pPr marL="0" indent="0">
              <a:buNone/>
            </a:pPr>
            <a:endParaRPr lang="es-MX" sz="2900" dirty="0"/>
          </a:p>
          <a:p>
            <a:r>
              <a:rPr lang="es-MX" sz="2600" dirty="0"/>
              <a:t>No existimos solos, la identidad se construye con nuestra historia, cultura y contexto. </a:t>
            </a:r>
            <a:r>
              <a:rPr lang="es-MX" sz="2600" b="1" dirty="0">
                <a:solidFill>
                  <a:schemeClr val="accent5"/>
                </a:solidFill>
              </a:rPr>
              <a:t>Ser-con-otros / Ser ahí.</a:t>
            </a:r>
          </a:p>
          <a:p>
            <a:r>
              <a:rPr lang="es-MX" sz="2600" dirty="0"/>
              <a:t>La identidad se organiza como una narrativa personal</a:t>
            </a:r>
            <a:r>
              <a:rPr lang="es-MX" sz="2600" b="1" dirty="0"/>
              <a:t>, somos la historia que nos contamos de nosotros mismos.</a:t>
            </a:r>
          </a:p>
          <a:p>
            <a:r>
              <a:rPr lang="es-MX" sz="2600" dirty="0"/>
              <a:t>En ese relato, </a:t>
            </a:r>
            <a:r>
              <a:rPr lang="es-MX" sz="2600" b="1" dirty="0"/>
              <a:t>elegimos</a:t>
            </a:r>
            <a:r>
              <a:rPr lang="es-MX" sz="2600" dirty="0"/>
              <a:t> activamente qué recordar, qué resignificar del pasado y hacia dónde proyectar nuestra vida.</a:t>
            </a:r>
            <a:endParaRPr lang="es-E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192B2E-4DE2-11EC-3FF8-58C76E4F53CE}"/>
              </a:ext>
            </a:extLst>
          </p:cNvPr>
          <p:cNvSpPr txBox="1"/>
          <p:nvPr/>
        </p:nvSpPr>
        <p:spPr>
          <a:xfrm>
            <a:off x="1661260" y="5433083"/>
            <a:ext cx="8818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Congenial Light" panose="02000503040000020004" pitchFamily="2" charset="0"/>
                <a:cs typeface="Cavolini" panose="03000502040302020204" pitchFamily="66" charset="0"/>
              </a:rPr>
              <a:t>La identidad auténtica no es perfecta ni acabada, </a:t>
            </a:r>
          </a:p>
          <a:p>
            <a:pPr algn="ctr"/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Congenial Light" panose="02000503040000020004" pitchFamily="2" charset="0"/>
                <a:cs typeface="Cavolini" panose="03000502040302020204" pitchFamily="66" charset="0"/>
              </a:rPr>
              <a:t>sino elegida conscientemente.</a:t>
            </a:r>
            <a:endParaRPr lang="es-ES" sz="2800" b="1" dirty="0">
              <a:solidFill>
                <a:schemeClr val="accent5">
                  <a:lumMod val="50000"/>
                </a:schemeClr>
              </a:solidFill>
              <a:latin typeface="Congenial Light" panose="02000503040000020004" pitchFamily="2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4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3BF052-7011-DABE-A71B-A787F078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MX" sz="4000"/>
              <a:t>John Searle</a:t>
            </a:r>
            <a:endParaRPr lang="es-ES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5764C-72CA-D077-A663-6EC90B41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000"/>
              <a:t>Fue Alumno de J.L. Austin, reconocido por sus contribuciones a la </a:t>
            </a:r>
            <a:r>
              <a:rPr lang="es-MX" sz="2000" b="1"/>
              <a:t>filosofía del lenguaje</a:t>
            </a:r>
            <a:r>
              <a:rPr lang="es-MX" sz="2000"/>
              <a:t>, la </a:t>
            </a:r>
            <a:r>
              <a:rPr lang="es-MX" sz="2000" b="1"/>
              <a:t>filosofía de la mente</a:t>
            </a:r>
            <a:r>
              <a:rPr lang="es-MX" sz="2000"/>
              <a:t> y la </a:t>
            </a:r>
            <a:r>
              <a:rPr lang="es-MX" sz="2000" b="1"/>
              <a:t>ontología social</a:t>
            </a:r>
            <a:r>
              <a:rPr lang="es-MX" sz="2000"/>
              <a:t>.</a:t>
            </a:r>
          </a:p>
          <a:p>
            <a:pPr marL="0" indent="0">
              <a:buNone/>
            </a:pPr>
            <a:endParaRPr lang="es-MX" sz="2000"/>
          </a:p>
          <a:p>
            <a:pPr marL="0" indent="0">
              <a:buNone/>
            </a:pPr>
            <a:r>
              <a:rPr lang="es-MX" sz="2000"/>
              <a:t>Creamos cosas que no existen físicamente pero que son “reales” porque todos estamos de acuerdo en que lo son. </a:t>
            </a:r>
          </a:p>
          <a:p>
            <a:pPr marL="0" indent="0">
              <a:buNone/>
            </a:pPr>
            <a:r>
              <a:rPr lang="es-MX" sz="2000" b="1"/>
              <a:t>X cuenta como Y en el contexto C</a:t>
            </a:r>
          </a:p>
        </p:txBody>
      </p:sp>
      <p:pic>
        <p:nvPicPr>
          <p:cNvPr id="4" name="Imagen 3" descr="Un hombre mayor con traje y corbata&#10;&#10;El contenido generado por IA puede ser incorrecto.">
            <a:extLst>
              <a:ext uri="{FF2B5EF4-FFF2-40B4-BE49-F238E27FC236}">
                <a16:creationId xmlns:a16="http://schemas.microsoft.com/office/drawing/2014/main" id="{1E21016B-B835-22D9-5033-EFE0EDF1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50" r="18549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6F0A5-B22D-C894-87F3-139AB6EF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9" y="2054098"/>
            <a:ext cx="5467870" cy="4754124"/>
          </a:xfrm>
        </p:spPr>
        <p:txBody>
          <a:bodyPr anchor="ctr">
            <a:normAutofit fontScale="92500" lnSpcReduction="20000"/>
          </a:bodyPr>
          <a:lstStyle/>
          <a:p>
            <a:r>
              <a:rPr lang="es-MX" sz="2300" dirty="0"/>
              <a:t>Si el “yo” que prometió algo ayer no es el mismo que debe cumplirlo hoy, la convivencia sería un caos.</a:t>
            </a:r>
          </a:p>
          <a:p>
            <a:pPr marL="0" indent="0" algn="ctr">
              <a:buNone/>
            </a:pPr>
            <a:r>
              <a:rPr lang="es-MX" sz="2300" b="1" dirty="0">
                <a:latin typeface="Corbel" panose="020B0503020204020204" pitchFamily="34" charset="0"/>
              </a:rPr>
              <a:t>Función de responsabilidad social</a:t>
            </a:r>
          </a:p>
          <a:p>
            <a:endParaRPr lang="es-MX" sz="2300" b="1" dirty="0"/>
          </a:p>
          <a:p>
            <a:r>
              <a:rPr lang="es-MX" sz="2300" dirty="0"/>
              <a:t>Si vas a estudiar una maestría en dos años, necesitas un “yo” que actúe hoy en beneficio del “yo” del futuro. </a:t>
            </a:r>
          </a:p>
          <a:p>
            <a:pPr marL="0" indent="0" algn="ctr">
              <a:buNone/>
            </a:pPr>
            <a:r>
              <a:rPr lang="es-MX" sz="2300" b="1" dirty="0"/>
              <a:t>Función de compromiso a largo plazo</a:t>
            </a:r>
          </a:p>
          <a:p>
            <a:endParaRPr lang="es-MX" sz="2300" b="1" dirty="0"/>
          </a:p>
          <a:p>
            <a:r>
              <a:rPr lang="es-MX" sz="2300" dirty="0"/>
              <a:t>Si el “yo” que fue de vacaciones  ayer y hoy se toma un café antes de ir a trabajar no son el mismo, no habría una unificación de percepción y recuerdos en una sola linea narrativa. </a:t>
            </a:r>
          </a:p>
          <a:p>
            <a:pPr marL="0" indent="0" algn="ctr">
              <a:buNone/>
            </a:pPr>
            <a:r>
              <a:rPr lang="es-MX" sz="2300" b="1" dirty="0"/>
              <a:t>Función de archivo central</a:t>
            </a:r>
            <a:endParaRPr lang="es-ES" sz="2300" b="1" dirty="0"/>
          </a:p>
          <a:p>
            <a:pPr marL="0" indent="0">
              <a:buNone/>
            </a:pPr>
            <a:endParaRPr lang="es-ES" sz="17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69F2F8A-C2F5-18AF-4BCE-2B0D68296AD8}"/>
              </a:ext>
            </a:extLst>
          </p:cNvPr>
          <p:cNvGrpSpPr/>
          <p:nvPr/>
        </p:nvGrpSpPr>
        <p:grpSpPr>
          <a:xfrm>
            <a:off x="5665079" y="679979"/>
            <a:ext cx="6828686" cy="5498042"/>
            <a:chOff x="5732435" y="762001"/>
            <a:chExt cx="6828686" cy="5498042"/>
          </a:xfrm>
        </p:grpSpPr>
        <p:pic>
          <p:nvPicPr>
            <p:cNvPr id="4" name="Imagen 3" descr="Gráfico, Gráfico de burbujas&#10;&#10;El contenido generado por IA puede ser incorrecto.">
              <a:extLst>
                <a:ext uri="{FF2B5EF4-FFF2-40B4-BE49-F238E27FC236}">
                  <a16:creationId xmlns:a16="http://schemas.microsoft.com/office/drawing/2014/main" id="{98E45E89-B8B9-C8BA-CB48-E3FE36C20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5020" r="3325"/>
            <a:stretch>
              <a:fillRect/>
            </a:stretch>
          </p:blipFill>
          <p:spPr>
            <a:xfrm>
              <a:off x="6534882" y="762001"/>
              <a:ext cx="6026239" cy="549804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9825D6E-6E7E-F04A-8BF0-F89FE3291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476" t="29642" r="64266" b="20188"/>
            <a:stretch>
              <a:fillRect/>
            </a:stretch>
          </p:blipFill>
          <p:spPr>
            <a:xfrm>
              <a:off x="8663553" y="2626290"/>
              <a:ext cx="1394848" cy="17694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DBA0226-055A-55C1-79CD-CA162048442C}"/>
                </a:ext>
              </a:extLst>
            </p:cNvPr>
            <p:cNvSpPr txBox="1"/>
            <p:nvPr/>
          </p:nvSpPr>
          <p:spPr>
            <a:xfrm>
              <a:off x="5732435" y="762001"/>
              <a:ext cx="3068664" cy="7439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EC5791-EE01-06B4-5CBC-436F05C35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6" y="296078"/>
            <a:ext cx="5577005" cy="1708242"/>
          </a:xfrm>
        </p:spPr>
        <p:txBody>
          <a:bodyPr anchor="ctr">
            <a:normAutofit/>
          </a:bodyPr>
          <a:lstStyle/>
          <a:p>
            <a:pPr algn="r"/>
            <a:r>
              <a:rPr lang="es-MX" sz="3200" dirty="0">
                <a:solidFill>
                  <a:schemeClr val="accent5"/>
                </a:solidFill>
                <a:latin typeface="Corbel" panose="020B0503020204020204" pitchFamily="34" charset="0"/>
              </a:rPr>
              <a:t>La identidad cumple funciones vitales para existir en relación</a:t>
            </a:r>
            <a:r>
              <a:rPr lang="es-MX" sz="2800" dirty="0">
                <a:latin typeface="Corbel" panose="020B0503020204020204" pitchFamily="34" charset="0"/>
              </a:rPr>
              <a:t>  </a:t>
            </a:r>
            <a:r>
              <a:rPr lang="es-MX" sz="1800" dirty="0">
                <a:latin typeface="Corbel" panose="020B0503020204020204" pitchFamily="34" charset="0"/>
              </a:rPr>
              <a:t>Searle</a:t>
            </a:r>
            <a:endParaRPr lang="es-MX" sz="28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8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cara con ojos y boca&#10;&#10;El contenido generado por IA puede ser incorrecto.">
            <a:extLst>
              <a:ext uri="{FF2B5EF4-FFF2-40B4-BE49-F238E27FC236}">
                <a16:creationId xmlns:a16="http://schemas.microsoft.com/office/drawing/2014/main" id="{BD70D3F9-71BC-D69D-7026-6CC4BCA8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09" y="1268294"/>
            <a:ext cx="3090436" cy="36251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A15D60-135A-3774-2C18-ED0AD8D6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522" y="-597682"/>
            <a:ext cx="5501548" cy="2353362"/>
          </a:xfrm>
        </p:spPr>
        <p:txBody>
          <a:bodyPr anchor="b">
            <a:normAutofit/>
          </a:bodyPr>
          <a:lstStyle/>
          <a:p>
            <a:r>
              <a:rPr lang="es-MX" sz="4800" dirty="0">
                <a:solidFill>
                  <a:schemeClr val="bg1"/>
                </a:solidFill>
              </a:rPr>
              <a:t>Los determinismos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890F8D-DFD5-76E2-F66B-14299FA7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82" y="1549832"/>
            <a:ext cx="6558258" cy="465829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Corbel" panose="020B0503020204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Un determinismo es cualquier fuerza, creencia o estructura que cierra la posibilidad de elegir, haciendo que el individuo sienta que </a:t>
            </a:r>
          </a:p>
          <a:p>
            <a:pPr marL="0" indent="0" algn="ctr">
              <a:buNone/>
            </a:pPr>
            <a:endParaRPr lang="es-MX" sz="2000" b="1" dirty="0">
              <a:latin typeface="Corbel" panose="020B050302020402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just">
              <a:buNone/>
            </a:pPr>
            <a:r>
              <a:rPr lang="es-MX" sz="2400" b="1" dirty="0">
                <a:latin typeface="Corbel" panose="020B0503020204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actúan como los cimientos de nuestra seguridad psicológica.</a:t>
            </a:r>
          </a:p>
          <a:p>
            <a:pPr marL="0" indent="0">
              <a:buNone/>
            </a:pPr>
            <a:endParaRPr lang="es-MX" sz="2400" b="1" dirty="0"/>
          </a:p>
          <a:p>
            <a:pPr marL="0" indent="0">
              <a:buNone/>
            </a:pPr>
            <a:r>
              <a:rPr lang="es-MX" sz="2400" b="1" dirty="0"/>
              <a:t>"Soy tímido". </a:t>
            </a:r>
          </a:p>
          <a:p>
            <a:pPr marL="0" indent="0">
              <a:buNone/>
            </a:pPr>
            <a:r>
              <a:rPr lang="es-MX" sz="2400" dirty="0"/>
              <a:t>Al decir “</a:t>
            </a:r>
            <a:r>
              <a:rPr lang="es-MX" sz="2400" u="sng" dirty="0"/>
              <a:t>YO SOY</a:t>
            </a:r>
            <a:r>
              <a:rPr lang="es-MX" sz="2400" dirty="0"/>
              <a:t>”, la persona se congela en una </a:t>
            </a:r>
          </a:p>
          <a:p>
            <a:pPr marL="0" indent="0">
              <a:buNone/>
            </a:pPr>
            <a:r>
              <a:rPr lang="es-MX" sz="2400" u="sng" dirty="0"/>
              <a:t>identidad fija</a:t>
            </a:r>
            <a:r>
              <a:rPr lang="es-MX" sz="2400" dirty="0"/>
              <a:t>. </a:t>
            </a:r>
          </a:p>
          <a:p>
            <a:pPr marL="0" indent="0">
              <a:buNone/>
            </a:pPr>
            <a:endParaRPr lang="es-MX" sz="2400" dirty="0"/>
          </a:p>
          <a:p>
            <a:pPr marL="0" indent="0">
              <a:buNone/>
            </a:pPr>
            <a:endParaRPr lang="es-ES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AE2EA6-B390-E250-7F11-E22A829DC7F0}"/>
              </a:ext>
            </a:extLst>
          </p:cNvPr>
          <p:cNvSpPr txBox="1"/>
          <p:nvPr/>
        </p:nvSpPr>
        <p:spPr>
          <a:xfrm>
            <a:off x="2175543" y="514729"/>
            <a:ext cx="7539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/>
              <a:t>"las cosas son así y no pueden ser de otra manera".</a:t>
            </a:r>
          </a:p>
        </p:txBody>
      </p:sp>
    </p:spTree>
    <p:extLst>
      <p:ext uri="{BB962C8B-B14F-4D97-AF65-F5344CB8AC3E}">
        <p14:creationId xmlns:p14="http://schemas.microsoft.com/office/powerpoint/2010/main" val="266665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45206-8DD1-402B-D03D-8920B7A4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83" y="456438"/>
            <a:ext cx="3720152" cy="1322887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700" dirty="0"/>
              <a:t>¿Porqué es tan difícil soltar los determinismos?</a:t>
            </a:r>
            <a:endParaRPr lang="es-ES" sz="3700" dirty="0"/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A6F1B09-DC0F-DC80-32CA-E62B259FF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83" t="7761" r="10008" b="3732"/>
          <a:stretch>
            <a:fillRect/>
          </a:stretch>
        </p:blipFill>
        <p:spPr>
          <a:xfrm>
            <a:off x="557283" y="2262753"/>
            <a:ext cx="3859733" cy="459524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25DA8-98ED-E8A5-E799-E71D4D113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94" y="704411"/>
            <a:ext cx="5310116" cy="59167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>
                <a:solidFill>
                  <a:srgbClr val="002060"/>
                </a:solidFill>
                <a:latin typeface="Corbel" panose="020B0503020204020204" pitchFamily="34" charset="0"/>
              </a:rPr>
              <a:t>Soltar un determinismo </a:t>
            </a:r>
            <a:r>
              <a:rPr lang="es-MX" sz="2400" b="1" dirty="0">
                <a:solidFill>
                  <a:srgbClr val="002060"/>
                </a:solidFill>
                <a:latin typeface="Corbel" panose="020B0503020204020204" pitchFamily="34" charset="0"/>
              </a:rPr>
              <a:t>no es solo cambiar una idea</a:t>
            </a:r>
            <a:r>
              <a:rPr lang="es-MX" sz="2400" dirty="0">
                <a:solidFill>
                  <a:srgbClr val="002060"/>
                </a:solidFill>
                <a:latin typeface="Corbel" panose="020B0503020204020204" pitchFamily="34" charset="0"/>
              </a:rPr>
              <a:t>, es </a:t>
            </a:r>
            <a:r>
              <a:rPr lang="es-MX" sz="2400" b="1" u="sng" dirty="0">
                <a:solidFill>
                  <a:srgbClr val="002060"/>
                </a:solidFill>
                <a:latin typeface="Corbel" panose="020B0503020204020204" pitchFamily="34" charset="0"/>
              </a:rPr>
              <a:t>perder</a:t>
            </a:r>
            <a:r>
              <a:rPr lang="es-MX" sz="2400" b="1" dirty="0">
                <a:solidFill>
                  <a:srgbClr val="002060"/>
                </a:solidFill>
                <a:latin typeface="Corbel" panose="020B0503020204020204" pitchFamily="34" charset="0"/>
              </a:rPr>
              <a:t> una versión conocida de mí</a:t>
            </a:r>
            <a:r>
              <a:rPr lang="es-MX" sz="2400" dirty="0">
                <a:solidFill>
                  <a:srgbClr val="002060"/>
                </a:solidFill>
                <a:latin typeface="Corbel" panose="020B0503020204020204" pitchFamily="34" charset="0"/>
              </a:rPr>
              <a:t>.</a:t>
            </a:r>
          </a:p>
          <a:p>
            <a:pPr marL="0" indent="0" algn="ctr">
              <a:buNone/>
            </a:pPr>
            <a:endParaRPr lang="es-MX" sz="24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Corbel" panose="020B0503020204020204" pitchFamily="34" charset="0"/>
              </a:rPr>
              <a:t>Nos protegen de la incertidumbre del cambio. (Zona de confort)</a:t>
            </a:r>
          </a:p>
          <a:p>
            <a:endParaRPr lang="es-MX" sz="24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Corbel" panose="020B0503020204020204" pitchFamily="34" charset="0"/>
              </a:rPr>
              <a:t>Abandonar una creencia conocida puede generar vacío y miedo.</a:t>
            </a:r>
          </a:p>
          <a:p>
            <a:endParaRPr lang="es-MX" sz="24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es-MX" sz="2400" dirty="0">
                <a:solidFill>
                  <a:srgbClr val="002060"/>
                </a:solidFill>
                <a:latin typeface="Corbel" panose="020B0503020204020204" pitchFamily="34" charset="0"/>
              </a:rPr>
              <a:t>Es mas cómodo culpar a los obstáculos externos en lugar de asumir la responsabilidad de cambiar la realidad actual. (Ganancia)</a:t>
            </a:r>
          </a:p>
          <a:p>
            <a:pPr marL="0" indent="0" algn="ctr">
              <a:buNone/>
            </a:pPr>
            <a:endParaRPr lang="es-MX" sz="24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248BA2-E783-44E1-0CB0-8E03C7F06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74" y="1226927"/>
            <a:ext cx="4850768" cy="621686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Corbel" panose="020B0503020204020204" pitchFamily="34" charset="0"/>
              </a:rPr>
              <a:t>Diferentes formas pueden proyectar la misma sombra circular. </a:t>
            </a:r>
          </a:p>
          <a:p>
            <a:pPr marL="0" indent="0">
              <a:buNone/>
            </a:pPr>
            <a:r>
              <a:rPr lang="es-MX" sz="2400" dirty="0">
                <a:latin typeface="Corbel" panose="020B0503020204020204" pitchFamily="34" charset="0"/>
              </a:rPr>
              <a:t>Si te quedas solo con la </a:t>
            </a:r>
            <a:r>
              <a:rPr lang="es-MX" sz="2400" b="1" dirty="0">
                <a:latin typeface="Corbel" panose="020B0503020204020204" pitchFamily="34" charset="0"/>
              </a:rPr>
              <a:t>"sombra" </a:t>
            </a:r>
            <a:r>
              <a:rPr lang="es-MX" sz="2400" dirty="0">
                <a:latin typeface="Corbel" panose="020B0503020204020204" pitchFamily="34" charset="0"/>
              </a:rPr>
              <a:t>(el problema superficial), te pierdes la oportunidad de entender el </a:t>
            </a:r>
            <a:r>
              <a:rPr lang="es-MX" sz="2400" b="1" dirty="0">
                <a:latin typeface="Corbel" panose="020B0503020204020204" pitchFamily="34" charset="0"/>
              </a:rPr>
              <a:t>“ser" </a:t>
            </a:r>
            <a:r>
              <a:rPr lang="es-MX" sz="2400" dirty="0">
                <a:latin typeface="Corbel" panose="020B0503020204020204" pitchFamily="34" charset="0"/>
              </a:rPr>
              <a:t>real (la solución profunda).</a:t>
            </a:r>
          </a:p>
          <a:p>
            <a:pPr marL="0" indent="0">
              <a:buNone/>
            </a:pPr>
            <a:endParaRPr lang="es-MX" sz="3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s-MX" sz="2400" b="1" dirty="0">
                <a:latin typeface="Corbel" panose="020B0503020204020204" pitchFamily="34" charset="0"/>
              </a:rPr>
              <a:t>Estamos condicionados por el pasado, pero no determinados por él.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D9C7D07-F02F-E545-0FAF-6FFC560C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36" r="27069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8245481-0988-5E92-C31E-35C142A2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70" y="514421"/>
            <a:ext cx="8025374" cy="1624520"/>
          </a:xfrm>
        </p:spPr>
        <p:txBody>
          <a:bodyPr anchor="ctr">
            <a:noAutofit/>
          </a:bodyPr>
          <a:lstStyle/>
          <a:p>
            <a:r>
              <a:rPr lang="es-MX" sz="4000" dirty="0"/>
              <a:t>Del determinismo a la </a:t>
            </a:r>
            <a:br>
              <a:rPr lang="es-MX" sz="4000" dirty="0"/>
            </a:br>
            <a:r>
              <a:rPr lang="es-MX" sz="4000" dirty="0">
                <a:solidFill>
                  <a:schemeClr val="accent5">
                    <a:lumMod val="75000"/>
                  </a:schemeClr>
                </a:solidFill>
                <a:latin typeface="Congenial Light" panose="02000503040000020004" pitchFamily="2" charset="0"/>
              </a:rPr>
              <a:t>Creatividad</a:t>
            </a:r>
            <a:endParaRPr lang="es-ES" sz="4000" dirty="0">
              <a:solidFill>
                <a:schemeClr val="accent5">
                  <a:lumMod val="75000"/>
                </a:schemeClr>
              </a:solidFill>
              <a:latin typeface="Congenial Light" panose="02000503040000020004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8E1F93-D694-851A-EFC5-7EF2E48F2B3B}"/>
              </a:ext>
            </a:extLst>
          </p:cNvPr>
          <p:cNvSpPr txBox="1"/>
          <p:nvPr/>
        </p:nvSpPr>
        <p:spPr>
          <a:xfrm>
            <a:off x="5989633" y="5866525"/>
            <a:ext cx="63155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2800" b="1" dirty="0">
                <a:latin typeface="Corbel" panose="020B0503020204020204" pitchFamily="34" charset="0"/>
              </a:rPr>
              <a:t>Lo que vemos no siempre es la </a:t>
            </a:r>
          </a:p>
          <a:p>
            <a:pPr marL="0" indent="0" algn="ctr">
              <a:buNone/>
            </a:pPr>
            <a:r>
              <a:rPr lang="es-MX" sz="2800" b="1" dirty="0">
                <a:latin typeface="Corbel" panose="020B0503020204020204" pitchFamily="34" charset="0"/>
              </a:rPr>
              <a:t>realidad completa</a:t>
            </a:r>
          </a:p>
        </p:txBody>
      </p:sp>
    </p:spTree>
    <p:extLst>
      <p:ext uri="{BB962C8B-B14F-4D97-AF65-F5344CB8AC3E}">
        <p14:creationId xmlns:p14="http://schemas.microsoft.com/office/powerpoint/2010/main" val="3022139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1333</Words>
  <Application>Microsoft Office PowerPoint</Application>
  <PresentationFormat>Panorámica</PresentationFormat>
  <Paragraphs>147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Cavolini</vt:lpstr>
      <vt:lpstr>Clarendon Blk BT</vt:lpstr>
      <vt:lpstr>Congenial Light</vt:lpstr>
      <vt:lpstr>Corbel</vt:lpstr>
      <vt:lpstr>Tema de Office</vt:lpstr>
      <vt:lpstr>El problema de la Identidad</vt:lpstr>
      <vt:lpstr>Construimos nuestra identidad en la medida en que existimos, actuamos, nos relacionamos y nos interpretamos.  La identidad no es “quien soy” es  “quien creo ser” </vt:lpstr>
      <vt:lpstr>Identidad Ilusión-constante-de-auto-referencia</vt:lpstr>
      <vt:lpstr>Heidegger</vt:lpstr>
      <vt:lpstr>John Searle</vt:lpstr>
      <vt:lpstr>La identidad cumple funciones vitales para existir en relación  Searle</vt:lpstr>
      <vt:lpstr>Los determinismos</vt:lpstr>
      <vt:lpstr>¿Porqué es tan difícil soltar los determinismos?</vt:lpstr>
      <vt:lpstr>Del determinismo a la  Creatividad</vt:lpstr>
      <vt:lpstr>Rafael Echeverria</vt:lpstr>
      <vt:lpstr>Juicios</vt:lpstr>
      <vt:lpstr>Como “fundamentar” un juicio</vt:lpstr>
      <vt:lpstr>Los juicios son los lentes con los que vemos el mundo</vt:lpstr>
      <vt:lpstr>Cómo mis juicios afectan mis relaciones</vt:lpstr>
      <vt:lpstr>La burbuja de identidad</vt:lpstr>
      <vt:lpstr>El conflicto no es el tema en sí,  sino la protección de la propia identidad </vt:lpstr>
      <vt:lpstr>Presentación de PowerPoint</vt:lpstr>
      <vt:lpstr>El modelo OSCAR</vt:lpstr>
      <vt:lpstr>Presentación de PowerPoint</vt:lpstr>
      <vt:lpstr>Acercar las burbujas</vt:lpstr>
      <vt:lpstr>Restaurar el vínculo</vt:lpstr>
      <vt:lpstr>¿Quién tiene la razón?</vt:lpstr>
      <vt:lpstr>Relación Yo- Tú (Bubber)</vt:lpstr>
      <vt:lpstr>Recapitulando…</vt:lpstr>
      <vt:lpstr>La función de la identidad es la coherencia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Katia Rodriguez</dc:creator>
  <cp:lastModifiedBy>Katia RODRIGUEZ</cp:lastModifiedBy>
  <cp:revision>8</cp:revision>
  <dcterms:created xsi:type="dcterms:W3CDTF">2026-01-14T19:41:15Z</dcterms:created>
  <dcterms:modified xsi:type="dcterms:W3CDTF">2026-01-18T01:34:56Z</dcterms:modified>
</cp:coreProperties>
</file>