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1981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458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2242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0701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2854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6259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4578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87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640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5848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673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848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8711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31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3558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793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93971-913C-4C54-B9EF-9551C66C025A}" type="datetimeFigureOut">
              <a:rPr lang="es-MX" smtClean="0"/>
              <a:pPr/>
              <a:t>30/01/2024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5C0F8F-2DAF-4667-8EC1-40CB16043AC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656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FC59DA47-0B3E-4C84-B322-4D0AB409F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6F7C0CF3-8632-43CE-B87A-053125D41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3479799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05209" y="967417"/>
            <a:ext cx="2834152" cy="39432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MX" sz="3000">
                <a:solidFill>
                  <a:srgbClr val="FEFFFF"/>
                </a:solidFill>
              </a:rPr>
              <a:t>NORMAS DE ETICA PROFESIONAL QUE DEBEN TENERSE PRESENTES EN TRABAJOS DE AUDITORIA</a:t>
            </a:r>
          </a:p>
        </p:txBody>
      </p:sp>
      <p:sp>
        <p:nvSpPr>
          <p:cNvPr id="2059" name="Freeform 5">
            <a:extLst>
              <a:ext uri="{FF2B5EF4-FFF2-40B4-BE49-F238E27FC236}">
                <a16:creationId xmlns:a16="http://schemas.microsoft.com/office/drawing/2014/main" id="{1E280319-321A-4944-A828-08032D4E9C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4053016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t1.gstatic.com/images?q=tbn:ANd9GcTNKYd6S500Yhx--qXWBHe-lIEfGod4b0NEn1rwm1YVPJvxLIM5OQ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190995" y="2277394"/>
            <a:ext cx="2053791" cy="2310514"/>
          </a:xfrm>
          <a:prstGeom prst="rect">
            <a:avLst/>
          </a:prstGeom>
          <a:noFill/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7581" y="2802426"/>
            <a:ext cx="2053791" cy="12604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7B5A23F-7276-435D-91DA-09104D7777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016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2F3ECD7F-BF61-4CB1-AA15-464BB771E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966F1B29-3A08-4DB7-9F92-4C09B3BCF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1037" name="Freeform 5">
            <a:extLst>
              <a:ext uri="{FF2B5EF4-FFF2-40B4-BE49-F238E27FC236}">
                <a16:creationId xmlns:a16="http://schemas.microsoft.com/office/drawing/2014/main" id="{44A5AAD1-9616-4E1C-B3AC-E5497A6A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6399" y="2032000"/>
            <a:ext cx="5359400" cy="387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>
                <a:solidFill>
                  <a:srgbClr val="FEFFFF"/>
                </a:solidFill>
              </a:rPr>
              <a:t>	El auditor debe reflexionar y tener presente, que en todo trabajo que dirija o ejecute, deberá apegarse a las normas de ETICA PROFESIONAL,  a fin de que su manera de conducirse en el campo de la auditoria, no solo le prestigie, sino que este prestigio se extienda hacia la universidad que lo forjo y sus colegas.</a:t>
            </a:r>
          </a:p>
          <a:p>
            <a:pPr>
              <a:buNone/>
            </a:pPr>
            <a:endParaRPr lang="es-MX">
              <a:solidFill>
                <a:srgbClr val="FEFFFF"/>
              </a:solidFill>
            </a:endParaRPr>
          </a:p>
          <a:p>
            <a:pPr>
              <a:buNone/>
            </a:pPr>
            <a:endParaRPr lang="es-MX">
              <a:solidFill>
                <a:srgbClr val="FEFFFF"/>
              </a:solidFill>
            </a:endParaRPr>
          </a:p>
        </p:txBody>
      </p:sp>
      <p:pic>
        <p:nvPicPr>
          <p:cNvPr id="1026" name="Picture 2" descr="http://t3.gstatic.com/images?q=tbn:ANd9GcTVdpOFlYGMqhyP1LHKBjnq-ReEp4MzIJEE-EtfmbeQwOM88xsP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534792" y="2271585"/>
            <a:ext cx="2251449" cy="3383325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0" name="Rectangle 7174">
            <a:extLst>
              <a:ext uri="{FF2B5EF4-FFF2-40B4-BE49-F238E27FC236}">
                <a16:creationId xmlns:a16="http://schemas.microsoft.com/office/drawing/2014/main" id="{37B5A23F-7276-435D-91DA-09104D7777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016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2" name="Rectangle 7176">
            <a:extLst>
              <a:ext uri="{FF2B5EF4-FFF2-40B4-BE49-F238E27FC236}">
                <a16:creationId xmlns:a16="http://schemas.microsoft.com/office/drawing/2014/main" id="{2F3ECD7F-BF61-4CB1-AA15-464BB771E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9" name="Rectangle 7178">
            <a:extLst>
              <a:ext uri="{FF2B5EF4-FFF2-40B4-BE49-F238E27FC236}">
                <a16:creationId xmlns:a16="http://schemas.microsoft.com/office/drawing/2014/main" id="{966F1B29-3A08-4DB7-9F92-4C09B3BCF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7181" name="Freeform 5">
            <a:extLst>
              <a:ext uri="{FF2B5EF4-FFF2-40B4-BE49-F238E27FC236}">
                <a16:creationId xmlns:a16="http://schemas.microsoft.com/office/drawing/2014/main" id="{44A5AAD1-9616-4E1C-B3AC-E5497A6A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6399" y="2032000"/>
            <a:ext cx="5359400" cy="387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>
                <a:solidFill>
                  <a:srgbClr val="FEFFFF"/>
                </a:solidFill>
              </a:rPr>
              <a:t>Las normas de ética que deben ser consideradas son:</a:t>
            </a:r>
          </a:p>
          <a:p>
            <a:pPr>
              <a:buNone/>
            </a:pPr>
            <a:endParaRPr lang="es-MX">
              <a:solidFill>
                <a:srgbClr val="FEFFFF"/>
              </a:solidFill>
            </a:endParaRPr>
          </a:p>
          <a:p>
            <a:pPr marL="514350" indent="-514350">
              <a:buAutoNum type="alphaLcParenR"/>
            </a:pPr>
            <a:r>
              <a:rPr lang="es-MX">
                <a:solidFill>
                  <a:srgbClr val="FEFFFF"/>
                </a:solidFill>
              </a:rPr>
              <a:t>Capacidad</a:t>
            </a:r>
          </a:p>
          <a:p>
            <a:pPr marL="514350" indent="-514350">
              <a:buAutoNum type="alphaLcParenR"/>
            </a:pPr>
            <a:r>
              <a:rPr lang="es-MX">
                <a:solidFill>
                  <a:srgbClr val="FEFFFF"/>
                </a:solidFill>
              </a:rPr>
              <a:t>Independencia</a:t>
            </a:r>
          </a:p>
          <a:p>
            <a:pPr marL="514350" indent="-514350">
              <a:buAutoNum type="alphaLcParenR"/>
            </a:pPr>
            <a:r>
              <a:rPr lang="es-MX">
                <a:solidFill>
                  <a:srgbClr val="FEFFFF"/>
                </a:solidFill>
              </a:rPr>
              <a:t>Equidad</a:t>
            </a:r>
          </a:p>
          <a:p>
            <a:pPr marL="514350" indent="-514350">
              <a:buAutoNum type="alphaLcParenR"/>
            </a:pPr>
            <a:r>
              <a:rPr lang="es-MX">
                <a:solidFill>
                  <a:srgbClr val="FEFFFF"/>
                </a:solidFill>
              </a:rPr>
              <a:t>Selección de clientes</a:t>
            </a:r>
          </a:p>
          <a:p>
            <a:pPr marL="514350" indent="-514350">
              <a:buAutoNum type="alphaLcParenR"/>
            </a:pPr>
            <a:r>
              <a:rPr lang="es-MX">
                <a:solidFill>
                  <a:srgbClr val="FEFFFF"/>
                </a:solidFill>
              </a:rPr>
              <a:t>Secreto profesional</a:t>
            </a:r>
          </a:p>
          <a:p>
            <a:pPr marL="514350" indent="-514350">
              <a:buAutoNum type="alphaLcParenR"/>
            </a:pPr>
            <a:r>
              <a:rPr lang="es-MX">
                <a:solidFill>
                  <a:srgbClr val="FEFFFF"/>
                </a:solidFill>
              </a:rPr>
              <a:t>Honorarios</a:t>
            </a:r>
          </a:p>
          <a:p>
            <a:pPr marL="514350" indent="-514350">
              <a:buAutoNum type="alphaLcParenR"/>
            </a:pPr>
            <a:r>
              <a:rPr lang="es-MX">
                <a:solidFill>
                  <a:srgbClr val="FEFFFF"/>
                </a:solidFill>
              </a:rPr>
              <a:t>Difusión de servicios</a:t>
            </a:r>
          </a:p>
          <a:p>
            <a:pPr>
              <a:buNone/>
            </a:pPr>
            <a:endParaRPr lang="es-MX">
              <a:solidFill>
                <a:srgbClr val="FEFFFF"/>
              </a:solidFill>
            </a:endParaRPr>
          </a:p>
          <a:p>
            <a:pPr>
              <a:buNone/>
            </a:pPr>
            <a:endParaRPr lang="es-MX">
              <a:solidFill>
                <a:srgbClr val="FEFFFF"/>
              </a:solidFill>
            </a:endParaRPr>
          </a:p>
        </p:txBody>
      </p:sp>
      <p:pic>
        <p:nvPicPr>
          <p:cNvPr id="7170" name="Picture 2" descr="http://t3.gstatic.com/images?q=tbn:ANd9GcTH-V8QgJUYmn9NJJebn4zsT-lQUfq_Oy4dXWsrkJT0ZC4Un3no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534792" y="3279214"/>
            <a:ext cx="2251449" cy="1368067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9EE869B-085D-43B3-AED8-9B0655612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4E744A-A072-47AF-981A-3718617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tx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pic>
        <p:nvPicPr>
          <p:cNvPr id="5" name="Picture 4" descr="Bombilla en fondo amarillo con rayos de luz y cable pintados">
            <a:extLst>
              <a:ext uri="{FF2B5EF4-FFF2-40B4-BE49-F238E27FC236}">
                <a16:creationId xmlns:a16="http://schemas.microsoft.com/office/drawing/2014/main" id="{86D2C4B3-74C9-8B79-8D2E-FC59A7E747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04" r="14546"/>
          <a:stretch/>
        </p:blipFill>
        <p:spPr>
          <a:xfrm>
            <a:off x="6172198" y="10"/>
            <a:ext cx="2971801" cy="6857990"/>
          </a:xfrm>
          <a:prstGeom prst="rect">
            <a:avLst/>
          </a:prstGeom>
        </p:spPr>
      </p:pic>
      <p:sp>
        <p:nvSpPr>
          <p:cNvPr id="13" name="Freeform 5">
            <a:extLst>
              <a:ext uri="{FF2B5EF4-FFF2-40B4-BE49-F238E27FC236}">
                <a16:creationId xmlns:a16="http://schemas.microsoft.com/office/drawing/2014/main" id="{F0254341-1068-4FB7-8AEF-220C6EB41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6399" y="2032000"/>
            <a:ext cx="5359400" cy="387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1700">
                <a:solidFill>
                  <a:srgbClr val="FEFFFF"/>
                </a:solidFill>
              </a:rPr>
              <a:t>a) Capacidad: el auditor debe estar consciente de que tiene la capacidad para desempeñarlo eficazmente. </a:t>
            </a:r>
          </a:p>
          <a:p>
            <a:pPr>
              <a:buNone/>
            </a:pPr>
            <a:r>
              <a:rPr lang="es-MX" sz="1700">
                <a:solidFill>
                  <a:srgbClr val="FEFFFF"/>
                </a:solidFill>
              </a:rPr>
              <a:t>	Del mismo modo se cerciorara que su equipo de trabajo  tiene la capacidad para ejecutarlo.</a:t>
            </a:r>
          </a:p>
          <a:p>
            <a:pPr>
              <a:buNone/>
            </a:pPr>
            <a:endParaRPr lang="es-MX" sz="1700">
              <a:solidFill>
                <a:srgbClr val="FEFFFF"/>
              </a:solidFill>
            </a:endParaRPr>
          </a:p>
          <a:p>
            <a:pPr>
              <a:buNone/>
            </a:pPr>
            <a:r>
              <a:rPr lang="es-MX" sz="1700">
                <a:solidFill>
                  <a:srgbClr val="FEFFFF"/>
                </a:solidFill>
              </a:rPr>
              <a:t>b) Independencia: deberá estar consciente de que actúa con entera libertad, sin influencia mental ni material por parte de quienes contratan sus servicios ni cualquier otra persona conectada a la empresa. Su opinión debe ser emitida con imparcialidad.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879851-1A1D-4246-AAA1-C484E858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41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ombilla en fondo amarillo con rayos de luz y cable pintados">
            <a:extLst>
              <a:ext uri="{FF2B5EF4-FFF2-40B4-BE49-F238E27FC236}">
                <a16:creationId xmlns:a16="http://schemas.microsoft.com/office/drawing/2014/main" id="{0CFBDFDB-DBE5-7977-A488-A4E6B1A62B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18000"/>
          <a:stretch/>
        </p:blipFill>
        <p:spPr>
          <a:xfrm>
            <a:off x="-6618" y="-5610"/>
            <a:ext cx="9143999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>
            <a:normAutofit/>
          </a:bodyPr>
          <a:lstStyle/>
          <a:p>
            <a:pPr>
              <a:buClr>
                <a:srgbClr val="F5E835"/>
              </a:buClr>
              <a:buNone/>
            </a:pPr>
            <a:r>
              <a:rPr lang="es-MX" dirty="0"/>
              <a:t>c) Equidad: el auditor debe tener presente que sus consejos al ponerse en practica pueden afectar los intereses del elemento humano, por lo que procurara que sean emitidos con equidad y protejan los intereses morales y materiales de la comunidad.</a:t>
            </a:r>
            <a:endParaRPr lang="es-MX"/>
          </a:p>
          <a:p>
            <a:pPr>
              <a:buClr>
                <a:srgbClr val="F5E835"/>
              </a:buClr>
              <a:buNone/>
            </a:pPr>
            <a:endParaRPr lang="es-MX"/>
          </a:p>
          <a:p>
            <a:pPr>
              <a:buClr>
                <a:srgbClr val="F5E835"/>
              </a:buClr>
              <a:buNone/>
            </a:pPr>
            <a:r>
              <a:rPr lang="es-MX" dirty="0"/>
              <a:t>d) Selección de clientes: el auditor rechazara aquellas proposiciones de trabajo cuya finalidad se oponga a los lineamientos morales y honestos que debe ostentar en su actuación profesional. Así también rechazara aquellos trabajos en los que considere no ser de utilidad para su cliente.</a:t>
            </a:r>
            <a:endParaRPr lang="es-MX"/>
          </a:p>
          <a:p>
            <a:pPr>
              <a:buClr>
                <a:srgbClr val="F5E835"/>
              </a:buClr>
              <a:buNone/>
            </a:pPr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9EE869B-085D-43B3-AED8-9B0655612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715" y="-1"/>
            <a:ext cx="915543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4E744A-A072-47AF-981A-3718617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tx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pic>
        <p:nvPicPr>
          <p:cNvPr id="5" name="Picture 4" descr="Gráfico en un documento con un bolígrafo">
            <a:extLst>
              <a:ext uri="{FF2B5EF4-FFF2-40B4-BE49-F238E27FC236}">
                <a16:creationId xmlns:a16="http://schemas.microsoft.com/office/drawing/2014/main" id="{7DE65D14-690E-12B2-F234-21C67A690E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2399" r="28676" b="-1"/>
          <a:stretch/>
        </p:blipFill>
        <p:spPr>
          <a:xfrm>
            <a:off x="6172198" y="10"/>
            <a:ext cx="2971801" cy="6857990"/>
          </a:xfrm>
          <a:prstGeom prst="rect">
            <a:avLst/>
          </a:prstGeom>
        </p:spPr>
      </p:pic>
      <p:sp>
        <p:nvSpPr>
          <p:cNvPr id="13" name="Freeform 5">
            <a:extLst>
              <a:ext uri="{FF2B5EF4-FFF2-40B4-BE49-F238E27FC236}">
                <a16:creationId xmlns:a16="http://schemas.microsoft.com/office/drawing/2014/main" id="{F0254341-1068-4FB7-8AEF-220C6EB41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6399" y="2032000"/>
            <a:ext cx="5359400" cy="387922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s-MX" sz="1400">
                <a:solidFill>
                  <a:srgbClr val="FEFFFF"/>
                </a:solidFill>
              </a:rPr>
              <a:t>e) Secreto profesional: el auditor esta obligado a no divulgar por ningún motivo, hechos, datos y circunstancias de los que ha tenido conocimiento por su intervención en el desempeño de su trabajo.</a:t>
            </a:r>
          </a:p>
          <a:p>
            <a:pPr>
              <a:lnSpc>
                <a:spcPct val="90000"/>
              </a:lnSpc>
              <a:buNone/>
            </a:pPr>
            <a:endParaRPr lang="es-MX" sz="140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s-MX" sz="1400">
                <a:solidFill>
                  <a:srgbClr val="FEFFFF"/>
                </a:solidFill>
              </a:rPr>
              <a:t>f) Honorarios: los honorarios se determinaran en relación de directa de la importancia, responsabilidad, calidad y justa valoración del servicio.</a:t>
            </a:r>
          </a:p>
          <a:p>
            <a:pPr>
              <a:lnSpc>
                <a:spcPct val="90000"/>
              </a:lnSpc>
              <a:buNone/>
            </a:pPr>
            <a:endParaRPr lang="es-MX" sz="140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s-MX" sz="1400">
                <a:solidFill>
                  <a:srgbClr val="FEFFFF"/>
                </a:solidFill>
              </a:rPr>
              <a:t>g) Difusión de servicios: es aconsejable que el auditor participe en conferencias, seminarios, mesas redondas, colabore en publicaciones de carácter técnico, artículos de fondo, con el objeto de aumentar sus relaciones y dar a conocer su calidad profesional.</a:t>
            </a:r>
          </a:p>
          <a:p>
            <a:pPr>
              <a:lnSpc>
                <a:spcPct val="90000"/>
              </a:lnSpc>
              <a:buNone/>
            </a:pPr>
            <a:endParaRPr lang="es-MX" sz="140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  <a:buNone/>
            </a:pPr>
            <a:endParaRPr lang="es-MX" sz="140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  <a:buNone/>
            </a:pPr>
            <a:endParaRPr lang="es-MX" sz="140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  <a:buNone/>
            </a:pPr>
            <a:endParaRPr lang="es-MX" sz="1400">
              <a:solidFill>
                <a:srgbClr val="FE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37B5A23F-7276-435D-91DA-09104D7777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016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2F3ECD7F-BF61-4CB1-AA15-464BB771E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966F1B29-3A08-4DB7-9F92-4C09B3BCF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172199" cy="6858000"/>
          </a:xfrm>
          <a:prstGeom prst="rect">
            <a:avLst/>
          </a:prstGeom>
          <a:solidFill>
            <a:schemeClr val="bg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3085" name="Freeform 5">
            <a:extLst>
              <a:ext uri="{FF2B5EF4-FFF2-40B4-BE49-F238E27FC236}">
                <a16:creationId xmlns:a16="http://schemas.microsoft.com/office/drawing/2014/main" id="{44A5AAD1-9616-4E1C-B3AC-E5497A6A3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659027"/>
            <a:ext cx="6782018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6399" y="2032000"/>
            <a:ext cx="5359400" cy="387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>
                <a:solidFill>
                  <a:srgbClr val="FEFFFF"/>
                </a:solidFill>
              </a:rPr>
              <a:t>	La difusión de servicios es otro punto en el cual el LAE debe reflexionar con profundidad, pues seria error grave el RECURRIR A MEDIOS DE PROPAGANDA LLAMATIVA, ESCANDALOSA, DESENFRENADA, en la que ofrecen servicios y beneficios maravillosos de dudosa realización y que a todas luces, exhiben a dichos auditores como charlatanes ambiciosos.</a:t>
            </a:r>
          </a:p>
          <a:p>
            <a:pPr>
              <a:buNone/>
            </a:pPr>
            <a:endParaRPr lang="es-MX">
              <a:solidFill>
                <a:srgbClr val="FEFFFF"/>
              </a:solidFill>
            </a:endParaRPr>
          </a:p>
          <a:p>
            <a:pPr>
              <a:buNone/>
            </a:pPr>
            <a:r>
              <a:rPr lang="es-MX">
                <a:solidFill>
                  <a:srgbClr val="FEFFFF"/>
                </a:solidFill>
              </a:rPr>
              <a:t>	</a:t>
            </a:r>
          </a:p>
          <a:p>
            <a:pPr>
              <a:buNone/>
            </a:pPr>
            <a:endParaRPr lang="es-MX">
              <a:solidFill>
                <a:srgbClr val="FEFFFF"/>
              </a:solidFill>
            </a:endParaRPr>
          </a:p>
          <a:p>
            <a:pPr>
              <a:buNone/>
            </a:pPr>
            <a:endParaRPr lang="es-MX">
              <a:solidFill>
                <a:srgbClr val="FEFFFF"/>
              </a:solidFill>
            </a:endParaRPr>
          </a:p>
        </p:txBody>
      </p:sp>
      <p:pic>
        <p:nvPicPr>
          <p:cNvPr id="3074" name="Picture 2" descr="http://t3.gstatic.com/images?q=tbn:ANd9GcTZadK2r0ZxI-UR1A2vKqHsRG4BOSpcm0t_SGNnhFuroAx-xQo2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534792" y="3120041"/>
            <a:ext cx="2251449" cy="1686413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435</Words>
  <Application>Microsoft Office PowerPoint</Application>
  <PresentationFormat>Presentación en pantalla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Espiral</vt:lpstr>
      <vt:lpstr>NORMAS DE ETICA PROFESIONAL QUE DEBEN TENERSE PRESENTES EN TRABAJOS DE AUDITORIA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NORMAS DE ETICA PROFESIONAL QUE DEBEN TENERSE PRESENTES EN TRABAJOS DE AUDITORIA</dc:title>
  <dc:creator>lupita patiño ramos</dc:creator>
  <cp:lastModifiedBy>MARIA FERNANDA ZARATE PATI�O</cp:lastModifiedBy>
  <cp:revision>14</cp:revision>
  <dcterms:created xsi:type="dcterms:W3CDTF">2011-05-16T15:16:49Z</dcterms:created>
  <dcterms:modified xsi:type="dcterms:W3CDTF">2024-01-30T12:54:37Z</dcterms:modified>
</cp:coreProperties>
</file>