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9" r:id="rId14"/>
    <p:sldId id="268" r:id="rId15"/>
  </p:sldIdLst>
  <p:sldSz cx="9144000" cy="5143500" type="screen16x9"/>
  <p:notesSz cx="6858000" cy="9144000"/>
  <p:embeddedFontLst>
    <p:embeddedFont>
      <p:font typeface="Lexend" panose="020B0604020202020204" charset="0"/>
      <p:regular r:id="rId17"/>
      <p:bold r:id="rId18"/>
    </p:embeddedFont>
    <p:embeddedFont>
      <p:font typeface="Lexend Deca" panose="020B0604020202020204" charset="0"/>
      <p:regular r:id="rId19"/>
      <p:bold r:id="rId20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pos="5760">
          <p15:clr>
            <a:srgbClr val="9AA0A6"/>
          </p15:clr>
        </p15:guide>
        <p15:guide id="2" pos="624">
          <p15:clr>
            <a:srgbClr val="9AA0A6"/>
          </p15:clr>
        </p15:guide>
        <p15:guide id="3" orient="horz" pos="1620">
          <p15:clr>
            <a:srgbClr val="000000"/>
          </p15:clr>
        </p15:guide>
      </p15:sldGuideLst>
    </p:ext>
    <p:ext uri="GoogleSlidesCustomDataVersion2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2" roundtripDataSignature="AMtx7mitvmd46M2sw9jhI2t2ruHUAaEn1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90" y="108"/>
      </p:cViewPr>
      <p:guideLst>
        <p:guide pos="5760"/>
        <p:guide pos="624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font" Target="fonts/font2.fntdata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font" Target="fonts/font1.fntdata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font" Target="fonts/font4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font" Target="fonts/font3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customschemas.google.com/relationships/presentationmetadata" Target="meta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g2d3f31780a2_0_292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28" name="Google Shape;328;g2d3f31780a2_0_292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3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1" name="Google Shape;371;g2d3f31780a2_0_34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372" name="Google Shape;372;g2d3f31780a2_0_34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1253796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p1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16" name="Google Shape;416;p1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1311211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3" name="Google Shape;63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3" name="Google Shape;73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5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88" name="Google Shape;88;p5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131;g2d3f31780a2_0_3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32" name="Google Shape;132;g2d3f31780a2_0_3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Google Shape;175;g2d3f31780a2_0_7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176" name="Google Shape;176;g2d3f31780a2_0_7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7" name="Google Shape;207;g2d3f31780a2_0_16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08" name="Google Shape;208;g2d3f31780a2_0_16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9" name="Google Shape;239;g2d3f31780a2_0_197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40" name="Google Shape;240;g2d3f31780a2_0_197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Google Shape;283;g2d3f31780a2_0_249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284" name="Google Shape;284;g2d3f31780a2_0_249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5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15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1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4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5" name="Google Shape;45;p2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25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8" name="Google Shape;48;p25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9" name="Google Shape;49;p2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1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5" name="Google Shape;15;p16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6" name="Google Shape;16;p1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Google Shape;18;p1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8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21" name="Google Shape;21;p18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Google Shape;23;p19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19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5" name="Google Shape;25;p19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6" name="Google Shape;26;p1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20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2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21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2" name="Google Shape;32;p21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3" name="Google Shape;33;p2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_POINT">
    <p:spTree>
      <p:nvGrpSpPr>
        <p:cNvPr id="1" name="Shape 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Google Shape;35;p22"/>
          <p:cNvSpPr txBox="1">
            <a:spLocks noGrp="1"/>
          </p:cNvSpPr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36" name="Google Shape;36;p2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Google Shape;38;p23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9" name="Google Shape;39;p23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0" name="Google Shape;40;p23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1" name="Google Shape;41;p23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2" name="Google Shape;42;p2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MX"/>
              <a:t>‹Nº›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5.xml"/><Relationship Id="rId4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hyperlink" Target="https://www.hubspot.es/products/operations?hubs_post=cta=pdf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image" Target="../media/image6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8933"/>
        </a:solidFill>
        <a:effectLst/>
      </p:bgPr>
    </p:bg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"/>
          <p:cNvSpPr txBox="1">
            <a:spLocks noGrp="1"/>
          </p:cNvSpPr>
          <p:nvPr>
            <p:ph type="ctrTitle"/>
          </p:nvPr>
        </p:nvSpPr>
        <p:spPr>
          <a:xfrm>
            <a:off x="649650" y="1098700"/>
            <a:ext cx="5885400" cy="137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365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Plantillas del </a:t>
            </a:r>
            <a:r>
              <a:rPr lang="es-MX" sz="3650" b="1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Diagrama de Ishikawa</a:t>
            </a:r>
            <a:endParaRPr sz="3650" b="1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55" name="Google Shape;55;p1"/>
          <p:cNvPicPr preferRelativeResize="0"/>
          <p:nvPr/>
        </p:nvPicPr>
        <p:blipFill rotWithShape="1">
          <a:blip r:embed="rId3">
            <a:alphaModFix/>
          </a:blip>
          <a:srcRect l="5078" t="16026" r="4871" b="17417"/>
          <a:stretch/>
        </p:blipFill>
        <p:spPr>
          <a:xfrm>
            <a:off x="771575" y="600350"/>
            <a:ext cx="1736100" cy="4983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"/>
          <p:cNvPicPr preferRelativeResize="0"/>
          <p:nvPr/>
        </p:nvPicPr>
        <p:blipFill rotWithShape="1">
          <a:blip r:embed="rId4">
            <a:alphaModFix/>
          </a:blip>
          <a:srcRect t="33260" b="9599"/>
          <a:stretch/>
        </p:blipFill>
        <p:spPr>
          <a:xfrm flipH="1">
            <a:off x="1" y="2661100"/>
            <a:ext cx="9144325" cy="2482400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57" name="Google Shape;57;p1"/>
          <p:cNvGrpSpPr/>
          <p:nvPr/>
        </p:nvGrpSpPr>
        <p:grpSpPr>
          <a:xfrm rot="10800000" flipH="1">
            <a:off x="7406118" y="2819517"/>
            <a:ext cx="1689837" cy="2323971"/>
            <a:chOff x="7830927" y="0"/>
            <a:chExt cx="1285732" cy="1788220"/>
          </a:xfrm>
        </p:grpSpPr>
        <p:sp>
          <p:nvSpPr>
            <p:cNvPr id="58" name="Google Shape;58;p1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21334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1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5E31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1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3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0" name="Google Shape;330;g2d3f31780a2_0_292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1" name="Google Shape;331;g2d3f31780a2_0_292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2" name="Google Shape;332;g2d3f31780a2_0_292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3" name="Google Shape;333;g2d3f31780a2_0_292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4" name="Google Shape;334;g2d3f31780a2_0_292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5" name="Google Shape;335;g2d3f31780a2_0_292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36" name="Google Shape;336;g2d3f31780a2_0_292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37" name="Google Shape;337;g2d3f31780a2_0_292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Marketing</a:t>
            </a:r>
            <a:endParaRPr sz="1400" b="1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38" name="Google Shape;338;g2d3f31780a2_0_292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Ventas</a:t>
            </a:r>
            <a:endParaRPr sz="1400" b="1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39" name="Google Shape;339;g2d3f31780a2_0_292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Almacén</a:t>
            </a:r>
            <a:endParaRPr sz="1400" b="1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0" name="Google Shape;340;g2d3f31780a2_0_292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Servicio al cliente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1" name="Google Shape;341;g2d3f31780a2_0_292"/>
          <p:cNvSpPr txBox="1"/>
          <p:nvPr/>
        </p:nvSpPr>
        <p:spPr>
          <a:xfrm>
            <a:off x="238122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Atención posventa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2" name="Google Shape;342;g2d3f31780a2_0_292"/>
          <p:cNvSpPr txBox="1"/>
          <p:nvPr/>
        </p:nvSpPr>
        <p:spPr>
          <a:xfrm>
            <a:off x="4228899" y="4418300"/>
            <a:ext cx="1854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Tecnologías de la información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3" name="Google Shape;343;g2d3f31780a2_0_292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4" name="Google Shape;344;g2d3f31780a2_0_292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5" name="Google Shape;345;g2d3f31780a2_0_292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6" name="Google Shape;346;g2d3f31780a2_0_292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7" name="Google Shape;347;g2d3f31780a2_0_292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8" name="Google Shape;348;g2d3f31780a2_0_292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49" name="Google Shape;349;g2d3f31780a2_0_292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0" name="Google Shape;350;g2d3f31780a2_0_292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1" name="Google Shape;351;g2d3f31780a2_0_292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2" name="Google Shape;352;g2d3f31780a2_0_292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3" name="Google Shape;353;g2d3f31780a2_0_292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4" name="Google Shape;354;g2d3f31780a2_0_292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5" name="Google Shape;355;g2d3f31780a2_0_292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6" name="Google Shape;356;g2d3f31780a2_0_292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7" name="Google Shape;357;g2d3f31780a2_0_292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8" name="Google Shape;358;g2d3f31780a2_0_292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59" name="Google Shape;359;g2d3f31780a2_0_292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0" name="Google Shape;360;g2d3f31780a2_0_292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1" name="Google Shape;361;g2d3f31780a2_0_292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2" name="Google Shape;362;g2d3f31780a2_0_292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3" name="Google Shape;363;g2d3f31780a2_0_292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4" name="Google Shape;364;g2d3f31780a2_0_292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5" name="Google Shape;365;g2d3f31780a2_0_292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6" name="Google Shape;366;g2d3f31780a2_0_292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67" name="Google Shape;367;g2d3f31780a2_0_292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de la empresa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368" name="Google Shape;368;g2d3f31780a2_0_292"/>
          <p:cNvSpPr/>
          <p:nvPr/>
        </p:nvSpPr>
        <p:spPr>
          <a:xfrm rot="5400000">
            <a:off x="7381776" y="2076274"/>
            <a:ext cx="1674000" cy="1675600"/>
          </a:xfrm>
          <a:prstGeom prst="flowChartExtract">
            <a:avLst/>
          </a:prstGeom>
          <a:solidFill>
            <a:srgbClr val="FF8933"/>
          </a:solidFill>
          <a:ln w="9525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69" name="Google Shape;369;g2d3f31780a2_0_292"/>
          <p:cNvSpPr txBox="1"/>
          <p:nvPr/>
        </p:nvSpPr>
        <p:spPr>
          <a:xfrm rot="-5400000">
            <a:off x="7411675" y="2705199"/>
            <a:ext cx="990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Empresa</a:t>
            </a:r>
            <a:endParaRPr sz="1400" b="1" i="0" u="none" strike="noStrike" cap="none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E31"/>
        </a:solidFill>
        <a:effectLst/>
      </p:bgPr>
    </p:bg>
    <p:spTree>
      <p:nvGrpSpPr>
        <p:cNvPr id="1" name="Shape 3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74" name="Google Shape;374;g2d3f31780a2_0_345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5" name="Google Shape;375;g2d3f31780a2_0_345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6" name="Google Shape;376;g2d3f31780a2_0_345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7" name="Google Shape;377;g2d3f31780a2_0_345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8" name="Google Shape;378;g2d3f31780a2_0_345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79" name="Google Shape;379;g2d3f31780a2_0_345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380" name="Google Shape;380;g2d3f31780a2_0_345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381" name="Google Shape;381;g2d3f31780a2_0_345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Marketing</a:t>
            </a:r>
            <a:endParaRPr sz="1400" b="1" i="0" u="none" strike="noStrike" cap="none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2" name="Google Shape;382;g2d3f31780a2_0_345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Ventas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3" name="Google Shape;383;g2d3f31780a2_0_345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Almacén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4" name="Google Shape;384;g2d3f31780a2_0_345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Servicio al cliente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5" name="Google Shape;385;g2d3f31780a2_0_345"/>
          <p:cNvSpPr txBox="1"/>
          <p:nvPr/>
        </p:nvSpPr>
        <p:spPr>
          <a:xfrm>
            <a:off x="238122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Atención posventa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6" name="Google Shape;386;g2d3f31780a2_0_345"/>
          <p:cNvSpPr txBox="1"/>
          <p:nvPr/>
        </p:nvSpPr>
        <p:spPr>
          <a:xfrm>
            <a:off x="4228899" y="4418300"/>
            <a:ext cx="18540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Tecnologías de la información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7" name="Google Shape;387;g2d3f31780a2_0_345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8" name="Google Shape;388;g2d3f31780a2_0_345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89" name="Google Shape;389;g2d3f31780a2_0_345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0" name="Google Shape;390;g2d3f31780a2_0_345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1" name="Google Shape;391;g2d3f31780a2_0_345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2" name="Google Shape;392;g2d3f31780a2_0_345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3" name="Google Shape;393;g2d3f31780a2_0_345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4" name="Google Shape;394;g2d3f31780a2_0_345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5" name="Google Shape;395;g2d3f31780a2_0_345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6" name="Google Shape;396;g2d3f31780a2_0_345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7" name="Google Shape;397;g2d3f31780a2_0_345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8" name="Google Shape;398;g2d3f31780a2_0_345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99" name="Google Shape;399;g2d3f31780a2_0_345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0" name="Google Shape;400;g2d3f31780a2_0_345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1" name="Google Shape;401;g2d3f31780a2_0_345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2" name="Google Shape;402;g2d3f31780a2_0_345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3" name="Google Shape;403;g2d3f31780a2_0_345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4" name="Google Shape;404;g2d3f31780a2_0_345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5" name="Google Shape;405;g2d3f31780a2_0_345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6" name="Google Shape;406;g2d3f31780a2_0_345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7" name="Google Shape;407;g2d3f31780a2_0_345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8" name="Google Shape;408;g2d3f31780a2_0_345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09" name="Google Shape;409;g2d3f31780a2_0_345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10" name="Google Shape;410;g2d3f31780a2_0_345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11" name="Google Shape;411;g2d3f31780a2_0_345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5E31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de la empresa</a:t>
            </a:r>
            <a:endParaRPr sz="1800" b="1">
              <a:solidFill>
                <a:srgbClr val="FF5E3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412" name="Google Shape;412;g2d3f31780a2_0_345"/>
          <p:cNvSpPr/>
          <p:nvPr/>
        </p:nvSpPr>
        <p:spPr>
          <a:xfrm rot="5400000">
            <a:off x="7381776" y="2076274"/>
            <a:ext cx="1674000" cy="1675600"/>
          </a:xfrm>
          <a:prstGeom prst="flowChartExtract">
            <a:avLst/>
          </a:prstGeom>
          <a:solidFill>
            <a:schemeClr val="lt1"/>
          </a:solidFill>
          <a:ln w="9525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413" name="Google Shape;413;g2d3f31780a2_0_345"/>
          <p:cNvSpPr txBox="1"/>
          <p:nvPr/>
        </p:nvSpPr>
        <p:spPr>
          <a:xfrm rot="-5400000">
            <a:off x="7411675" y="2705199"/>
            <a:ext cx="9903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FF5E31"/>
                </a:solidFill>
                <a:latin typeface="Lexend"/>
                <a:ea typeface="Lexend"/>
                <a:cs typeface="Lexend"/>
                <a:sym typeface="Lexend"/>
              </a:rPr>
              <a:t>Empresa</a:t>
            </a:r>
            <a:endParaRPr sz="1400" b="1" i="0" u="none" strike="noStrike" cap="none">
              <a:solidFill>
                <a:srgbClr val="FF5E3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Google Shape;418;p13"/>
          <p:cNvPicPr preferRelativeResize="0"/>
          <p:nvPr/>
        </p:nvPicPr>
        <p:blipFill rotWithShape="1">
          <a:blip r:embed="rId3">
            <a:alphaModFix/>
          </a:blip>
          <a:srcRect l="11555" t="12558" r="47814" b="63391"/>
          <a:stretch/>
        </p:blipFill>
        <p:spPr>
          <a:xfrm rot="10800000" flipH="1">
            <a:off x="5753500" y="1"/>
            <a:ext cx="3390499" cy="1220724"/>
          </a:xfrm>
          <a:prstGeom prst="rect">
            <a:avLst/>
          </a:prstGeom>
          <a:noFill/>
          <a:ln>
            <a:noFill/>
          </a:ln>
        </p:spPr>
      </p:pic>
      <p:sp>
        <p:nvSpPr>
          <p:cNvPr id="422" name="Google Shape;422;p13"/>
          <p:cNvSpPr/>
          <p:nvPr/>
        </p:nvSpPr>
        <p:spPr>
          <a:xfrm rot="-2714882" flipH="1">
            <a:off x="7655880" y="2774852"/>
            <a:ext cx="447759" cy="498823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grpSp>
        <p:nvGrpSpPr>
          <p:cNvPr id="423" name="Google Shape;423;p13"/>
          <p:cNvGrpSpPr/>
          <p:nvPr/>
        </p:nvGrpSpPr>
        <p:grpSpPr>
          <a:xfrm rot="10800000" flipH="1">
            <a:off x="-5308" y="3383176"/>
            <a:ext cx="1280074" cy="1760324"/>
            <a:chOff x="7830927" y="0"/>
            <a:chExt cx="1285732" cy="1788220"/>
          </a:xfrm>
        </p:grpSpPr>
        <p:sp>
          <p:nvSpPr>
            <p:cNvPr id="424" name="Google Shape;424;p13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893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s-MX" dirty="0" smtClean="0"/>
              <a:t>ANALISIS CAMPO DE FUERZAS</a:t>
            </a:r>
            <a:endParaRPr lang="es-MX" dirty="0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s-MX" dirty="0">
                <a:solidFill>
                  <a:schemeClr val="bg1"/>
                </a:solidFill>
              </a:rPr>
              <a:t>FUERZAS </a:t>
            </a:r>
            <a:r>
              <a:rPr lang="es-MX" dirty="0" smtClean="0">
                <a:solidFill>
                  <a:schemeClr val="bg1"/>
                </a:solidFill>
              </a:rPr>
              <a:t>IMPULSORAS</a:t>
            </a: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 smtClean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 smtClean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  <a:p>
            <a:endParaRPr lang="es-MX" dirty="0">
              <a:solidFill>
                <a:schemeClr val="bg1"/>
              </a:solidFill>
            </a:endParaRPr>
          </a:p>
        </p:txBody>
      </p:sp>
      <p:sp>
        <p:nvSpPr>
          <p:cNvPr id="4" name="Marcador de texto 3"/>
          <p:cNvSpPr>
            <a:spLocks noGrp="1"/>
          </p:cNvSpPr>
          <p:nvPr>
            <p:ph type="body" idx="2"/>
          </p:nvPr>
        </p:nvSpPr>
        <p:spPr/>
        <p:txBody>
          <a:bodyPr/>
          <a:lstStyle/>
          <a:p>
            <a:r>
              <a:rPr lang="es-MX" dirty="0" smtClean="0">
                <a:solidFill>
                  <a:schemeClr val="bg1"/>
                </a:solidFill>
              </a:rPr>
              <a:t>FUERZAS RESTRICTIVAS</a:t>
            </a:r>
            <a:endParaRPr lang="es-MX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Google Shape;418;p13"/>
          <p:cNvPicPr preferRelativeResize="0"/>
          <p:nvPr/>
        </p:nvPicPr>
        <p:blipFill rotWithShape="1">
          <a:blip r:embed="rId3">
            <a:alphaModFix/>
          </a:blip>
          <a:srcRect l="11555" t="12558" r="47814" b="63391"/>
          <a:stretch/>
        </p:blipFill>
        <p:spPr>
          <a:xfrm rot="10800000" flipH="1">
            <a:off x="5753500" y="1"/>
            <a:ext cx="3390499" cy="1220724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13"/>
          <p:cNvSpPr txBox="1"/>
          <p:nvPr/>
        </p:nvSpPr>
        <p:spPr>
          <a:xfrm>
            <a:off x="1569505" y="477963"/>
            <a:ext cx="1178521" cy="1058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¿Con qué?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22" name="Google Shape;422;p13"/>
          <p:cNvSpPr/>
          <p:nvPr/>
        </p:nvSpPr>
        <p:spPr>
          <a:xfrm rot="-2714882" flipH="1">
            <a:off x="7655880" y="2774852"/>
            <a:ext cx="447759" cy="498823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4">
              <a:alphaModFix/>
            </a:blip>
            <a:stretch>
              <a:fillRect/>
            </a:stretch>
          </a:blipFill>
          <a:ln>
            <a:noFill/>
          </a:ln>
        </p:spPr>
      </p:sp>
      <p:grpSp>
        <p:nvGrpSpPr>
          <p:cNvPr id="423" name="Google Shape;423;p13"/>
          <p:cNvGrpSpPr/>
          <p:nvPr/>
        </p:nvGrpSpPr>
        <p:grpSpPr>
          <a:xfrm rot="10800000" flipH="1">
            <a:off x="-5308" y="3383176"/>
            <a:ext cx="1280074" cy="1760324"/>
            <a:chOff x="7830927" y="0"/>
            <a:chExt cx="1285732" cy="1788220"/>
          </a:xfrm>
        </p:grpSpPr>
        <p:sp>
          <p:nvSpPr>
            <p:cNvPr id="424" name="Google Shape;424;p13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893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4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  <p:sp>
        <p:nvSpPr>
          <p:cNvPr id="12" name="Google Shape;419;p13"/>
          <p:cNvSpPr txBox="1"/>
          <p:nvPr/>
        </p:nvSpPr>
        <p:spPr>
          <a:xfrm>
            <a:off x="1804039" y="2414686"/>
            <a:ext cx="1625769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Entradas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3" name="Google Shape;419;p13"/>
          <p:cNvSpPr txBox="1"/>
          <p:nvPr/>
        </p:nvSpPr>
        <p:spPr>
          <a:xfrm>
            <a:off x="3764306" y="2433216"/>
            <a:ext cx="1247727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Proceso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" name="Google Shape;419;p13"/>
          <p:cNvSpPr txBox="1"/>
          <p:nvPr/>
        </p:nvSpPr>
        <p:spPr>
          <a:xfrm>
            <a:off x="5346532" y="2406037"/>
            <a:ext cx="1555486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Salidas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" name="Google Shape;419;p13"/>
          <p:cNvSpPr txBox="1"/>
          <p:nvPr/>
        </p:nvSpPr>
        <p:spPr>
          <a:xfrm>
            <a:off x="2396795" y="3324152"/>
            <a:ext cx="1039091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¿Cómo?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" name="Google Shape;419;p13"/>
          <p:cNvSpPr txBox="1"/>
          <p:nvPr/>
        </p:nvSpPr>
        <p:spPr>
          <a:xfrm>
            <a:off x="7081603" y="2558436"/>
            <a:ext cx="1039091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Final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" name="Google Shape;419;p13"/>
          <p:cNvSpPr txBox="1"/>
          <p:nvPr/>
        </p:nvSpPr>
        <p:spPr>
          <a:xfrm>
            <a:off x="4287467" y="3396531"/>
            <a:ext cx="1697697" cy="1058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¿Con qué resultados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" name="Google Shape;419;p13"/>
          <p:cNvSpPr txBox="1"/>
          <p:nvPr/>
        </p:nvSpPr>
        <p:spPr>
          <a:xfrm>
            <a:off x="626034" y="2440286"/>
            <a:ext cx="1178521" cy="77556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Inicio</a:t>
            </a: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 </a:t>
            </a: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" name="Google Shape;419;p13"/>
          <p:cNvSpPr txBox="1"/>
          <p:nvPr/>
        </p:nvSpPr>
        <p:spPr>
          <a:xfrm>
            <a:off x="4217751" y="477963"/>
            <a:ext cx="1178521" cy="105872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¿Con quién?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  <p:extLst>
      <p:ext uri="{BB962C8B-B14F-4D97-AF65-F5344CB8AC3E}">
        <p14:creationId xmlns:p14="http://schemas.microsoft.com/office/powerpoint/2010/main" val="3272115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8" name="Google Shape;418;p13"/>
          <p:cNvPicPr preferRelativeResize="0"/>
          <p:nvPr/>
        </p:nvPicPr>
        <p:blipFill rotWithShape="1">
          <a:blip r:embed="rId3">
            <a:alphaModFix/>
          </a:blip>
          <a:srcRect l="11555" t="12558" r="47814" b="63391"/>
          <a:stretch/>
        </p:blipFill>
        <p:spPr>
          <a:xfrm rot="10800000" flipH="1">
            <a:off x="5753500" y="1"/>
            <a:ext cx="3390499" cy="1220724"/>
          </a:xfrm>
          <a:prstGeom prst="rect">
            <a:avLst/>
          </a:prstGeom>
          <a:noFill/>
          <a:ln>
            <a:noFill/>
          </a:ln>
        </p:spPr>
      </p:pic>
      <p:sp>
        <p:nvSpPr>
          <p:cNvPr id="419" name="Google Shape;419;p13"/>
          <p:cNvSpPr txBox="1"/>
          <p:nvPr/>
        </p:nvSpPr>
        <p:spPr>
          <a:xfrm>
            <a:off x="703988" y="908683"/>
            <a:ext cx="1893740" cy="587234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spAutoFit/>
          </a:bodyPr>
          <a:lstStyle/>
          <a:p>
            <a:pPr marL="0" lvl="0" indent="0" algn="ctr" rtl="0">
              <a:lnSpc>
                <a:spcPct val="115000"/>
              </a:lnSpc>
              <a:spcBef>
                <a:spcPts val="1200"/>
              </a:spcBef>
              <a:spcAft>
                <a:spcPts val="12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2"/>
                  </a:ext>
                </a:extLst>
              </a:rPr>
              <a:t>Ahora que ya conoces cómo crear un </a:t>
            </a:r>
            <a:r>
              <a:rPr lang="es-MX" sz="1600" b="1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3"/>
                  </a:ext>
                </a:extLst>
              </a:rPr>
              <a:t>Diagrama de Ishikawa</a:t>
            </a: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4"/>
                  </a:ext>
                </a:extLst>
              </a:rPr>
              <a:t>, podemos ayudarte aún más con </a:t>
            </a:r>
            <a:r>
              <a:rPr lang="es-MX" sz="1600" b="1" dirty="0" err="1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Operations</a:t>
            </a:r>
            <a:r>
              <a:rPr lang="es-MX" sz="1600" b="1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 </a:t>
            </a:r>
            <a:r>
              <a:rPr lang="es-MX" sz="1600" b="1" dirty="0" err="1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5"/>
                  </a:ext>
                </a:extLst>
              </a:rPr>
              <a:t>Hub</a:t>
            </a:r>
            <a:r>
              <a:rPr lang="es-MX" sz="1600" dirty="0" smtClean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6"/>
                  </a:ext>
                </a:extLst>
              </a:rPr>
              <a:t>. El sistema de operaciones que te permitirá realizar sincronización de datos, automatización de progresos y generación de informes.</a:t>
            </a:r>
            <a:endParaRPr sz="1600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21" name="Google Shape;421;p13"/>
          <p:cNvSpPr/>
          <p:nvPr/>
        </p:nvSpPr>
        <p:spPr>
          <a:xfrm>
            <a:off x="1461000" y="3226188"/>
            <a:ext cx="6222000" cy="1137000"/>
          </a:xfrm>
          <a:prstGeom prst="roundRect">
            <a:avLst>
              <a:gd name="adj" fmla="val 16667"/>
            </a:avLst>
          </a:prstGeom>
          <a:solidFill>
            <a:srgbClr val="FF5E31"/>
          </a:solidFill>
          <a:ln w="9525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24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7"/>
                  </a:ext>
                </a:extLst>
              </a:rPr>
              <a:t>Visita </a:t>
            </a:r>
            <a:r>
              <a:rPr lang="es-MX" sz="2400" b="1" u="sng">
                <a:solidFill>
                  <a:srgbClr val="213343"/>
                </a:solidFill>
                <a:latin typeface="Lexend"/>
                <a:ea typeface="Lexend"/>
                <a:cs typeface="Lexend"/>
                <a:sym typeface="Lexend"/>
                <a:hlinkClick r:id="rId4">
                  <a:extLst>
                    <a:ext uri="{A12FA001-AC4F-418D-AE19-62706E023703}">
                      <ahyp:hlinkClr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val="tx"/>
                    </a:ext>
                  </a:extLst>
                </a:hlinkClick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8"/>
                  </a:ext>
                </a:extLst>
              </a:rPr>
              <a:t>esta página</a:t>
            </a:r>
            <a:r>
              <a:rPr lang="es-MX" sz="24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9"/>
                  </a:ext>
                </a:extLst>
              </a:rPr>
              <a:t> y descubre el </a:t>
            </a:r>
            <a:r>
              <a:rPr lang="es-MX" sz="23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0"/>
                  </a:ext>
                </a:extLst>
              </a:rPr>
              <a:t>Software de operaciones ideal para ti.</a:t>
            </a:r>
            <a:endParaRPr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422" name="Google Shape;422;p13"/>
          <p:cNvSpPr/>
          <p:nvPr/>
        </p:nvSpPr>
        <p:spPr>
          <a:xfrm rot="-2714882" flipH="1">
            <a:off x="7655880" y="2774852"/>
            <a:ext cx="447759" cy="498823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5">
              <a:alphaModFix/>
            </a:blip>
            <a:stretch>
              <a:fillRect/>
            </a:stretch>
          </a:blipFill>
          <a:ln>
            <a:noFill/>
          </a:ln>
        </p:spPr>
      </p:sp>
      <p:grpSp>
        <p:nvGrpSpPr>
          <p:cNvPr id="423" name="Google Shape;423;p13"/>
          <p:cNvGrpSpPr/>
          <p:nvPr/>
        </p:nvGrpSpPr>
        <p:grpSpPr>
          <a:xfrm rot="10800000" flipH="1">
            <a:off x="-5308" y="3383176"/>
            <a:ext cx="1280074" cy="1760324"/>
            <a:chOff x="7830927" y="0"/>
            <a:chExt cx="1285732" cy="1788220"/>
          </a:xfrm>
        </p:grpSpPr>
        <p:sp>
          <p:nvSpPr>
            <p:cNvPr id="424" name="Google Shape;424;p13"/>
            <p:cNvSpPr/>
            <p:nvPr/>
          </p:nvSpPr>
          <p:spPr>
            <a:xfrm rot="10800000">
              <a:off x="7830927" y="8"/>
              <a:ext cx="863473" cy="1454242"/>
            </a:xfrm>
            <a:custGeom>
              <a:avLst/>
              <a:gdLst/>
              <a:ahLst/>
              <a:cxnLst/>
              <a:rect l="l" t="t" r="r" b="b"/>
              <a:pathLst>
                <a:path w="660400" h="1112231" extrusionOk="0">
                  <a:moveTo>
                    <a:pt x="220252" y="19070"/>
                  </a:moveTo>
                  <a:cubicBezTo>
                    <a:pt x="254000" y="7556"/>
                    <a:pt x="292600" y="0"/>
                    <a:pt x="330378" y="0"/>
                  </a:cubicBezTo>
                  <a:cubicBezTo>
                    <a:pt x="368157" y="0"/>
                    <a:pt x="404509" y="6476"/>
                    <a:pt x="438009" y="17990"/>
                  </a:cubicBezTo>
                  <a:cubicBezTo>
                    <a:pt x="438723" y="18350"/>
                    <a:pt x="439435" y="18350"/>
                    <a:pt x="440148" y="18710"/>
                  </a:cubicBezTo>
                  <a:cubicBezTo>
                    <a:pt x="565955" y="64765"/>
                    <a:pt x="658618" y="186379"/>
                    <a:pt x="660400" y="335153"/>
                  </a:cubicBezTo>
                  <a:lnTo>
                    <a:pt x="660400" y="1112231"/>
                  </a:lnTo>
                  <a:lnTo>
                    <a:pt x="0" y="1112231"/>
                  </a:lnTo>
                  <a:lnTo>
                    <a:pt x="0" y="335730"/>
                  </a:lnTo>
                  <a:cubicBezTo>
                    <a:pt x="1782" y="185660"/>
                    <a:pt x="93019" y="64045"/>
                    <a:pt x="220252" y="1907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13"/>
            <p:cNvSpPr/>
            <p:nvPr/>
          </p:nvSpPr>
          <p:spPr>
            <a:xfrm>
              <a:off x="8311987" y="0"/>
              <a:ext cx="804672" cy="804672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8933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6" name="Google Shape;426;p13"/>
            <p:cNvSpPr/>
            <p:nvPr/>
          </p:nvSpPr>
          <p:spPr>
            <a:xfrm>
              <a:off x="8502741" y="1401464"/>
              <a:ext cx="342652" cy="386756"/>
            </a:xfrm>
            <a:custGeom>
              <a:avLst/>
              <a:gdLst/>
              <a:ahLst/>
              <a:cxnLst/>
              <a:rect l="l" t="t" r="r" b="b"/>
              <a:pathLst>
                <a:path w="1096487" h="1237619" extrusionOk="0">
                  <a:moveTo>
                    <a:pt x="0" y="0"/>
                  </a:moveTo>
                  <a:lnTo>
                    <a:pt x="1096488" y="0"/>
                  </a:lnTo>
                  <a:lnTo>
                    <a:pt x="1096488" y="1237619"/>
                  </a:lnTo>
                  <a:lnTo>
                    <a:pt x="0" y="1237619"/>
                  </a:lnTo>
                  <a:lnTo>
                    <a:pt x="0" y="0"/>
                  </a:lnTo>
                  <a:close/>
                </a:path>
              </a:pathLst>
            </a:custGeom>
            <a:blipFill rotWithShape="1">
              <a:blip r:embed="rId5">
                <a:alphaModFix/>
              </a:blip>
              <a:stretch>
                <a:fillRect/>
              </a:stretch>
            </a:blipFill>
            <a:ln>
              <a:noFill/>
            </a:ln>
          </p:spPr>
        </p:sp>
      </p:grpSp>
    </p:spTree>
    <p:extLst>
      <p:ext uri="{BB962C8B-B14F-4D97-AF65-F5344CB8AC3E}">
        <p14:creationId xmlns:p14="http://schemas.microsoft.com/office/powerpoint/2010/main" val="39936361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3"/>
          <p:cNvSpPr txBox="1">
            <a:spLocks noGrp="1"/>
          </p:cNvSpPr>
          <p:nvPr>
            <p:ph type="title"/>
          </p:nvPr>
        </p:nvSpPr>
        <p:spPr>
          <a:xfrm>
            <a:off x="1583300" y="329400"/>
            <a:ext cx="6949500" cy="970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Consideraciones generales del Diagrama de Ishikawa</a:t>
            </a:r>
            <a:endParaRPr b="1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6" name="Google Shape;66;p3"/>
          <p:cNvSpPr txBox="1">
            <a:spLocks noGrp="1"/>
          </p:cNvSpPr>
          <p:nvPr>
            <p:ph type="body" idx="1"/>
          </p:nvPr>
        </p:nvSpPr>
        <p:spPr>
          <a:xfrm>
            <a:off x="1583300" y="1687400"/>
            <a:ext cx="6949500" cy="321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Es inevitable enfrentar dificultades en cualquier tipo de proceso o tarea que se realice dentro de una organización. Aunque es ineludible el surgimiento de obstáculos debemos recordar que, por definición, todo problema posee una solución.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En este sentido, existen diversos métodos de resolución de conflictos que son sumamente útiles para los profesionales de marketing, ventas o cualquiera área de una empresa. Es el caso del </a:t>
            </a:r>
            <a:r>
              <a:rPr lang="es-MX" sz="1200"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0"/>
                  </a:ext>
                </a:extLst>
              </a:rPr>
              <a:t>diagrama del pez o diagrama de Ishikawa</a:t>
            </a:r>
            <a:r>
              <a:rPr lang="es-MX" sz="1200">
                <a:latin typeface="Lexend"/>
                <a:ea typeface="Lexend"/>
                <a:cs typeface="Lexend"/>
                <a:sym typeface="Lexend"/>
                <a:extLst>
                  <a:ext uri="http://customooxmlschemas.google.com/">
              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textRoundtripDataId="1"/>
                  </a:ext>
                </a:extLst>
              </a:rPr>
              <a:t>,</a:t>
            </a: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 el cual ofrece una representación sencilla de los elementos que conforman una solución, identificando las causas y efectos, con el fin de entenderla del modo más rápido y eficaz posible.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  <a:p>
            <a:pPr marL="0" lvl="0" indent="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800"/>
              <a:buNone/>
            </a:pPr>
            <a:r>
              <a:rPr lang="es-MX" sz="1200">
                <a:latin typeface="Lexend"/>
                <a:ea typeface="Lexend"/>
                <a:cs typeface="Lexend"/>
                <a:sym typeface="Lexend"/>
              </a:rPr>
              <a:t>Es por ello que hemos preparado este documento donde encontrarás plantillas que te ayudarán a visualizar tus problemas fácilmente, mejorando así tu proceso de toma de decisiones.</a:t>
            </a:r>
            <a:endParaRPr sz="1200"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67" name="Google Shape;67;p3"/>
          <p:cNvSpPr/>
          <p:nvPr/>
        </p:nvSpPr>
        <p:spPr>
          <a:xfrm>
            <a:off x="1707175" y="1478675"/>
            <a:ext cx="3347700" cy="57300"/>
          </a:xfrm>
          <a:prstGeom prst="rect">
            <a:avLst/>
          </a:prstGeom>
          <a:solidFill>
            <a:srgbClr val="FF7A59"/>
          </a:solidFill>
          <a:ln w="9525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68" name="Google Shape;68;p3"/>
          <p:cNvSpPr/>
          <p:nvPr/>
        </p:nvSpPr>
        <p:spPr>
          <a:xfrm rot="10800000" flipH="1">
            <a:off x="-110320" y="-130906"/>
            <a:ext cx="1134237" cy="1890793"/>
          </a:xfrm>
          <a:custGeom>
            <a:avLst/>
            <a:gdLst/>
            <a:ahLst/>
            <a:cxnLst/>
            <a:rect l="l" t="t" r="r" b="b"/>
            <a:pathLst>
              <a:path w="660400" h="1112231" extrusionOk="0">
                <a:moveTo>
                  <a:pt x="220252" y="19070"/>
                </a:moveTo>
                <a:cubicBezTo>
                  <a:pt x="254000" y="7556"/>
                  <a:pt x="292600" y="0"/>
                  <a:pt x="330378" y="0"/>
                </a:cubicBezTo>
                <a:cubicBezTo>
                  <a:pt x="368157" y="0"/>
                  <a:pt x="404509" y="6476"/>
                  <a:pt x="438009" y="17990"/>
                </a:cubicBezTo>
                <a:cubicBezTo>
                  <a:pt x="438723" y="18350"/>
                  <a:pt x="439435" y="18350"/>
                  <a:pt x="440148" y="18710"/>
                </a:cubicBezTo>
                <a:cubicBezTo>
                  <a:pt x="565955" y="64765"/>
                  <a:pt x="658618" y="186379"/>
                  <a:pt x="660400" y="335153"/>
                </a:cubicBezTo>
                <a:lnTo>
                  <a:pt x="660400" y="1112231"/>
                </a:lnTo>
                <a:lnTo>
                  <a:pt x="0" y="1112231"/>
                </a:lnTo>
                <a:lnTo>
                  <a:pt x="0" y="335730"/>
                </a:lnTo>
                <a:cubicBezTo>
                  <a:pt x="1782" y="185660"/>
                  <a:pt x="93019" y="64045"/>
                  <a:pt x="220252" y="19070"/>
                </a:cubicBezTo>
                <a:close/>
              </a:path>
            </a:pathLst>
          </a:custGeom>
          <a:solidFill>
            <a:srgbClr val="FF8933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9" name="Google Shape;69;p3"/>
          <p:cNvSpPr/>
          <p:nvPr/>
        </p:nvSpPr>
        <p:spPr>
          <a:xfrm flipH="1">
            <a:off x="-286604" y="4271142"/>
            <a:ext cx="1056640" cy="1046480"/>
          </a:xfrm>
          <a:custGeom>
            <a:avLst/>
            <a:gdLst/>
            <a:ahLst/>
            <a:cxnLst/>
            <a:rect l="l" t="t" r="r" b="b"/>
            <a:pathLst>
              <a:path w="812800" h="812800" extrusionOk="0">
                <a:moveTo>
                  <a:pt x="406400" y="0"/>
                </a:moveTo>
                <a:cubicBezTo>
                  <a:pt x="181951" y="0"/>
                  <a:pt x="0" y="181951"/>
                  <a:pt x="0" y="406400"/>
                </a:cubicBezTo>
                <a:cubicBezTo>
                  <a:pt x="0" y="630849"/>
                  <a:pt x="181951" y="812800"/>
                  <a:pt x="406400" y="812800"/>
                </a:cubicBezTo>
                <a:cubicBezTo>
                  <a:pt x="630849" y="812800"/>
                  <a:pt x="812800" y="630849"/>
                  <a:pt x="812800" y="406400"/>
                </a:cubicBezTo>
                <a:cubicBezTo>
                  <a:pt x="812800" y="181951"/>
                  <a:pt x="630849" y="0"/>
                  <a:pt x="406400" y="0"/>
                </a:cubicBezTo>
                <a:close/>
              </a:path>
            </a:pathLst>
          </a:custGeom>
          <a:solidFill>
            <a:srgbClr val="FF5E31"/>
          </a:solidFill>
          <a:ln>
            <a:noFill/>
          </a:ln>
        </p:spPr>
        <p:txBody>
          <a:bodyPr spcFirstLastPara="1" wrap="square" lIns="45725" tIns="45725" rIns="45725" bIns="457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0" name="Google Shape;70;p3"/>
          <p:cNvSpPr/>
          <p:nvPr/>
        </p:nvSpPr>
        <p:spPr>
          <a:xfrm flipH="1">
            <a:off x="770018" y="4170360"/>
            <a:ext cx="449560" cy="501236"/>
          </a:xfrm>
          <a:custGeom>
            <a:avLst/>
            <a:gdLst/>
            <a:ahLst/>
            <a:cxnLst/>
            <a:rect l="l" t="t" r="r" b="b"/>
            <a:pathLst>
              <a:path w="1096487" h="1237619" extrusionOk="0">
                <a:moveTo>
                  <a:pt x="0" y="0"/>
                </a:moveTo>
                <a:lnTo>
                  <a:pt x="1096488" y="0"/>
                </a:lnTo>
                <a:lnTo>
                  <a:pt x="1096488" y="1237619"/>
                </a:lnTo>
                <a:lnTo>
                  <a:pt x="0" y="1237619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E31"/>
        </a:solidFill>
        <a:effectLst/>
      </p:bgPr>
    </p:bg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5" name="Google Shape;75;p4"/>
          <p:cNvGrpSpPr/>
          <p:nvPr/>
        </p:nvGrpSpPr>
        <p:grpSpPr>
          <a:xfrm>
            <a:off x="0" y="-12"/>
            <a:ext cx="2100483" cy="1376094"/>
            <a:chOff x="0" y="0"/>
            <a:chExt cx="5625289" cy="3707150"/>
          </a:xfrm>
        </p:grpSpPr>
        <p:sp>
          <p:nvSpPr>
            <p:cNvPr id="76" name="Google Shape;76;p4"/>
            <p:cNvSpPr/>
            <p:nvPr/>
          </p:nvSpPr>
          <p:spPr>
            <a:xfrm>
              <a:off x="0" y="1935246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1935127" y="1935246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8" name="Google Shape;78;p4"/>
            <p:cNvSpPr/>
            <p:nvPr/>
          </p:nvSpPr>
          <p:spPr>
            <a:xfrm>
              <a:off x="3853385" y="1935246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9" name="Google Shape;79;p4"/>
            <p:cNvSpPr/>
            <p:nvPr/>
          </p:nvSpPr>
          <p:spPr>
            <a:xfrm>
              <a:off x="0" y="0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0" name="Google Shape;80;p4"/>
            <p:cNvSpPr/>
            <p:nvPr/>
          </p:nvSpPr>
          <p:spPr>
            <a:xfrm>
              <a:off x="1935127" y="0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81" name="Google Shape;81;p4"/>
            <p:cNvSpPr/>
            <p:nvPr/>
          </p:nvSpPr>
          <p:spPr>
            <a:xfrm>
              <a:off x="3853385" y="0"/>
              <a:ext cx="1771904" cy="1771904"/>
            </a:xfrm>
            <a:custGeom>
              <a:avLst/>
              <a:gdLst/>
              <a:ahLst/>
              <a:cxnLst/>
              <a:rect l="l" t="t" r="r" b="b"/>
              <a:pathLst>
                <a:path w="812800" h="812800" extrusionOk="0">
                  <a:moveTo>
                    <a:pt x="406400" y="0"/>
                  </a:moveTo>
                  <a:cubicBezTo>
                    <a:pt x="181951" y="0"/>
                    <a:pt x="0" y="181951"/>
                    <a:pt x="0" y="406400"/>
                  </a:cubicBezTo>
                  <a:cubicBezTo>
                    <a:pt x="0" y="630849"/>
                    <a:pt x="181951" y="812800"/>
                    <a:pt x="406400" y="812800"/>
                  </a:cubicBezTo>
                  <a:cubicBezTo>
                    <a:pt x="630849" y="812800"/>
                    <a:pt x="812800" y="630849"/>
                    <a:pt x="812800" y="406400"/>
                  </a:cubicBezTo>
                  <a:cubicBezTo>
                    <a:pt x="812800" y="181951"/>
                    <a:pt x="630849" y="0"/>
                    <a:pt x="406400" y="0"/>
                  </a:cubicBezTo>
                  <a:close/>
                </a:path>
              </a:pathLst>
            </a:custGeom>
            <a:solidFill>
              <a:srgbClr val="FFEBD8"/>
            </a:solidFill>
            <a:ln>
              <a:noFill/>
            </a:ln>
          </p:spPr>
          <p:txBody>
            <a:bodyPr spcFirstLastPara="1" wrap="square" lIns="45725" tIns="45725" rIns="45725" bIns="457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82" name="Google Shape;82;p4"/>
          <p:cNvSpPr txBox="1">
            <a:spLocks noGrp="1"/>
          </p:cNvSpPr>
          <p:nvPr>
            <p:ph type="body" idx="1"/>
          </p:nvPr>
        </p:nvSpPr>
        <p:spPr>
          <a:xfrm>
            <a:off x="771575" y="2873925"/>
            <a:ext cx="5753100" cy="155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15000"/>
              </a:lnSpc>
              <a:spcBef>
                <a:spcPts val="0"/>
              </a:spcBef>
              <a:spcAft>
                <a:spcPts val="160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lang="es-MX" sz="3900">
                <a:solidFill>
                  <a:srgbClr val="FFFFFF"/>
                </a:solidFill>
                <a:latin typeface="Lexend"/>
                <a:ea typeface="Lexend"/>
                <a:cs typeface="Lexend"/>
                <a:sym typeface="Lexend"/>
              </a:rPr>
              <a:t>8 Plantillas del Diagrama de Ishikawa</a:t>
            </a:r>
            <a:endParaRPr sz="3900">
              <a:solidFill>
                <a:srgbClr val="FFFFFF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pic>
        <p:nvPicPr>
          <p:cNvPr id="83" name="Google Shape;83;p4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771575" y="399300"/>
            <a:ext cx="2151401" cy="2528899"/>
          </a:xfrm>
          <a:prstGeom prst="rect">
            <a:avLst/>
          </a:prstGeom>
          <a:noFill/>
          <a:ln>
            <a:noFill/>
          </a:ln>
        </p:spPr>
      </p:pic>
      <p:pic>
        <p:nvPicPr>
          <p:cNvPr id="84" name="Google Shape;84;p4"/>
          <p:cNvPicPr preferRelativeResize="0"/>
          <p:nvPr/>
        </p:nvPicPr>
        <p:blipFill rotWithShape="1">
          <a:blip r:embed="rId4">
            <a:alphaModFix/>
          </a:blip>
          <a:srcRect l="11554" t="12558" r="48381" b="63391"/>
          <a:stretch/>
        </p:blipFill>
        <p:spPr>
          <a:xfrm>
            <a:off x="5531675" y="3824526"/>
            <a:ext cx="3612326" cy="1318974"/>
          </a:xfrm>
          <a:prstGeom prst="rect">
            <a:avLst/>
          </a:prstGeom>
          <a:noFill/>
          <a:ln>
            <a:noFill/>
          </a:ln>
        </p:spPr>
      </p:pic>
      <p:pic>
        <p:nvPicPr>
          <p:cNvPr id="85" name="Google Shape;85;p4"/>
          <p:cNvPicPr preferRelativeResize="0"/>
          <p:nvPr/>
        </p:nvPicPr>
        <p:blipFill rotWithShape="1">
          <a:blip r:embed="rId5">
            <a:alphaModFix/>
          </a:blip>
          <a:srcRect l="5078" t="16026" r="4871" b="17417"/>
          <a:stretch/>
        </p:blipFill>
        <p:spPr>
          <a:xfrm>
            <a:off x="7165450" y="262375"/>
            <a:ext cx="1736100" cy="4983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" name="Google Shape;90;p5"/>
          <p:cNvSpPr/>
          <p:nvPr/>
        </p:nvSpPr>
        <p:spPr>
          <a:xfrm>
            <a:off x="7317359" y="2114302"/>
            <a:ext cx="1552800" cy="1590600"/>
          </a:xfrm>
          <a:prstGeom prst="diamond">
            <a:avLst/>
          </a:prstGeom>
          <a:solidFill>
            <a:srgbClr val="FF8933"/>
          </a:solidFill>
          <a:ln w="254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91" name="Google Shape;91;p5"/>
          <p:cNvCxnSpPr/>
          <p:nvPr/>
        </p:nvCxnSpPr>
        <p:spPr>
          <a:xfrm>
            <a:off x="1335939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2" name="Google Shape;92;p5"/>
          <p:cNvSpPr txBox="1"/>
          <p:nvPr/>
        </p:nvSpPr>
        <p:spPr>
          <a:xfrm rot="-5400000">
            <a:off x="7493613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20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20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93" name="Google Shape;93;p5"/>
          <p:cNvCxnSpPr/>
          <p:nvPr/>
        </p:nvCxnSpPr>
        <p:spPr>
          <a:xfrm>
            <a:off x="154354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4" name="Google Shape;94;p5"/>
          <p:cNvCxnSpPr/>
          <p:nvPr/>
        </p:nvCxnSpPr>
        <p:spPr>
          <a:xfrm>
            <a:off x="355504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5" name="Google Shape;95;p5"/>
          <p:cNvCxnSpPr/>
          <p:nvPr/>
        </p:nvCxnSpPr>
        <p:spPr>
          <a:xfrm>
            <a:off x="570631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6" name="Google Shape;96;p5"/>
          <p:cNvCxnSpPr/>
          <p:nvPr/>
        </p:nvCxnSpPr>
        <p:spPr>
          <a:xfrm rot="5400000">
            <a:off x="5772174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7" name="Google Shape;97;p5"/>
          <p:cNvCxnSpPr/>
          <p:nvPr/>
        </p:nvCxnSpPr>
        <p:spPr>
          <a:xfrm rot="5400000">
            <a:off x="362090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98" name="Google Shape;98;p5"/>
          <p:cNvCxnSpPr/>
          <p:nvPr/>
        </p:nvCxnSpPr>
        <p:spPr>
          <a:xfrm rot="5400000">
            <a:off x="16050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99" name="Google Shape;99;p5"/>
          <p:cNvSpPr txBox="1"/>
          <p:nvPr/>
        </p:nvSpPr>
        <p:spPr>
          <a:xfrm>
            <a:off x="27383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0" name="Google Shape;100;p5"/>
          <p:cNvSpPr txBox="1"/>
          <p:nvPr/>
        </p:nvSpPr>
        <p:spPr>
          <a:xfrm>
            <a:off x="235011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1" name="Google Shape;101;p5"/>
          <p:cNvSpPr txBox="1"/>
          <p:nvPr/>
        </p:nvSpPr>
        <p:spPr>
          <a:xfrm>
            <a:off x="4197789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2" name="Google Shape;102;p5"/>
          <p:cNvSpPr txBox="1"/>
          <p:nvPr/>
        </p:nvSpPr>
        <p:spPr>
          <a:xfrm>
            <a:off x="27383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3" name="Google Shape;103;p5"/>
          <p:cNvSpPr txBox="1"/>
          <p:nvPr/>
        </p:nvSpPr>
        <p:spPr>
          <a:xfrm>
            <a:off x="235011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4" name="Google Shape;104;p5"/>
          <p:cNvSpPr txBox="1"/>
          <p:nvPr/>
        </p:nvSpPr>
        <p:spPr>
          <a:xfrm>
            <a:off x="4197789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5" name="Google Shape;105;p5"/>
          <p:cNvSpPr txBox="1"/>
          <p:nvPr/>
        </p:nvSpPr>
        <p:spPr>
          <a:xfrm>
            <a:off x="724415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6" name="Google Shape;106;p5"/>
          <p:cNvSpPr txBox="1"/>
          <p:nvPr/>
        </p:nvSpPr>
        <p:spPr>
          <a:xfrm>
            <a:off x="724415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7" name="Google Shape;107;p5"/>
          <p:cNvSpPr txBox="1"/>
          <p:nvPr/>
        </p:nvSpPr>
        <p:spPr>
          <a:xfrm>
            <a:off x="724415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8" name="Google Shape;108;p5"/>
          <p:cNvSpPr txBox="1"/>
          <p:nvPr/>
        </p:nvSpPr>
        <p:spPr>
          <a:xfrm>
            <a:off x="724415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09" name="Google Shape;109;p5"/>
          <p:cNvSpPr txBox="1"/>
          <p:nvPr/>
        </p:nvSpPr>
        <p:spPr>
          <a:xfrm>
            <a:off x="3011871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0" name="Google Shape;110;p5"/>
          <p:cNvSpPr txBox="1"/>
          <p:nvPr/>
        </p:nvSpPr>
        <p:spPr>
          <a:xfrm>
            <a:off x="3011871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1" name="Google Shape;111;p5"/>
          <p:cNvSpPr txBox="1"/>
          <p:nvPr/>
        </p:nvSpPr>
        <p:spPr>
          <a:xfrm>
            <a:off x="3011871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2" name="Google Shape;112;p5"/>
          <p:cNvSpPr txBox="1"/>
          <p:nvPr/>
        </p:nvSpPr>
        <p:spPr>
          <a:xfrm>
            <a:off x="3011871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3" name="Google Shape;113;p5"/>
          <p:cNvSpPr txBox="1"/>
          <p:nvPr/>
        </p:nvSpPr>
        <p:spPr>
          <a:xfrm>
            <a:off x="5005941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4" name="Google Shape;114;p5"/>
          <p:cNvSpPr txBox="1"/>
          <p:nvPr/>
        </p:nvSpPr>
        <p:spPr>
          <a:xfrm>
            <a:off x="5005941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5" name="Google Shape;115;p5"/>
          <p:cNvSpPr txBox="1"/>
          <p:nvPr/>
        </p:nvSpPr>
        <p:spPr>
          <a:xfrm>
            <a:off x="5005941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6" name="Google Shape;116;p5"/>
          <p:cNvSpPr txBox="1"/>
          <p:nvPr/>
        </p:nvSpPr>
        <p:spPr>
          <a:xfrm>
            <a:off x="5005941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7" name="Google Shape;117;p5"/>
          <p:cNvSpPr txBox="1"/>
          <p:nvPr/>
        </p:nvSpPr>
        <p:spPr>
          <a:xfrm>
            <a:off x="724415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8" name="Google Shape;118;p5"/>
          <p:cNvSpPr txBox="1"/>
          <p:nvPr/>
        </p:nvSpPr>
        <p:spPr>
          <a:xfrm>
            <a:off x="724415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19" name="Google Shape;119;p5"/>
          <p:cNvSpPr txBox="1"/>
          <p:nvPr/>
        </p:nvSpPr>
        <p:spPr>
          <a:xfrm>
            <a:off x="724415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0" name="Google Shape;120;p5"/>
          <p:cNvSpPr txBox="1"/>
          <p:nvPr/>
        </p:nvSpPr>
        <p:spPr>
          <a:xfrm>
            <a:off x="724415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1" name="Google Shape;121;p5"/>
          <p:cNvSpPr txBox="1"/>
          <p:nvPr/>
        </p:nvSpPr>
        <p:spPr>
          <a:xfrm>
            <a:off x="3023057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2" name="Google Shape;122;p5"/>
          <p:cNvSpPr txBox="1"/>
          <p:nvPr/>
        </p:nvSpPr>
        <p:spPr>
          <a:xfrm>
            <a:off x="3023057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3" name="Google Shape;123;p5"/>
          <p:cNvSpPr txBox="1"/>
          <p:nvPr/>
        </p:nvSpPr>
        <p:spPr>
          <a:xfrm>
            <a:off x="3023057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4" name="Google Shape;124;p5"/>
          <p:cNvSpPr txBox="1"/>
          <p:nvPr/>
        </p:nvSpPr>
        <p:spPr>
          <a:xfrm>
            <a:off x="5005941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5" name="Google Shape;125;p5"/>
          <p:cNvSpPr txBox="1"/>
          <p:nvPr/>
        </p:nvSpPr>
        <p:spPr>
          <a:xfrm>
            <a:off x="5005941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6" name="Google Shape;126;p5"/>
          <p:cNvSpPr txBox="1"/>
          <p:nvPr/>
        </p:nvSpPr>
        <p:spPr>
          <a:xfrm>
            <a:off x="5005941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7" name="Google Shape;127;p5"/>
          <p:cNvSpPr txBox="1"/>
          <p:nvPr/>
        </p:nvSpPr>
        <p:spPr>
          <a:xfrm>
            <a:off x="5005941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8" name="Google Shape;128;p5"/>
          <p:cNvSpPr txBox="1"/>
          <p:nvPr/>
        </p:nvSpPr>
        <p:spPr>
          <a:xfrm>
            <a:off x="3023057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29" name="Google Shape;129;p5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simple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8933"/>
        </a:solidFill>
        <a:effectLst/>
      </p:bgPr>
    </p:bg>
    <p:spTree>
      <p:nvGrpSpPr>
        <p:cNvPr id="1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g2d3f31780a2_0_30"/>
          <p:cNvSpPr/>
          <p:nvPr/>
        </p:nvSpPr>
        <p:spPr>
          <a:xfrm>
            <a:off x="7317359" y="2114302"/>
            <a:ext cx="1552800" cy="1590600"/>
          </a:xfrm>
          <a:prstGeom prst="diamond">
            <a:avLst/>
          </a:prstGeom>
          <a:solidFill>
            <a:srgbClr val="FFFFFF"/>
          </a:solidFill>
          <a:ln w="25400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35" name="Google Shape;135;g2d3f31780a2_0_30"/>
          <p:cNvCxnSpPr/>
          <p:nvPr/>
        </p:nvCxnSpPr>
        <p:spPr>
          <a:xfrm>
            <a:off x="1335939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36" name="Google Shape;136;g2d3f31780a2_0_30"/>
          <p:cNvSpPr txBox="1"/>
          <p:nvPr/>
        </p:nvSpPr>
        <p:spPr>
          <a:xfrm rot="-5400000">
            <a:off x="7493613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2000" b="1" i="0" u="none" strike="noStrike" cap="none">
                <a:solidFill>
                  <a:srgbClr val="FF8933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2000" b="1" i="0" u="none" strike="noStrike" cap="none">
              <a:solidFill>
                <a:srgbClr val="FF8933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37" name="Google Shape;137;g2d3f31780a2_0_30"/>
          <p:cNvCxnSpPr/>
          <p:nvPr/>
        </p:nvCxnSpPr>
        <p:spPr>
          <a:xfrm>
            <a:off x="154354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8" name="Google Shape;138;g2d3f31780a2_0_30"/>
          <p:cNvCxnSpPr/>
          <p:nvPr/>
        </p:nvCxnSpPr>
        <p:spPr>
          <a:xfrm>
            <a:off x="355504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39" name="Google Shape;139;g2d3f31780a2_0_30"/>
          <p:cNvCxnSpPr/>
          <p:nvPr/>
        </p:nvCxnSpPr>
        <p:spPr>
          <a:xfrm>
            <a:off x="5706313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0" name="Google Shape;140;g2d3f31780a2_0_30"/>
          <p:cNvCxnSpPr/>
          <p:nvPr/>
        </p:nvCxnSpPr>
        <p:spPr>
          <a:xfrm rot="5400000">
            <a:off x="5772174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1" name="Google Shape;141;g2d3f31780a2_0_30"/>
          <p:cNvCxnSpPr/>
          <p:nvPr/>
        </p:nvCxnSpPr>
        <p:spPr>
          <a:xfrm rot="5400000">
            <a:off x="362090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42" name="Google Shape;142;g2d3f31780a2_0_30"/>
          <p:cNvCxnSpPr/>
          <p:nvPr/>
        </p:nvCxnSpPr>
        <p:spPr>
          <a:xfrm rot="5400000">
            <a:off x="16050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43" name="Google Shape;143;g2d3f31780a2_0_30"/>
          <p:cNvSpPr txBox="1"/>
          <p:nvPr/>
        </p:nvSpPr>
        <p:spPr>
          <a:xfrm>
            <a:off x="27383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4" name="Google Shape;144;g2d3f31780a2_0_30"/>
          <p:cNvSpPr txBox="1"/>
          <p:nvPr/>
        </p:nvSpPr>
        <p:spPr>
          <a:xfrm>
            <a:off x="2350110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5" name="Google Shape;145;g2d3f31780a2_0_30"/>
          <p:cNvSpPr txBox="1"/>
          <p:nvPr/>
        </p:nvSpPr>
        <p:spPr>
          <a:xfrm>
            <a:off x="4197789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6" name="Google Shape;146;g2d3f31780a2_0_30"/>
          <p:cNvSpPr txBox="1"/>
          <p:nvPr/>
        </p:nvSpPr>
        <p:spPr>
          <a:xfrm>
            <a:off x="27383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7" name="Google Shape;147;g2d3f31780a2_0_30"/>
          <p:cNvSpPr txBox="1"/>
          <p:nvPr/>
        </p:nvSpPr>
        <p:spPr>
          <a:xfrm>
            <a:off x="2350110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8" name="Google Shape;148;g2d3f31780a2_0_30"/>
          <p:cNvSpPr txBox="1"/>
          <p:nvPr/>
        </p:nvSpPr>
        <p:spPr>
          <a:xfrm>
            <a:off x="4197789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Categoría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49" name="Google Shape;149;g2d3f31780a2_0_30"/>
          <p:cNvSpPr txBox="1"/>
          <p:nvPr/>
        </p:nvSpPr>
        <p:spPr>
          <a:xfrm>
            <a:off x="724415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0" name="Google Shape;150;g2d3f31780a2_0_30"/>
          <p:cNvSpPr txBox="1"/>
          <p:nvPr/>
        </p:nvSpPr>
        <p:spPr>
          <a:xfrm>
            <a:off x="724415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1" name="Google Shape;151;g2d3f31780a2_0_30"/>
          <p:cNvSpPr txBox="1"/>
          <p:nvPr/>
        </p:nvSpPr>
        <p:spPr>
          <a:xfrm>
            <a:off x="724415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2" name="Google Shape;152;g2d3f31780a2_0_30"/>
          <p:cNvSpPr txBox="1"/>
          <p:nvPr/>
        </p:nvSpPr>
        <p:spPr>
          <a:xfrm>
            <a:off x="724415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3" name="Google Shape;153;g2d3f31780a2_0_30"/>
          <p:cNvSpPr txBox="1"/>
          <p:nvPr/>
        </p:nvSpPr>
        <p:spPr>
          <a:xfrm>
            <a:off x="3011871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4" name="Google Shape;154;g2d3f31780a2_0_30"/>
          <p:cNvSpPr txBox="1"/>
          <p:nvPr/>
        </p:nvSpPr>
        <p:spPr>
          <a:xfrm>
            <a:off x="3011871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5" name="Google Shape;155;g2d3f31780a2_0_30"/>
          <p:cNvSpPr txBox="1"/>
          <p:nvPr/>
        </p:nvSpPr>
        <p:spPr>
          <a:xfrm>
            <a:off x="3011871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6" name="Google Shape;156;g2d3f31780a2_0_30"/>
          <p:cNvSpPr txBox="1"/>
          <p:nvPr/>
        </p:nvSpPr>
        <p:spPr>
          <a:xfrm>
            <a:off x="3011871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7" name="Google Shape;157;g2d3f31780a2_0_30"/>
          <p:cNvSpPr txBox="1"/>
          <p:nvPr/>
        </p:nvSpPr>
        <p:spPr>
          <a:xfrm>
            <a:off x="5005941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8" name="Google Shape;158;g2d3f31780a2_0_30"/>
          <p:cNvSpPr txBox="1"/>
          <p:nvPr/>
        </p:nvSpPr>
        <p:spPr>
          <a:xfrm>
            <a:off x="5005941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59" name="Google Shape;159;g2d3f31780a2_0_30"/>
          <p:cNvSpPr txBox="1"/>
          <p:nvPr/>
        </p:nvSpPr>
        <p:spPr>
          <a:xfrm>
            <a:off x="5005941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0" name="Google Shape;160;g2d3f31780a2_0_30"/>
          <p:cNvSpPr txBox="1"/>
          <p:nvPr/>
        </p:nvSpPr>
        <p:spPr>
          <a:xfrm>
            <a:off x="5005941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1" name="Google Shape;161;g2d3f31780a2_0_30"/>
          <p:cNvSpPr txBox="1"/>
          <p:nvPr/>
        </p:nvSpPr>
        <p:spPr>
          <a:xfrm>
            <a:off x="724415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2" name="Google Shape;162;g2d3f31780a2_0_30"/>
          <p:cNvSpPr txBox="1"/>
          <p:nvPr/>
        </p:nvSpPr>
        <p:spPr>
          <a:xfrm>
            <a:off x="724415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3" name="Google Shape;163;g2d3f31780a2_0_30"/>
          <p:cNvSpPr txBox="1"/>
          <p:nvPr/>
        </p:nvSpPr>
        <p:spPr>
          <a:xfrm>
            <a:off x="724415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4" name="Google Shape;164;g2d3f31780a2_0_30"/>
          <p:cNvSpPr txBox="1"/>
          <p:nvPr/>
        </p:nvSpPr>
        <p:spPr>
          <a:xfrm>
            <a:off x="724415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5" name="Google Shape;165;g2d3f31780a2_0_30"/>
          <p:cNvSpPr txBox="1"/>
          <p:nvPr/>
        </p:nvSpPr>
        <p:spPr>
          <a:xfrm>
            <a:off x="3023057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6" name="Google Shape;166;g2d3f31780a2_0_30"/>
          <p:cNvSpPr txBox="1"/>
          <p:nvPr/>
        </p:nvSpPr>
        <p:spPr>
          <a:xfrm>
            <a:off x="3023057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7" name="Google Shape;167;g2d3f31780a2_0_30"/>
          <p:cNvSpPr txBox="1"/>
          <p:nvPr/>
        </p:nvSpPr>
        <p:spPr>
          <a:xfrm>
            <a:off x="3023057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8" name="Google Shape;168;g2d3f31780a2_0_30"/>
          <p:cNvSpPr txBox="1"/>
          <p:nvPr/>
        </p:nvSpPr>
        <p:spPr>
          <a:xfrm>
            <a:off x="5005941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69" name="Google Shape;169;g2d3f31780a2_0_30"/>
          <p:cNvSpPr txBox="1"/>
          <p:nvPr/>
        </p:nvSpPr>
        <p:spPr>
          <a:xfrm>
            <a:off x="5005941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0" name="Google Shape;170;g2d3f31780a2_0_30"/>
          <p:cNvSpPr txBox="1"/>
          <p:nvPr/>
        </p:nvSpPr>
        <p:spPr>
          <a:xfrm>
            <a:off x="5005941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1" name="Google Shape;171;g2d3f31780a2_0_30"/>
          <p:cNvSpPr txBox="1"/>
          <p:nvPr/>
        </p:nvSpPr>
        <p:spPr>
          <a:xfrm>
            <a:off x="5005941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2" name="Google Shape;172;g2d3f31780a2_0_30"/>
          <p:cNvSpPr txBox="1"/>
          <p:nvPr/>
        </p:nvSpPr>
        <p:spPr>
          <a:xfrm>
            <a:off x="3023057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73" name="Google Shape;173;g2d3f31780a2_0_30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8933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simple</a:t>
            </a:r>
            <a:endParaRPr sz="1800" b="1">
              <a:solidFill>
                <a:srgbClr val="FF8933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g2d3f31780a2_0_73"/>
          <p:cNvSpPr/>
          <p:nvPr/>
        </p:nvSpPr>
        <p:spPr>
          <a:xfrm>
            <a:off x="6387233" y="2114302"/>
            <a:ext cx="1552800" cy="1590600"/>
          </a:xfrm>
          <a:prstGeom prst="diamond">
            <a:avLst/>
          </a:prstGeom>
          <a:solidFill>
            <a:srgbClr val="1B404E"/>
          </a:solidFill>
          <a:ln w="254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179" name="Google Shape;179;g2d3f31780a2_0_73"/>
          <p:cNvCxnSpPr/>
          <p:nvPr/>
        </p:nvCxnSpPr>
        <p:spPr>
          <a:xfrm>
            <a:off x="2151175" y="2914075"/>
            <a:ext cx="4311300" cy="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0" name="Google Shape;180;g2d3f31780a2_0_73"/>
          <p:cNvSpPr txBox="1"/>
          <p:nvPr/>
        </p:nvSpPr>
        <p:spPr>
          <a:xfrm rot="-5400000">
            <a:off x="6563488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600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Problema</a:t>
            </a:r>
            <a:endParaRPr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181" name="Google Shape;181;g2d3f31780a2_0_73"/>
          <p:cNvCxnSpPr/>
          <p:nvPr/>
        </p:nvCxnSpPr>
        <p:spPr>
          <a:xfrm>
            <a:off x="2434420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2" name="Google Shape;182;g2d3f31780a2_0_73"/>
          <p:cNvCxnSpPr/>
          <p:nvPr/>
        </p:nvCxnSpPr>
        <p:spPr>
          <a:xfrm>
            <a:off x="4776188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3" name="Google Shape;183;g2d3f31780a2_0_73"/>
          <p:cNvCxnSpPr/>
          <p:nvPr/>
        </p:nvCxnSpPr>
        <p:spPr>
          <a:xfrm rot="5400000">
            <a:off x="4842050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184" name="Google Shape;184;g2d3f31780a2_0_73"/>
          <p:cNvCxnSpPr/>
          <p:nvPr/>
        </p:nvCxnSpPr>
        <p:spPr>
          <a:xfrm rot="5400000">
            <a:off x="2500282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1B404E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185" name="Google Shape;185;g2d3f31780a2_0_73"/>
          <p:cNvSpPr txBox="1"/>
          <p:nvPr/>
        </p:nvSpPr>
        <p:spPr>
          <a:xfrm>
            <a:off x="1203823" y="1155600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Proveedores</a:t>
            </a:r>
            <a:endParaRPr sz="1400" b="1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6" name="Google Shape;186;g2d3f31780a2_0_73"/>
          <p:cNvSpPr txBox="1"/>
          <p:nvPr/>
        </p:nvSpPr>
        <p:spPr>
          <a:xfrm>
            <a:off x="3353464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Sistemas</a:t>
            </a:r>
            <a:endParaRPr sz="1400" b="1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7" name="Google Shape;187;g2d3f31780a2_0_73"/>
          <p:cNvSpPr txBox="1"/>
          <p:nvPr/>
        </p:nvSpPr>
        <p:spPr>
          <a:xfrm>
            <a:off x="1203823" y="4418299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Habilidades</a:t>
            </a:r>
            <a:endParaRPr sz="1400" b="1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8" name="Google Shape;188;g2d3f31780a2_0_73"/>
          <p:cNvSpPr txBox="1"/>
          <p:nvPr/>
        </p:nvSpPr>
        <p:spPr>
          <a:xfrm>
            <a:off x="3353464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Ambiente</a:t>
            </a:r>
            <a:endParaRPr sz="1400" b="1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89" name="Google Shape;189;g2d3f31780a2_0_73"/>
          <p:cNvSpPr txBox="1"/>
          <p:nvPr/>
        </p:nvSpPr>
        <p:spPr>
          <a:xfrm>
            <a:off x="1522347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 dirty="0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 dirty="0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0" name="Google Shape;190;g2d3f31780a2_0_73"/>
          <p:cNvSpPr txBox="1"/>
          <p:nvPr/>
        </p:nvSpPr>
        <p:spPr>
          <a:xfrm>
            <a:off x="1522347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1" name="Google Shape;191;g2d3f31780a2_0_73"/>
          <p:cNvSpPr txBox="1"/>
          <p:nvPr/>
        </p:nvSpPr>
        <p:spPr>
          <a:xfrm>
            <a:off x="1522347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2" name="Google Shape;192;g2d3f31780a2_0_73"/>
          <p:cNvSpPr txBox="1"/>
          <p:nvPr/>
        </p:nvSpPr>
        <p:spPr>
          <a:xfrm>
            <a:off x="1522347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3" name="Google Shape;193;g2d3f31780a2_0_73"/>
          <p:cNvSpPr txBox="1"/>
          <p:nvPr/>
        </p:nvSpPr>
        <p:spPr>
          <a:xfrm>
            <a:off x="3960366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4" name="Google Shape;194;g2d3f31780a2_0_73"/>
          <p:cNvSpPr txBox="1"/>
          <p:nvPr/>
        </p:nvSpPr>
        <p:spPr>
          <a:xfrm>
            <a:off x="3960366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5" name="Google Shape;195;g2d3f31780a2_0_73"/>
          <p:cNvSpPr txBox="1"/>
          <p:nvPr/>
        </p:nvSpPr>
        <p:spPr>
          <a:xfrm>
            <a:off x="3960366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6" name="Google Shape;196;g2d3f31780a2_0_73"/>
          <p:cNvSpPr txBox="1"/>
          <p:nvPr/>
        </p:nvSpPr>
        <p:spPr>
          <a:xfrm>
            <a:off x="3960366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7" name="Google Shape;197;g2d3f31780a2_0_73"/>
          <p:cNvSpPr txBox="1"/>
          <p:nvPr/>
        </p:nvSpPr>
        <p:spPr>
          <a:xfrm>
            <a:off x="1533532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8" name="Google Shape;198;g2d3f31780a2_0_73"/>
          <p:cNvSpPr txBox="1"/>
          <p:nvPr/>
        </p:nvSpPr>
        <p:spPr>
          <a:xfrm>
            <a:off x="1533532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199" name="Google Shape;199;g2d3f31780a2_0_73"/>
          <p:cNvSpPr txBox="1"/>
          <p:nvPr/>
        </p:nvSpPr>
        <p:spPr>
          <a:xfrm>
            <a:off x="1533532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0" name="Google Shape;200;g2d3f31780a2_0_73"/>
          <p:cNvSpPr txBox="1"/>
          <p:nvPr/>
        </p:nvSpPr>
        <p:spPr>
          <a:xfrm>
            <a:off x="3960366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1" name="Google Shape;201;g2d3f31780a2_0_73"/>
          <p:cNvSpPr txBox="1"/>
          <p:nvPr/>
        </p:nvSpPr>
        <p:spPr>
          <a:xfrm>
            <a:off x="3960366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2" name="Google Shape;202;g2d3f31780a2_0_73"/>
          <p:cNvSpPr txBox="1"/>
          <p:nvPr/>
        </p:nvSpPr>
        <p:spPr>
          <a:xfrm>
            <a:off x="3960366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3" name="Google Shape;203;g2d3f31780a2_0_73"/>
          <p:cNvSpPr txBox="1"/>
          <p:nvPr/>
        </p:nvSpPr>
        <p:spPr>
          <a:xfrm>
            <a:off x="3960366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4" name="Google Shape;204;g2d3f31780a2_0_73"/>
          <p:cNvSpPr txBox="1"/>
          <p:nvPr/>
        </p:nvSpPr>
        <p:spPr>
          <a:xfrm>
            <a:off x="1533532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05" name="Google Shape;205;g2d3f31780a2_0_73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1B404E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4S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5E31"/>
        </a:solidFill>
        <a:effectLst/>
      </p:bgPr>
    </p:bg>
    <p:spTree>
      <p:nvGrpSpPr>
        <p:cNvPr id="1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d3f31780a2_0_166"/>
          <p:cNvSpPr/>
          <p:nvPr/>
        </p:nvSpPr>
        <p:spPr>
          <a:xfrm>
            <a:off x="6387233" y="2114302"/>
            <a:ext cx="1552800" cy="1590600"/>
          </a:xfrm>
          <a:prstGeom prst="diamond">
            <a:avLst/>
          </a:prstGeom>
          <a:solidFill>
            <a:schemeClr val="lt1"/>
          </a:solidFill>
          <a:ln w="254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211" name="Google Shape;211;g2d3f31780a2_0_166"/>
          <p:cNvCxnSpPr/>
          <p:nvPr/>
        </p:nvCxnSpPr>
        <p:spPr>
          <a:xfrm>
            <a:off x="2151175" y="2914075"/>
            <a:ext cx="4311300" cy="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2" name="Google Shape;212;g2d3f31780a2_0_166"/>
          <p:cNvSpPr txBox="1"/>
          <p:nvPr/>
        </p:nvSpPr>
        <p:spPr>
          <a:xfrm rot="-5400000">
            <a:off x="6563488" y="2770375"/>
            <a:ext cx="11895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600" b="1">
                <a:solidFill>
                  <a:srgbClr val="FF5E31"/>
                </a:solidFill>
                <a:latin typeface="Lexend"/>
                <a:ea typeface="Lexend"/>
                <a:cs typeface="Lexend"/>
                <a:sym typeface="Lexend"/>
              </a:rPr>
              <a:t>Problema</a:t>
            </a:r>
            <a:endParaRPr b="1" i="0" u="none" strike="noStrike" cap="none">
              <a:solidFill>
                <a:srgbClr val="FF5E3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cxnSp>
        <p:nvCxnSpPr>
          <p:cNvPr id="213" name="Google Shape;213;g2d3f31780a2_0_166"/>
          <p:cNvCxnSpPr/>
          <p:nvPr/>
        </p:nvCxnSpPr>
        <p:spPr>
          <a:xfrm>
            <a:off x="2434420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4" name="Google Shape;214;g2d3f31780a2_0_166"/>
          <p:cNvCxnSpPr/>
          <p:nvPr/>
        </p:nvCxnSpPr>
        <p:spPr>
          <a:xfrm>
            <a:off x="4776188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5" name="Google Shape;215;g2d3f31780a2_0_166"/>
          <p:cNvCxnSpPr/>
          <p:nvPr/>
        </p:nvCxnSpPr>
        <p:spPr>
          <a:xfrm rot="5400000">
            <a:off x="4842050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16" name="Google Shape;216;g2d3f31780a2_0_166"/>
          <p:cNvCxnSpPr/>
          <p:nvPr/>
        </p:nvCxnSpPr>
        <p:spPr>
          <a:xfrm rot="5400000">
            <a:off x="2500282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chemeClr val="lt1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17" name="Google Shape;217;g2d3f31780a2_0_166"/>
          <p:cNvSpPr txBox="1"/>
          <p:nvPr/>
        </p:nvSpPr>
        <p:spPr>
          <a:xfrm>
            <a:off x="1203823" y="1155600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Proveedores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18" name="Google Shape;218;g2d3f31780a2_0_166"/>
          <p:cNvSpPr txBox="1"/>
          <p:nvPr/>
        </p:nvSpPr>
        <p:spPr>
          <a:xfrm>
            <a:off x="3353464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Sistemas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19" name="Google Shape;219;g2d3f31780a2_0_166"/>
          <p:cNvSpPr txBox="1"/>
          <p:nvPr/>
        </p:nvSpPr>
        <p:spPr>
          <a:xfrm>
            <a:off x="1203823" y="4418299"/>
            <a:ext cx="15528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Habilidades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0" name="Google Shape;220;g2d3f31780a2_0_166"/>
          <p:cNvSpPr txBox="1"/>
          <p:nvPr/>
        </p:nvSpPr>
        <p:spPr>
          <a:xfrm>
            <a:off x="3353464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Ambiente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1" name="Google Shape;221;g2d3f31780a2_0_166"/>
          <p:cNvSpPr txBox="1"/>
          <p:nvPr/>
        </p:nvSpPr>
        <p:spPr>
          <a:xfrm>
            <a:off x="1522347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2" name="Google Shape;222;g2d3f31780a2_0_166"/>
          <p:cNvSpPr txBox="1"/>
          <p:nvPr/>
        </p:nvSpPr>
        <p:spPr>
          <a:xfrm>
            <a:off x="1522347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3" name="Google Shape;223;g2d3f31780a2_0_166"/>
          <p:cNvSpPr txBox="1"/>
          <p:nvPr/>
        </p:nvSpPr>
        <p:spPr>
          <a:xfrm>
            <a:off x="1522347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4" name="Google Shape;224;g2d3f31780a2_0_166"/>
          <p:cNvSpPr txBox="1"/>
          <p:nvPr/>
        </p:nvSpPr>
        <p:spPr>
          <a:xfrm>
            <a:off x="1522347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5" name="Google Shape;225;g2d3f31780a2_0_166"/>
          <p:cNvSpPr txBox="1"/>
          <p:nvPr/>
        </p:nvSpPr>
        <p:spPr>
          <a:xfrm>
            <a:off x="3960366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6" name="Google Shape;226;g2d3f31780a2_0_166"/>
          <p:cNvSpPr txBox="1"/>
          <p:nvPr/>
        </p:nvSpPr>
        <p:spPr>
          <a:xfrm>
            <a:off x="3960366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7" name="Google Shape;227;g2d3f31780a2_0_166"/>
          <p:cNvSpPr txBox="1"/>
          <p:nvPr/>
        </p:nvSpPr>
        <p:spPr>
          <a:xfrm>
            <a:off x="3960366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8" name="Google Shape;228;g2d3f31780a2_0_166"/>
          <p:cNvSpPr txBox="1"/>
          <p:nvPr/>
        </p:nvSpPr>
        <p:spPr>
          <a:xfrm>
            <a:off x="3960366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29" name="Google Shape;229;g2d3f31780a2_0_166"/>
          <p:cNvSpPr txBox="1"/>
          <p:nvPr/>
        </p:nvSpPr>
        <p:spPr>
          <a:xfrm>
            <a:off x="1533532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0" name="Google Shape;230;g2d3f31780a2_0_166"/>
          <p:cNvSpPr txBox="1"/>
          <p:nvPr/>
        </p:nvSpPr>
        <p:spPr>
          <a:xfrm>
            <a:off x="1533532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1" name="Google Shape;231;g2d3f31780a2_0_166"/>
          <p:cNvSpPr txBox="1"/>
          <p:nvPr/>
        </p:nvSpPr>
        <p:spPr>
          <a:xfrm>
            <a:off x="1533532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2" name="Google Shape;232;g2d3f31780a2_0_166"/>
          <p:cNvSpPr txBox="1"/>
          <p:nvPr/>
        </p:nvSpPr>
        <p:spPr>
          <a:xfrm>
            <a:off x="3960366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3" name="Google Shape;233;g2d3f31780a2_0_166"/>
          <p:cNvSpPr txBox="1"/>
          <p:nvPr/>
        </p:nvSpPr>
        <p:spPr>
          <a:xfrm>
            <a:off x="3960366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4" name="Google Shape;234;g2d3f31780a2_0_166"/>
          <p:cNvSpPr txBox="1"/>
          <p:nvPr/>
        </p:nvSpPr>
        <p:spPr>
          <a:xfrm>
            <a:off x="3960366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5" name="Google Shape;235;g2d3f31780a2_0_166"/>
          <p:cNvSpPr txBox="1"/>
          <p:nvPr/>
        </p:nvSpPr>
        <p:spPr>
          <a:xfrm>
            <a:off x="3960366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6" name="Google Shape;236;g2d3f31780a2_0_166"/>
          <p:cNvSpPr txBox="1"/>
          <p:nvPr/>
        </p:nvSpPr>
        <p:spPr>
          <a:xfrm>
            <a:off x="1533532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37" name="Google Shape;237;g2d3f31780a2_0_166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chemeClr val="lt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5E31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4S</a:t>
            </a:r>
            <a:endParaRPr sz="1800" b="1">
              <a:solidFill>
                <a:srgbClr val="FF5E31"/>
              </a:solidFill>
              <a:latin typeface="Lexend Deca"/>
              <a:ea typeface="Lexend Deca"/>
              <a:cs typeface="Lexend Deca"/>
              <a:sym typeface="Lexend Deca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EBD8"/>
        </a:solidFill>
        <a:effectLst/>
      </p:bgPr>
    </p:bg>
    <p:spTree>
      <p:nvGrpSpPr>
        <p:cNvPr id="1" name="Shape 2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42" name="Google Shape;242;g2d3f31780a2_0_197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3" name="Google Shape;243;g2d3f31780a2_0_197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4" name="Google Shape;244;g2d3f31780a2_0_197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5" name="Google Shape;245;g2d3f31780a2_0_197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6" name="Google Shape;246;g2d3f31780a2_0_197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7" name="Google Shape;247;g2d3f31780a2_0_197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48" name="Google Shape;248;g2d3f31780a2_0_197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49" name="Google Shape;249;g2d3f31780a2_0_197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Material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0" name="Google Shape;250;g2d3f31780a2_0_197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Maquinaria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1" name="Google Shape;251;g2d3f31780a2_0_197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Método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2" name="Google Shape;252;g2d3f31780a2_0_197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Mano de obra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3" name="Google Shape;253;g2d3f31780a2_0_197"/>
          <p:cNvSpPr txBox="1"/>
          <p:nvPr/>
        </p:nvSpPr>
        <p:spPr>
          <a:xfrm>
            <a:off x="2381222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Medio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4" name="Google Shape;254;g2d3f31780a2_0_197"/>
          <p:cNvSpPr txBox="1"/>
          <p:nvPr/>
        </p:nvSpPr>
        <p:spPr>
          <a:xfrm>
            <a:off x="4228901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Medida</a:t>
            </a:r>
            <a:endParaRPr sz="1400" b="1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5" name="Google Shape;255;g2d3f31780a2_0_197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6" name="Google Shape;256;g2d3f31780a2_0_197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7" name="Google Shape;257;g2d3f31780a2_0_197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8" name="Google Shape;258;g2d3f31780a2_0_197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59" name="Google Shape;259;g2d3f31780a2_0_197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0" name="Google Shape;260;g2d3f31780a2_0_197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1" name="Google Shape;261;g2d3f31780a2_0_197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2" name="Google Shape;262;g2d3f31780a2_0_197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3" name="Google Shape;263;g2d3f31780a2_0_197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4" name="Google Shape;264;g2d3f31780a2_0_197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5" name="Google Shape;265;g2d3f31780a2_0_197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6" name="Google Shape;266;g2d3f31780a2_0_197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7" name="Google Shape;267;g2d3f31780a2_0_197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8" name="Google Shape;268;g2d3f31780a2_0_197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69" name="Google Shape;269;g2d3f31780a2_0_197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0" name="Google Shape;270;g2d3f31780a2_0_197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1" name="Google Shape;271;g2d3f31780a2_0_197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2" name="Google Shape;272;g2d3f31780a2_0_197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3" name="Google Shape;273;g2d3f31780a2_0_197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4" name="Google Shape;274;g2d3f31780a2_0_197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5" name="Google Shape;275;g2d3f31780a2_0_197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6" name="Google Shape;276;g2d3f31780a2_0_197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7" name="Google Shape;277;g2d3f31780a2_0_197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8" name="Google Shape;278;g2d3f31780a2_0_197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rgbClr val="1B404E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rgbClr val="1B404E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79" name="Google Shape;279;g2d3f31780a2_0_197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6M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280" name="Google Shape;280;g2d3f31780a2_0_197"/>
          <p:cNvSpPr/>
          <p:nvPr/>
        </p:nvSpPr>
        <p:spPr>
          <a:xfrm>
            <a:off x="7387524" y="2177618"/>
            <a:ext cx="1451400" cy="1351500"/>
          </a:xfrm>
          <a:prstGeom prst="pie">
            <a:avLst>
              <a:gd name="adj1" fmla="val 0"/>
              <a:gd name="adj2" fmla="val 16200000"/>
            </a:avLst>
          </a:prstGeom>
          <a:solidFill>
            <a:srgbClr val="FF8933"/>
          </a:solidFill>
          <a:ln w="254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g2d3f31780a2_0_197"/>
          <p:cNvSpPr txBox="1"/>
          <p:nvPr/>
        </p:nvSpPr>
        <p:spPr>
          <a:xfrm rot="-5400000">
            <a:off x="7503063" y="2723474"/>
            <a:ext cx="766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13343"/>
        </a:solidFill>
        <a:effectLst/>
      </p:bgPr>
    </p:bg>
    <p:spTree>
      <p:nvGrpSpPr>
        <p:cNvPr id="1" name="Shape 2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86" name="Google Shape;286;g2d3f31780a2_0_249"/>
          <p:cNvCxnSpPr/>
          <p:nvPr/>
        </p:nvCxnSpPr>
        <p:spPr>
          <a:xfrm>
            <a:off x="1367051" y="2914074"/>
            <a:ext cx="6056700" cy="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7" name="Google Shape;287;g2d3f31780a2_0_249"/>
          <p:cNvCxnSpPr/>
          <p:nvPr/>
        </p:nvCxnSpPr>
        <p:spPr>
          <a:xfrm>
            <a:off x="157465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8" name="Google Shape;288;g2d3f31780a2_0_249"/>
          <p:cNvCxnSpPr/>
          <p:nvPr/>
        </p:nvCxnSpPr>
        <p:spPr>
          <a:xfrm>
            <a:off x="3586157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89" name="Google Shape;289;g2d3f31780a2_0_249"/>
          <p:cNvCxnSpPr/>
          <p:nvPr/>
        </p:nvCxnSpPr>
        <p:spPr>
          <a:xfrm>
            <a:off x="5737425" y="146390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0" name="Google Shape;290;g2d3f31780a2_0_249"/>
          <p:cNvCxnSpPr/>
          <p:nvPr/>
        </p:nvCxnSpPr>
        <p:spPr>
          <a:xfrm rot="5400000">
            <a:off x="5803287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1" name="Google Shape;291;g2d3f31780a2_0_249"/>
          <p:cNvCxnSpPr/>
          <p:nvPr/>
        </p:nvCxnSpPr>
        <p:spPr>
          <a:xfrm rot="5400000">
            <a:off x="365201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cxnSp>
        <p:nvCxnSpPr>
          <p:cNvPr id="292" name="Google Shape;292;g2d3f31780a2_0_249"/>
          <p:cNvCxnSpPr/>
          <p:nvPr/>
        </p:nvCxnSpPr>
        <p:spPr>
          <a:xfrm rot="5400000">
            <a:off x="1636199" y="2979924"/>
            <a:ext cx="1581900" cy="1450200"/>
          </a:xfrm>
          <a:prstGeom prst="straightConnector1">
            <a:avLst/>
          </a:prstGeom>
          <a:noFill/>
          <a:ln w="381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293" name="Google Shape;293;g2d3f31780a2_0_249"/>
          <p:cNvSpPr txBox="1"/>
          <p:nvPr/>
        </p:nvSpPr>
        <p:spPr>
          <a:xfrm>
            <a:off x="304942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Material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4" name="Google Shape;294;g2d3f31780a2_0_249"/>
          <p:cNvSpPr txBox="1"/>
          <p:nvPr/>
        </p:nvSpPr>
        <p:spPr>
          <a:xfrm>
            <a:off x="2281625" y="1155600"/>
            <a:ext cx="13227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Maquinaria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5" name="Google Shape;295;g2d3f31780a2_0_249"/>
          <p:cNvSpPr txBox="1"/>
          <p:nvPr/>
        </p:nvSpPr>
        <p:spPr>
          <a:xfrm>
            <a:off x="4228901" y="1155603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Método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6" name="Google Shape;296;g2d3f31780a2_0_249"/>
          <p:cNvSpPr txBox="1"/>
          <p:nvPr/>
        </p:nvSpPr>
        <p:spPr>
          <a:xfrm>
            <a:off x="304942" y="4418297"/>
            <a:ext cx="1223100" cy="523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Mano de obra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7" name="Google Shape;297;g2d3f31780a2_0_249"/>
          <p:cNvSpPr txBox="1"/>
          <p:nvPr/>
        </p:nvSpPr>
        <p:spPr>
          <a:xfrm>
            <a:off x="2381222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Medio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8" name="Google Shape;298;g2d3f31780a2_0_249"/>
          <p:cNvSpPr txBox="1"/>
          <p:nvPr/>
        </p:nvSpPr>
        <p:spPr>
          <a:xfrm>
            <a:off x="4228901" y="4418297"/>
            <a:ext cx="12231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b="1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Medida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299" name="Google Shape;299;g2d3f31780a2_0_249"/>
          <p:cNvSpPr txBox="1"/>
          <p:nvPr/>
        </p:nvSpPr>
        <p:spPr>
          <a:xfrm>
            <a:off x="755528" y="167771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0" name="Google Shape;300;g2d3f31780a2_0_249"/>
          <p:cNvSpPr txBox="1"/>
          <p:nvPr/>
        </p:nvSpPr>
        <p:spPr>
          <a:xfrm>
            <a:off x="755528" y="196353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1" name="Google Shape;301;g2d3f31780a2_0_249"/>
          <p:cNvSpPr txBox="1"/>
          <p:nvPr/>
        </p:nvSpPr>
        <p:spPr>
          <a:xfrm>
            <a:off x="755528" y="224934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2" name="Google Shape;302;g2d3f31780a2_0_249"/>
          <p:cNvSpPr txBox="1"/>
          <p:nvPr/>
        </p:nvSpPr>
        <p:spPr>
          <a:xfrm>
            <a:off x="755528" y="253516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3" name="Google Shape;303;g2d3f31780a2_0_249"/>
          <p:cNvSpPr txBox="1"/>
          <p:nvPr/>
        </p:nvSpPr>
        <p:spPr>
          <a:xfrm>
            <a:off x="3042984" y="164652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4" name="Google Shape;304;g2d3f31780a2_0_249"/>
          <p:cNvSpPr txBox="1"/>
          <p:nvPr/>
        </p:nvSpPr>
        <p:spPr>
          <a:xfrm>
            <a:off x="3042984" y="193234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5" name="Google Shape;305;g2d3f31780a2_0_249"/>
          <p:cNvSpPr txBox="1"/>
          <p:nvPr/>
        </p:nvSpPr>
        <p:spPr>
          <a:xfrm>
            <a:off x="3042984" y="221815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6" name="Google Shape;306;g2d3f31780a2_0_249"/>
          <p:cNvSpPr txBox="1"/>
          <p:nvPr/>
        </p:nvSpPr>
        <p:spPr>
          <a:xfrm>
            <a:off x="3042984" y="250397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7" name="Google Shape;307;g2d3f31780a2_0_249"/>
          <p:cNvSpPr txBox="1"/>
          <p:nvPr/>
        </p:nvSpPr>
        <p:spPr>
          <a:xfrm>
            <a:off x="5037053" y="160114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8" name="Google Shape;308;g2d3f31780a2_0_249"/>
          <p:cNvSpPr txBox="1"/>
          <p:nvPr/>
        </p:nvSpPr>
        <p:spPr>
          <a:xfrm>
            <a:off x="5037053" y="188696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09" name="Google Shape;309;g2d3f31780a2_0_249"/>
          <p:cNvSpPr txBox="1"/>
          <p:nvPr/>
        </p:nvSpPr>
        <p:spPr>
          <a:xfrm>
            <a:off x="5037053" y="2172783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0" name="Google Shape;310;g2d3f31780a2_0_249"/>
          <p:cNvSpPr txBox="1"/>
          <p:nvPr/>
        </p:nvSpPr>
        <p:spPr>
          <a:xfrm>
            <a:off x="5037053" y="24586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1" name="Google Shape;311;g2d3f31780a2_0_249"/>
          <p:cNvSpPr txBox="1"/>
          <p:nvPr/>
        </p:nvSpPr>
        <p:spPr>
          <a:xfrm>
            <a:off x="755528" y="303023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2" name="Google Shape;312;g2d3f31780a2_0_249"/>
          <p:cNvSpPr txBox="1"/>
          <p:nvPr/>
        </p:nvSpPr>
        <p:spPr>
          <a:xfrm>
            <a:off x="755528" y="331605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3" name="Google Shape;313;g2d3f31780a2_0_249"/>
          <p:cNvSpPr txBox="1"/>
          <p:nvPr/>
        </p:nvSpPr>
        <p:spPr>
          <a:xfrm>
            <a:off x="755528" y="3601869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4" name="Google Shape;314;g2d3f31780a2_0_249"/>
          <p:cNvSpPr txBox="1"/>
          <p:nvPr/>
        </p:nvSpPr>
        <p:spPr>
          <a:xfrm>
            <a:off x="755528" y="3887686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5" name="Google Shape;315;g2d3f31780a2_0_249"/>
          <p:cNvSpPr txBox="1"/>
          <p:nvPr/>
        </p:nvSpPr>
        <p:spPr>
          <a:xfrm>
            <a:off x="3054169" y="308595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6" name="Google Shape;316;g2d3f31780a2_0_249"/>
          <p:cNvSpPr txBox="1"/>
          <p:nvPr/>
        </p:nvSpPr>
        <p:spPr>
          <a:xfrm>
            <a:off x="3054169" y="3371767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7" name="Google Shape;317;g2d3f31780a2_0_249"/>
          <p:cNvSpPr txBox="1"/>
          <p:nvPr/>
        </p:nvSpPr>
        <p:spPr>
          <a:xfrm>
            <a:off x="3054169" y="3657584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8" name="Google Shape;318;g2d3f31780a2_0_249"/>
          <p:cNvSpPr txBox="1"/>
          <p:nvPr/>
        </p:nvSpPr>
        <p:spPr>
          <a:xfrm>
            <a:off x="5037053" y="3029171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19" name="Google Shape;319;g2d3f31780a2_0_249"/>
          <p:cNvSpPr txBox="1"/>
          <p:nvPr/>
        </p:nvSpPr>
        <p:spPr>
          <a:xfrm>
            <a:off x="5037053" y="3314988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0" name="Google Shape;320;g2d3f31780a2_0_249"/>
          <p:cNvSpPr txBox="1"/>
          <p:nvPr/>
        </p:nvSpPr>
        <p:spPr>
          <a:xfrm>
            <a:off x="5037053" y="3600805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1" name="Google Shape;321;g2d3f31780a2_0_249"/>
          <p:cNvSpPr txBox="1"/>
          <p:nvPr/>
        </p:nvSpPr>
        <p:spPr>
          <a:xfrm>
            <a:off x="5037053" y="3886622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2" name="Google Shape;322;g2d3f31780a2_0_249"/>
          <p:cNvSpPr txBox="1"/>
          <p:nvPr/>
        </p:nvSpPr>
        <p:spPr>
          <a:xfrm>
            <a:off x="3054169" y="3951800"/>
            <a:ext cx="1223100" cy="246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</a:pPr>
            <a:r>
              <a:rPr lang="es-MX" sz="1000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* Causa</a:t>
            </a:r>
            <a:endParaRPr sz="1400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  <p:sp>
        <p:nvSpPr>
          <p:cNvPr id="323" name="Google Shape;323;g2d3f31780a2_0_249"/>
          <p:cNvSpPr/>
          <p:nvPr/>
        </p:nvSpPr>
        <p:spPr>
          <a:xfrm>
            <a:off x="273825" y="330625"/>
            <a:ext cx="8596200" cy="445500"/>
          </a:xfrm>
          <a:prstGeom prst="roundRect">
            <a:avLst>
              <a:gd name="adj" fmla="val 16667"/>
            </a:avLst>
          </a:prstGeom>
          <a:solidFill>
            <a:srgbClr val="FF8933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Arial"/>
              <a:buNone/>
            </a:pPr>
            <a:r>
              <a:rPr lang="es-MX" sz="1800" b="1">
                <a:solidFill>
                  <a:srgbClr val="FFFFFF"/>
                </a:solidFill>
                <a:latin typeface="Lexend Deca"/>
                <a:ea typeface="Lexend Deca"/>
                <a:cs typeface="Lexend Deca"/>
                <a:sym typeface="Lexend Deca"/>
              </a:rPr>
              <a:t>Diagrama de Ishikawa 6M</a:t>
            </a:r>
            <a:endParaRPr sz="1800" b="1">
              <a:latin typeface="Lexend Deca"/>
              <a:ea typeface="Lexend Deca"/>
              <a:cs typeface="Lexend Deca"/>
              <a:sym typeface="Lexend Deca"/>
            </a:endParaRPr>
          </a:p>
        </p:txBody>
      </p:sp>
      <p:sp>
        <p:nvSpPr>
          <p:cNvPr id="324" name="Google Shape;324;g2d3f31780a2_0_249"/>
          <p:cNvSpPr/>
          <p:nvPr/>
        </p:nvSpPr>
        <p:spPr>
          <a:xfrm>
            <a:off x="7387524" y="2177618"/>
            <a:ext cx="1451400" cy="1351500"/>
          </a:xfrm>
          <a:prstGeom prst="pie">
            <a:avLst>
              <a:gd name="adj1" fmla="val 0"/>
              <a:gd name="adj2" fmla="val 16200000"/>
            </a:avLst>
          </a:prstGeom>
          <a:solidFill>
            <a:srgbClr val="FF8933"/>
          </a:solidFill>
          <a:ln w="25400" cap="flat" cmpd="sng">
            <a:solidFill>
              <a:srgbClr val="FF8933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5" name="Google Shape;325;g2d3f31780a2_0_249"/>
          <p:cNvSpPr txBox="1"/>
          <p:nvPr/>
        </p:nvSpPr>
        <p:spPr>
          <a:xfrm rot="-5400000">
            <a:off x="7503063" y="2723474"/>
            <a:ext cx="766200" cy="307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r>
              <a:rPr lang="es-MX" sz="1400" b="1" i="0" u="none" strike="noStrike" cap="none">
                <a:solidFill>
                  <a:schemeClr val="lt1"/>
                </a:solidFill>
                <a:latin typeface="Lexend"/>
                <a:ea typeface="Lexend"/>
                <a:cs typeface="Lexend"/>
                <a:sym typeface="Lexend"/>
              </a:rPr>
              <a:t>Efecto</a:t>
            </a:r>
            <a:endParaRPr sz="1400" b="1" i="0" u="none" strike="noStrike" cap="none">
              <a:solidFill>
                <a:schemeClr val="lt1"/>
              </a:solidFill>
              <a:latin typeface="Lexend"/>
              <a:ea typeface="Lexend"/>
              <a:cs typeface="Lexend"/>
              <a:sym typeface="Lexend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332</TotalTime>
  <Words>696</Words>
  <Application>Microsoft Office PowerPoint</Application>
  <PresentationFormat>Presentación en pantalla (16:9)</PresentationFormat>
  <Paragraphs>260</Paragraphs>
  <Slides>14</Slides>
  <Notes>14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18" baseType="lpstr">
      <vt:lpstr>Arial</vt:lpstr>
      <vt:lpstr>Lexend</vt:lpstr>
      <vt:lpstr>Lexend Deca</vt:lpstr>
      <vt:lpstr>Simple Light</vt:lpstr>
      <vt:lpstr>Plantillas del Diagrama de Ishikawa</vt:lpstr>
      <vt:lpstr>Consideraciones generales del Diagrama de Ishikawa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ANALISIS CAMPO DE FUERZAS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Plantillas del Diagrama de Ishikawa</dc:title>
  <dc:creator>PERLA</dc:creator>
  <cp:lastModifiedBy>PERLA</cp:lastModifiedBy>
  <cp:revision>10</cp:revision>
  <dcterms:modified xsi:type="dcterms:W3CDTF">2026-01-21T02:27:51Z</dcterms:modified>
</cp:coreProperties>
</file>