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66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313B52-FC9F-0ED0-0CA3-9951A2481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6B4153-A9BC-0037-E155-BCBFC8FDA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CC1372-CCDA-884A-B555-7B20E2926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AAC07-AC6D-4B37-851B-EFF8415C9DAB}" type="datetimeFigureOut">
              <a:rPr lang="es-MX" smtClean="0"/>
              <a:t>15/12/2025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2BB0DF-E26C-320E-1C9F-745B9F480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3A24B0-FC47-D73B-0F03-FBC6E9968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DB78-714C-4BE6-A4C9-4B231576412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98273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99E9C8-110D-AEB8-9EE9-642B54CE8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B046DDD-4839-2F4E-AFE9-6A58A3E26C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845951-D51D-F939-0ED6-A2CB6117A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AAC07-AC6D-4B37-851B-EFF8415C9DAB}" type="datetimeFigureOut">
              <a:rPr lang="es-MX" smtClean="0"/>
              <a:t>15/12/2025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98DFD4-CBBB-8FC2-D016-9F0522D99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EF4BE0-9BE1-DC43-2A36-184494DB9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DB78-714C-4BE6-A4C9-4B231576412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997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FB9FB4A-871A-F60F-81D0-FCBFBF5DFD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36AE594-C1A9-9044-A04C-D6BB7577A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CEC4F7-90BC-F183-D6EC-816524C75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AAC07-AC6D-4B37-851B-EFF8415C9DAB}" type="datetimeFigureOut">
              <a:rPr lang="es-MX" smtClean="0"/>
              <a:t>15/12/2025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165FC6-ACAF-A424-6199-549832F6F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EDAB58-343D-67FA-16D8-0AE0BB0C7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DB78-714C-4BE6-A4C9-4B231576412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31198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AE3F59-A86D-488C-FEB6-40AF710BF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69B73E-D15D-49E4-E6F2-BF8CDB87C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454FAF-1A26-33FC-E280-B0CD639C2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AAC07-AC6D-4B37-851B-EFF8415C9DAB}" type="datetimeFigureOut">
              <a:rPr lang="es-MX" smtClean="0"/>
              <a:t>15/12/2025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C6FCE0-7887-66A3-98AF-06DD09A7E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2FA4FC-6986-97B1-BDC6-D5A67FF9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DB78-714C-4BE6-A4C9-4B231576412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52402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4AEF37-AE03-734C-FF51-0C1540E0B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9B4EBE-8972-CABD-075E-4DCC4ECBB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C4CCB0-B9DB-A2D7-1989-20738CF71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AAC07-AC6D-4B37-851B-EFF8415C9DAB}" type="datetimeFigureOut">
              <a:rPr lang="es-MX" smtClean="0"/>
              <a:t>15/12/2025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B270BB-7CAA-F3A4-9AD6-1DCED210F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22A634-17D8-FB3D-3284-34EC7B0D6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DB78-714C-4BE6-A4C9-4B231576412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64134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67B49C-3208-E82E-E10A-E74BB254E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BD0CEB-B5B8-B9D3-B435-9C3A2A87FF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BD4AE24-D769-C399-19CD-5E7A8154C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7D4852-AA91-FAE1-5E83-CF3F3E44B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AAC07-AC6D-4B37-851B-EFF8415C9DAB}" type="datetimeFigureOut">
              <a:rPr lang="es-MX" smtClean="0"/>
              <a:t>15/12/2025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1C0447-8732-614A-28ED-F5087D9ED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83D9FE-43CA-D115-A47B-5CE973CB2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DB78-714C-4BE6-A4C9-4B231576412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47461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D5B414-3899-4298-4201-2DE16F5E0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46F9F4-CCB7-CF90-0E0B-4752B1FB2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67E9A3-3870-E750-6E8B-1C6476B58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1BC62F3-7F6A-FCF2-07C2-D486F3206C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A7104C9-85D3-E7F1-C3F4-6E3B1C63D2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9683714-7B0E-AFD2-2A81-C3D402815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AAC07-AC6D-4B37-851B-EFF8415C9DAB}" type="datetimeFigureOut">
              <a:rPr lang="es-MX" smtClean="0"/>
              <a:t>15/12/2025</a:t>
            </a:fld>
            <a:endParaRPr lang="es-MX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2D3779A-B161-4CBB-11B0-574740225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1EDFD18-DDDC-5DB6-A7A5-A6CBA5347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DB78-714C-4BE6-A4C9-4B231576412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9007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5CE2B-3955-7580-523C-9B1079564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4F19893-4AC4-7BE5-1D42-2E8C40845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AAC07-AC6D-4B37-851B-EFF8415C9DAB}" type="datetimeFigureOut">
              <a:rPr lang="es-MX" smtClean="0"/>
              <a:t>15/12/2025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D34F380-B8D4-1586-C55B-BF6DB45A4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22DA4AA-44A7-4F39-472D-F548522AA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DB78-714C-4BE6-A4C9-4B231576412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3265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6F629DB-E888-07B9-C977-030A5C9BC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AAC07-AC6D-4B37-851B-EFF8415C9DAB}" type="datetimeFigureOut">
              <a:rPr lang="es-MX" smtClean="0"/>
              <a:t>15/12/2025</a:t>
            </a:fld>
            <a:endParaRPr lang="es-MX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D1CB635-14C4-5909-062C-FE53FC6C7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CE5EBE0-1DE8-85C2-2C18-7811A91CE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DB78-714C-4BE6-A4C9-4B231576412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50694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4AA7BF-D4E0-D42C-8F27-CFDBBC8BA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F751C0-5EE1-4751-CE40-FAF2BD7B9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0BEB4CA-0805-E214-D697-EA04FFE6F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A6FAEE-7747-5114-A6EA-48CD8BEAC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AAC07-AC6D-4B37-851B-EFF8415C9DAB}" type="datetimeFigureOut">
              <a:rPr lang="es-MX" smtClean="0"/>
              <a:t>15/12/2025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DE78F5-BDB5-D966-0B59-6D4F50BCC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91400E6-D0C8-C2B7-EF00-4212847B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DB78-714C-4BE6-A4C9-4B231576412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25541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A2EBCD-1AB9-9D7F-D30E-CFA750FB3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9BD6C7E-A5B1-50B6-1C74-08593E249D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26905D-28A9-5159-5200-9840F9786E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03A34C-685F-0115-FD6F-2C7FF3CA6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AAC07-AC6D-4B37-851B-EFF8415C9DAB}" type="datetimeFigureOut">
              <a:rPr lang="es-MX" smtClean="0"/>
              <a:t>15/12/2025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ED36AB-78BA-F6F1-1BA9-BFAC99B3E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68A4A7E-8919-0FC3-37F5-914F4E4C0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DB78-714C-4BE6-A4C9-4B231576412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49180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BE311A2-9DA2-B16B-6C11-32D002476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337E63-4DD9-9BC2-35B7-EF040208A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701009-3072-3885-738E-96091FEE76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EAAC07-AC6D-4B37-851B-EFF8415C9DAB}" type="datetimeFigureOut">
              <a:rPr lang="es-MX" smtClean="0"/>
              <a:t>15/12/2025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28943E-B2EC-DCB8-3EA8-F1C7B39ED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270591-4295-B33F-3F37-74959E559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52DB78-714C-4BE6-A4C9-4B231576412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02572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shopify.com/mx?ref=aprendamos-marketin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etricool.com/e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aprendamosmarketing.com/inscripcion-mastermarketer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A106AA0-ADDE-1BF1-E4FA-883BA5E329C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l="6667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6CCD03F-7DDD-B85C-0933-72D6A97DB5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s-MX" sz="5100" dirty="0">
                <a:solidFill>
                  <a:srgbClr val="FFFFFF"/>
                </a:solidFill>
              </a:rPr>
              <a:t>MERCADOTECNIA Y LOS MODELOS DE NEGOCIOS, SEGMENTACION, CANALES DE COMUNICACIÓN Y LAS 4P</a:t>
            </a:r>
          </a:p>
        </p:txBody>
      </p:sp>
    </p:spTree>
    <p:extLst>
      <p:ext uri="{BB962C8B-B14F-4D97-AF65-F5344CB8AC3E}">
        <p14:creationId xmlns:p14="http://schemas.microsoft.com/office/powerpoint/2010/main" val="540096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3676367-D475-F747-F6EE-57560CFFAEB2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b="1" dirty="0"/>
              <a:t>c) Publicidad Digital (PPC)</a:t>
            </a:r>
            <a:r>
              <a:rPr lang="en-US" sz="1200" dirty="0"/>
              <a:t>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/>
              <a:t>A través de anuncios pagados, se puede segmentar muy bien a usuarios con </a:t>
            </a:r>
            <a:r>
              <a:rPr lang="en-US" sz="1200" b="1" dirty="0">
                <a:highlight>
                  <a:srgbClr val="FFFF00"/>
                </a:highlight>
              </a:rPr>
              <a:t>Google Ads</a:t>
            </a:r>
            <a:r>
              <a:rPr lang="en-US" sz="1200" dirty="0">
                <a:highlight>
                  <a:srgbClr val="FFFF00"/>
                </a:highlight>
              </a:rPr>
              <a:t> y </a:t>
            </a:r>
            <a:r>
              <a:rPr lang="en-US" sz="1200" b="1" dirty="0">
                <a:highlight>
                  <a:srgbClr val="FFFF00"/>
                </a:highlight>
              </a:rPr>
              <a:t>Facebook Ads</a:t>
            </a:r>
            <a:r>
              <a:rPr lang="en-US" sz="1200" dirty="0"/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/>
              <a:t>Este tipo de publicidad es ideal para </a:t>
            </a:r>
            <a:r>
              <a:rPr lang="en-US" sz="1200" b="1" dirty="0"/>
              <a:t>productos de consumo masivo</a:t>
            </a:r>
            <a:r>
              <a:rPr lang="en-US" sz="1200" dirty="0"/>
              <a:t> y </a:t>
            </a:r>
            <a:r>
              <a:rPr lang="en-US" sz="1200" b="1" dirty="0"/>
              <a:t>moda</a:t>
            </a:r>
            <a:r>
              <a:rPr lang="en-US" sz="1200" dirty="0"/>
              <a:t>, ya que permite alcanzar a audiencias amplias y específicas según sus intereses.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/>
              <a:t>Para </a:t>
            </a:r>
            <a:r>
              <a:rPr lang="en-US" sz="1200" b="1" dirty="0"/>
              <a:t>productos de lujo</a:t>
            </a:r>
            <a:r>
              <a:rPr lang="en-US" sz="1200" dirty="0"/>
              <a:t> o </a:t>
            </a:r>
            <a:r>
              <a:rPr lang="en-US" sz="1200" b="1" dirty="0"/>
              <a:t>tecnología avanzada</a:t>
            </a:r>
            <a:r>
              <a:rPr lang="en-US" sz="1200" dirty="0"/>
              <a:t>, los anuncios en </a:t>
            </a:r>
            <a:r>
              <a:rPr lang="en-US" sz="1200" b="1" dirty="0">
                <a:highlight>
                  <a:srgbClr val="FFFF00"/>
                </a:highlight>
              </a:rPr>
              <a:t>LinkedIn</a:t>
            </a:r>
            <a:r>
              <a:rPr lang="en-US" sz="1200" dirty="0"/>
              <a:t> o mediante </a:t>
            </a:r>
            <a:r>
              <a:rPr lang="en-US" sz="1200" b="1" dirty="0"/>
              <a:t>retargeting</a:t>
            </a:r>
            <a:r>
              <a:rPr lang="en-US" sz="1200" dirty="0"/>
              <a:t> en Google pueden ser más efectivos, ya que permiten conectar con una audiencia específica y de alta calidad.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91AB09A-CC56-799B-6041-321C604257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8" b="35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5614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E283359-B758-F918-0187-989542102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67" y="0"/>
            <a:ext cx="117666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6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41B9F59-D178-BCE2-9FB9-A827C20F0322}"/>
              </a:ext>
            </a:extLst>
          </p:cNvPr>
          <p:cNvSpPr txBox="1"/>
          <p:nvPr/>
        </p:nvSpPr>
        <p:spPr>
          <a:xfrm>
            <a:off x="130630" y="482321"/>
            <a:ext cx="5327192" cy="5694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en-US" sz="1100" b="1" dirty="0"/>
              <a:t>Modelos de Negocios Digitales: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b="1" dirty="0"/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b="1" dirty="0"/>
              <a:t>1. Comercio Electrónico (E-commerce)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El comercio electrónico, o e-commerce, es la </a:t>
            </a:r>
            <a:r>
              <a:rPr lang="en-US" sz="1100" b="1" dirty="0"/>
              <a:t>compra y venta de productos o servicios a través de internet.</a:t>
            </a:r>
            <a:r>
              <a:rPr lang="en-US" sz="1100" dirty="0"/>
              <a:t> 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En lugar de ir a una tienda física para comprar algo, puedes hacerlo desde la comodidad de tu hogar con solo unos clics.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Los negocios que operan bajo este modelo utilizan </a:t>
            </a:r>
            <a:r>
              <a:rPr lang="en-US" sz="1100" b="1" dirty="0"/>
              <a:t>plataformas en línea</a:t>
            </a:r>
            <a:r>
              <a:rPr lang="en-US" sz="1100" dirty="0"/>
              <a:t> como Shopify para exhibir sus productos, recibir pedidos y gestionar pagos.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1100" dirty="0"/>
            </a:br>
            <a:r>
              <a:rPr lang="en-US" sz="1100" dirty="0">
                <a:hlinkClick r:id="rId2"/>
              </a:rPr>
              <a:t>Shopify México</a:t>
            </a:r>
            <a:endParaRPr lang="en-US" sz="11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1100" dirty="0"/>
            </a:br>
            <a:br>
              <a:rPr lang="en-US" sz="1100" dirty="0"/>
            </a:br>
            <a:endParaRPr lang="en-US" sz="11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2487456-6576-DCD1-F767-D36B3C6C71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665" r="32688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93830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E7E2096-F813-A087-9C24-70E12B5D4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2185613"/>
            <a:ext cx="4777381" cy="2317029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862753D-6F82-4EBB-467C-12016E00C723}"/>
              </a:ext>
            </a:extLst>
          </p:cNvPr>
          <p:cNvSpPr txBox="1"/>
          <p:nvPr/>
        </p:nvSpPr>
        <p:spPr>
          <a:xfrm>
            <a:off x="5346752" y="1984443"/>
            <a:ext cx="600704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2. </a:t>
            </a:r>
            <a:r>
              <a:rPr lang="en-US" b="1" dirty="0"/>
              <a:t>Marketing de Afiliados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/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El marketing de afiliados es un modelo de negocio en el que una persona, el afiliado) </a:t>
            </a:r>
            <a:r>
              <a:rPr lang="en-US" b="1" dirty="0"/>
              <a:t>promociona</a:t>
            </a:r>
            <a:r>
              <a:rPr lang="en-US" dirty="0"/>
              <a:t> productos o servicios de otra empresa (el comerciante) y recibe una comisión por cada venta o acción realizada a través de su enlace de afiliado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En pocas palabras, actúas como un intermediario que recomienda productos a su audiencia y gana dinero por cada cliente que compra a través de tus recomendaciones.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603DD0B-D6F6-CB00-B24E-EBE4C5CD8758}"/>
              </a:ext>
            </a:extLst>
          </p:cNvPr>
          <p:cNvSpPr txBox="1"/>
          <p:nvPr/>
        </p:nvSpPr>
        <p:spPr>
          <a:xfrm>
            <a:off x="3779520" y="5699760"/>
            <a:ext cx="4998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hlinkClick r:id="rId3"/>
              </a:rPr>
              <a:t>METRICOOL ▷ Herramienta para gestionar redes sociales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19285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0348A01-BAD8-280A-8E07-D93508F5BA39}"/>
              </a:ext>
            </a:extLst>
          </p:cNvPr>
          <p:cNvSpPr txBox="1"/>
          <p:nvPr/>
        </p:nvSpPr>
        <p:spPr>
          <a:xfrm>
            <a:off x="264160" y="426720"/>
            <a:ext cx="115620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MX" b="1" dirty="0"/>
              <a:t>3. Suscripciones y Membresías</a:t>
            </a:r>
          </a:p>
          <a:p>
            <a:pPr fontAlgn="base"/>
            <a:endParaRPr lang="es-MX" b="1" dirty="0"/>
          </a:p>
          <a:p>
            <a:pPr fontAlgn="base"/>
            <a:r>
              <a:rPr lang="es-MX" dirty="0"/>
              <a:t>Los modelos de suscripción y membresía son una</a:t>
            </a:r>
            <a:r>
              <a:rPr lang="es-MX" b="1" dirty="0"/>
              <a:t> forma de negocio en la que los clientes pagan una tarifa recurrente, ya sea mensual o anual, para acceder a productos o servicios.</a:t>
            </a:r>
            <a:r>
              <a:rPr lang="es-MX" dirty="0"/>
              <a:t> </a:t>
            </a:r>
          </a:p>
          <a:p>
            <a:pPr fontAlgn="base"/>
            <a:endParaRPr lang="es-MX" dirty="0"/>
          </a:p>
          <a:p>
            <a:pPr fontAlgn="base"/>
            <a:r>
              <a:rPr lang="es-MX" dirty="0"/>
              <a:t>A cambio, los suscriptores reciben contenido exclusivo, productos, o servicios de manera continua mientras mantengan su suscripción activa.</a:t>
            </a:r>
          </a:p>
          <a:p>
            <a:pPr fontAlgn="base"/>
            <a:endParaRPr lang="es-MX" dirty="0"/>
          </a:p>
          <a:p>
            <a:pPr fontAlgn="base"/>
            <a:r>
              <a:rPr lang="es-MX" dirty="0"/>
              <a:t>Este modelo se ha vuelto muy popular porque crea una fuente de ingresos constante y predecible para los negocios.</a:t>
            </a:r>
          </a:p>
          <a:p>
            <a:pPr fontAlgn="base"/>
            <a:endParaRPr lang="es-MX" dirty="0"/>
          </a:p>
          <a:p>
            <a:pPr fontAlgn="base"/>
            <a:r>
              <a:rPr lang="es-MX" b="1" dirty="0"/>
              <a:t>Ejemplos de negocios</a:t>
            </a:r>
            <a:endParaRPr lang="es-MX" dirty="0"/>
          </a:p>
          <a:p>
            <a:pPr fontAlgn="base"/>
            <a:endParaRPr lang="es-MX" b="1" dirty="0"/>
          </a:p>
          <a:p>
            <a:pPr fontAlgn="base"/>
            <a:r>
              <a:rPr lang="es-MX" b="1" dirty="0"/>
              <a:t>Netflix:</a:t>
            </a:r>
            <a:endParaRPr lang="es-MX" dirty="0"/>
          </a:p>
          <a:p>
            <a:pPr fontAlgn="base"/>
            <a:endParaRPr lang="es-MX" dirty="0"/>
          </a:p>
          <a:p>
            <a:pPr fontAlgn="base"/>
            <a:r>
              <a:rPr lang="es-MX" dirty="0"/>
              <a:t>Netflix es un claro ejemplo de un modelo de suscripción exitoso. </a:t>
            </a:r>
          </a:p>
          <a:p>
            <a:pPr fontAlgn="base"/>
            <a:endParaRPr lang="es-MX" dirty="0"/>
          </a:p>
          <a:p>
            <a:pPr fontAlgn="base"/>
            <a:r>
              <a:rPr lang="es-MX" dirty="0"/>
              <a:t>Los usuarios pagan una tarifa mensual para acceder a una amplia biblioteca de contenido de video, que incluye series, películas, documentales y contenido original exclusivo.</a:t>
            </a:r>
          </a:p>
          <a:p>
            <a:pPr fontAlgn="base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78327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0049E23-CBA7-2C9F-B979-168191C036C4}"/>
              </a:ext>
            </a:extLst>
          </p:cNvPr>
          <p:cNvSpPr txBox="1"/>
          <p:nvPr/>
        </p:nvSpPr>
        <p:spPr>
          <a:xfrm>
            <a:off x="203200" y="233680"/>
            <a:ext cx="1178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MX" b="1" dirty="0"/>
              <a:t>4. Creación y Venta de Infoproductos</a:t>
            </a:r>
          </a:p>
          <a:p>
            <a:pPr fontAlgn="base"/>
            <a:endParaRPr lang="es-MX" b="1" dirty="0"/>
          </a:p>
          <a:p>
            <a:pPr fontAlgn="base"/>
            <a:r>
              <a:rPr lang="es-MX" dirty="0"/>
              <a:t>Un infoproducto es un p</a:t>
            </a:r>
            <a:r>
              <a:rPr lang="es-MX" b="1" dirty="0"/>
              <a:t>roducto digital que contiene información valiosa y que se vende a través de internet. </a:t>
            </a:r>
          </a:p>
          <a:p>
            <a:pPr fontAlgn="base"/>
            <a:endParaRPr lang="es-MX" b="1" dirty="0"/>
          </a:p>
          <a:p>
            <a:pPr fontAlgn="base"/>
            <a:r>
              <a:rPr lang="es-MX" dirty="0"/>
              <a:t>Estos productos están diseñados para </a:t>
            </a:r>
            <a:r>
              <a:rPr lang="es-MX" b="1" dirty="0"/>
              <a:t>educar, entretener o resolver problemas específicos de las personas. </a:t>
            </a:r>
          </a:p>
          <a:p>
            <a:pPr fontAlgn="base"/>
            <a:endParaRPr lang="es-MX" b="1" dirty="0"/>
          </a:p>
          <a:p>
            <a:pPr fontAlgn="base"/>
            <a:r>
              <a:rPr lang="es-MX" dirty="0"/>
              <a:t>Los infoproductos pueden venir en diferentes formatos, como ebooks, cursos en línea, webinars, plantillas, guías, y mucho más.</a:t>
            </a:r>
          </a:p>
          <a:p>
            <a:br>
              <a:rPr lang="es-MX" dirty="0"/>
            </a:br>
            <a:endParaRPr lang="es-MX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C45DB6D-9ACB-D58D-4C05-08B3673474D9}"/>
              </a:ext>
            </a:extLst>
          </p:cNvPr>
          <p:cNvSpPr txBox="1"/>
          <p:nvPr/>
        </p:nvSpPr>
        <p:spPr>
          <a:xfrm>
            <a:off x="412955" y="2743200"/>
            <a:ext cx="10540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hlinkClick r:id="rId2"/>
              </a:rPr>
              <a:t>¡Inicia hoy tu suscripción a la Comunidad Master Marketer! - Aprendamos Marketing - Aprendamos Marketing</a:t>
            </a:r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35A57DC-1F07-356B-6288-9F45E4A55A44}"/>
              </a:ext>
            </a:extLst>
          </p:cNvPr>
          <p:cNvSpPr txBox="1"/>
          <p:nvPr/>
        </p:nvSpPr>
        <p:spPr>
          <a:xfrm>
            <a:off x="530942" y="3903406"/>
            <a:ext cx="107958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MX" b="1" dirty="0"/>
              <a:t>5. Dropshipping</a:t>
            </a:r>
          </a:p>
          <a:p>
            <a:pPr fontAlgn="base"/>
            <a:endParaRPr lang="es-MX" dirty="0"/>
          </a:p>
          <a:p>
            <a:pPr fontAlgn="base"/>
            <a:r>
              <a:rPr lang="es-MX" dirty="0"/>
              <a:t>El dropshipping es un modelo de negocio en el que </a:t>
            </a:r>
            <a:r>
              <a:rPr lang="es-MX" b="1" dirty="0"/>
              <a:t>tú, como vendedor, no necesitas tener un inventario propio. </a:t>
            </a:r>
          </a:p>
          <a:p>
            <a:pPr fontAlgn="base"/>
            <a:endParaRPr lang="es-MX" b="1" dirty="0"/>
          </a:p>
          <a:p>
            <a:pPr fontAlgn="base"/>
            <a:r>
              <a:rPr lang="es-MX" dirty="0"/>
              <a:t>En lugar de eso, trabajas con proveedores que almacenan los productos y se encargan del envío directamente a tus clientes.</a:t>
            </a:r>
          </a:p>
          <a:p>
            <a:br>
              <a:rPr lang="es-MX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75820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5018B7-386E-569D-4E2E-22919ABEA7A5}"/>
              </a:ext>
            </a:extLst>
          </p:cNvPr>
          <p:cNvSpPr txBox="1"/>
          <p:nvPr/>
        </p:nvSpPr>
        <p:spPr>
          <a:xfrm>
            <a:off x="200967" y="251209"/>
            <a:ext cx="1175657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Ahora apliquemos dos modelos de negocios:</a:t>
            </a:r>
          </a:p>
          <a:p>
            <a:endParaRPr lang="es-MX" b="1" dirty="0"/>
          </a:p>
          <a:p>
            <a:r>
              <a:rPr lang="es-MX" dirty="0"/>
              <a:t>B2B y B2C son dos modelos de negocio que tienen como principal diferencia el comprador del producto o servicio:</a:t>
            </a:r>
          </a:p>
          <a:p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/>
              <a:t>Las negociaciones B2B son hechas entre empresas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/>
              <a:t>Mientras que las B2C son hechas directamente con el cliente final.</a:t>
            </a:r>
          </a:p>
          <a:p>
            <a:endParaRPr lang="es-MX" b="1" dirty="0"/>
          </a:p>
          <a:p>
            <a:r>
              <a:rPr lang="es-MX" b="1" dirty="0"/>
              <a:t>El significado de la sigla B2B es “business to business”, que en español se traduce “de empresa a empresa”</a:t>
            </a:r>
          </a:p>
          <a:p>
            <a:endParaRPr lang="es-MX" b="1" dirty="0"/>
          </a:p>
          <a:p>
            <a:r>
              <a:rPr lang="es-MX" b="1" dirty="0"/>
              <a:t>Por su parte, B2C significa “business to customer”, o sea, “de empresa a consumidor”</a:t>
            </a:r>
          </a:p>
          <a:p>
            <a:endParaRPr lang="es-MX" dirty="0"/>
          </a:p>
          <a:p>
            <a:r>
              <a:rPr lang="es-MX" dirty="0"/>
              <a:t>Las </a:t>
            </a:r>
            <a:r>
              <a:rPr lang="es-MX" b="1" dirty="0"/>
              <a:t>empresas B2B</a:t>
            </a:r>
            <a:r>
              <a:rPr lang="es-MX" dirty="0"/>
              <a:t> son organizaciones que tienen como modelo de negocio vender productos o servicios a otras empresas (personas jurídicas), mientras que las </a:t>
            </a:r>
            <a:r>
              <a:rPr lang="es-MX" b="1" dirty="0"/>
              <a:t>compañías</a:t>
            </a:r>
            <a:r>
              <a:rPr lang="es-MX" dirty="0"/>
              <a:t> </a:t>
            </a:r>
            <a:r>
              <a:rPr lang="es-MX" b="1" dirty="0"/>
              <a:t>B2C</a:t>
            </a:r>
            <a:r>
              <a:rPr lang="es-MX" dirty="0"/>
              <a:t> venden soluciones directamente al cliente final </a:t>
            </a:r>
          </a:p>
          <a:p>
            <a:endParaRPr lang="es-MX" b="1" dirty="0"/>
          </a:p>
          <a:p>
            <a:r>
              <a:rPr lang="es-MX" b="1" dirty="0"/>
              <a:t>O sea, la principal diferencia entre B2B y B2C está en quien adquiere el producto. </a:t>
            </a:r>
          </a:p>
          <a:p>
            <a:endParaRPr lang="es-MX" dirty="0"/>
          </a:p>
          <a:p>
            <a:r>
              <a:rPr lang="es-MX" dirty="0"/>
              <a:t>Vale destacar que </a:t>
            </a:r>
            <a:r>
              <a:rPr lang="es-MX" b="1" dirty="0"/>
              <a:t>en las negociaciones B2B, el proceso tiende a ser más analítico</a:t>
            </a:r>
            <a:r>
              <a:rPr lang="es-MX" dirty="0"/>
              <a:t> y con base en datos; mientras que </a:t>
            </a:r>
            <a:r>
              <a:rPr lang="es-MX" b="1" dirty="0"/>
              <a:t>en las ventas B2C el factor emocional es un aspecto decisivo </a:t>
            </a:r>
            <a:r>
              <a:rPr lang="es-MX" dirty="0"/>
              <a:t>para que un cliente compre o no un determinado producto.</a:t>
            </a:r>
          </a:p>
          <a:p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554957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1D8A55-9179-2F9E-E8E8-364D5BE19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040" y="264160"/>
            <a:ext cx="11160760" cy="591280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MX" dirty="0"/>
              <a:t>Las </a:t>
            </a:r>
            <a:r>
              <a:rPr lang="es-MX" b="1" dirty="0"/>
              <a:t>4 P del marketing</a:t>
            </a:r>
            <a:r>
              <a:rPr lang="es-MX" dirty="0"/>
              <a:t> son un modelo clásico desarrollado por </a:t>
            </a:r>
            <a:r>
              <a:rPr lang="es-MX" b="1" dirty="0"/>
              <a:t>E. Jerome McCarthy</a:t>
            </a:r>
            <a:r>
              <a:rPr lang="es-MX" dirty="0"/>
              <a:t> en 1960, que describe los elementos clave de cualquier estrategia de marketing. 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Son la base para crear una mezcla de marketing efectiva. 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Tradicionalmente, las </a:t>
            </a:r>
            <a:r>
              <a:rPr lang="es-MX" b="1" dirty="0"/>
              <a:t>4 P</a:t>
            </a:r>
            <a:r>
              <a:rPr lang="es-MX" dirty="0"/>
              <a:t> son:</a:t>
            </a:r>
          </a:p>
          <a:p>
            <a:pPr marL="0" indent="0">
              <a:buNone/>
            </a:pPr>
            <a:endParaRPr lang="es-MX" dirty="0"/>
          </a:p>
          <a:p>
            <a:r>
              <a:rPr lang="es-MX" b="1" dirty="0"/>
              <a:t>Producto</a:t>
            </a:r>
            <a:r>
              <a:rPr lang="es-MX" dirty="0"/>
              <a:t> </a:t>
            </a:r>
          </a:p>
          <a:p>
            <a:r>
              <a:rPr lang="es-MX" b="1" dirty="0"/>
              <a:t>Precio</a:t>
            </a:r>
            <a:r>
              <a:rPr lang="es-MX" dirty="0"/>
              <a:t> </a:t>
            </a:r>
          </a:p>
          <a:p>
            <a:r>
              <a:rPr lang="es-MX" b="1" dirty="0"/>
              <a:t>Plaza</a:t>
            </a:r>
            <a:r>
              <a:rPr lang="es-MX" dirty="0"/>
              <a:t> </a:t>
            </a:r>
          </a:p>
          <a:p>
            <a:r>
              <a:rPr lang="es-MX" b="1" dirty="0"/>
              <a:t>Promoción</a:t>
            </a: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Con el auge del marketing digital, estas </a:t>
            </a:r>
            <a:r>
              <a:rPr lang="es-MX" b="1" dirty="0"/>
              <a:t>4 P</a:t>
            </a:r>
            <a:r>
              <a:rPr lang="es-MX" dirty="0"/>
              <a:t> se han </a:t>
            </a:r>
            <a:r>
              <a:rPr lang="es-MX" b="1" dirty="0"/>
              <a:t>adaptado al entorno digital</a:t>
            </a:r>
            <a:r>
              <a:rPr lang="es-MX" dirty="0"/>
              <a:t>, lo que cambia la forma en que las empresas interactúan con sus clientes y cómo se distribuyen sus productos y servicios. 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Vamos a desglosarlas y ver cómo se aplican en el contexto digital a lo largo de esta presentación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37463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4857E3C-B8E7-5E8C-F679-5B4D1D35C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93810"/>
            <a:ext cx="10905066" cy="4070379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510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A7C5C16-4859-F994-0CE9-E0F872AB6B34}"/>
              </a:ext>
            </a:extLst>
          </p:cNvPr>
          <p:cNvSpPr txBox="1"/>
          <p:nvPr/>
        </p:nvSpPr>
        <p:spPr>
          <a:xfrm>
            <a:off x="4447308" y="591344"/>
            <a:ext cx="6906491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300" b="1" dirty="0"/>
              <a:t>Introducción a la Segmentación de Mercados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300" dirty="0"/>
              <a:t>Kotler define la segmentación como: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3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300" dirty="0"/>
              <a:t> </a:t>
            </a:r>
            <a:r>
              <a:rPr lang="en-US" sz="1300" b="1" dirty="0"/>
              <a:t>“El proceso de dividir un mercado en grupos distintos de compradores que tienen diferentes necesidades, características o comportamientos, y que podrían requerir productos o mezclas de marketing distintos"</a:t>
            </a:r>
            <a:r>
              <a:rPr lang="en-US" sz="1300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300" b="1" dirty="0"/>
              <a:t>Importancia de la segmentación</a:t>
            </a:r>
            <a:r>
              <a:rPr lang="en-US" sz="1300" dirty="0"/>
              <a:t>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3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300" b="1" dirty="0"/>
              <a:t>   a) Satisfacción de necesidades específicas</a:t>
            </a:r>
            <a:r>
              <a:rPr lang="en-US" sz="1300" dirty="0"/>
              <a:t>: </a:t>
            </a:r>
          </a:p>
          <a:p>
            <a:pPr marL="228600" lvl="1">
              <a:lnSpc>
                <a:spcPct val="90000"/>
              </a:lnSpc>
              <a:spcAft>
                <a:spcPts val="600"/>
              </a:spcAft>
            </a:pPr>
            <a:endParaRPr lang="en-US" sz="1300" dirty="0"/>
          </a:p>
          <a:p>
            <a:pPr marL="228600" lvl="1">
              <a:lnSpc>
                <a:spcPct val="90000"/>
              </a:lnSpc>
              <a:spcAft>
                <a:spcPts val="600"/>
              </a:spcAft>
            </a:pPr>
            <a:r>
              <a:rPr lang="en-US" sz="1300" dirty="0"/>
              <a:t>Cada cliente tiene necesidades únicas.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La segmentación permite ofrecer productos y servicios que se ajusten a esos deseos y necesidades.</a:t>
            </a:r>
          </a:p>
          <a:p>
            <a:pPr marL="228600" lvl="1">
              <a:lnSpc>
                <a:spcPct val="90000"/>
              </a:lnSpc>
              <a:spcAft>
                <a:spcPts val="600"/>
              </a:spcAft>
            </a:pPr>
            <a:endParaRPr lang="en-US" sz="1300" b="1" dirty="0"/>
          </a:p>
          <a:p>
            <a:pPr marL="228600" lvl="1">
              <a:lnSpc>
                <a:spcPct val="90000"/>
              </a:lnSpc>
              <a:spcAft>
                <a:spcPts val="600"/>
              </a:spcAft>
            </a:pPr>
            <a:r>
              <a:rPr lang="en-US" sz="1300" b="1" dirty="0"/>
              <a:t>b) Estrategias de Marketing más eficaces</a:t>
            </a:r>
            <a:r>
              <a:rPr lang="en-US" sz="1300" dirty="0"/>
              <a:t>: 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Permite adaptar las campañas de marketing y recursos a segmentos específicos, maximizando la efectividad de los esfuerzos.</a:t>
            </a:r>
          </a:p>
        </p:txBody>
      </p:sp>
    </p:spTree>
    <p:extLst>
      <p:ext uri="{BB962C8B-B14F-4D97-AF65-F5344CB8AC3E}">
        <p14:creationId xmlns:p14="http://schemas.microsoft.com/office/powerpoint/2010/main" val="864140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5B7F334-9295-BBFB-8058-3DA8CBD918D1}"/>
              </a:ext>
            </a:extLst>
          </p:cNvPr>
          <p:cNvSpPr txBox="1"/>
          <p:nvPr/>
        </p:nvSpPr>
        <p:spPr>
          <a:xfrm>
            <a:off x="245806" y="344129"/>
            <a:ext cx="1169055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Criterios para la Segmentación de Mercado según Kotler:</a:t>
            </a:r>
          </a:p>
          <a:p>
            <a:endParaRPr lang="es-MX" b="1" dirty="0"/>
          </a:p>
          <a:p>
            <a:r>
              <a:rPr lang="es-MX" dirty="0"/>
              <a:t>Kotler menciona varias bases que las empresas pueden usar para segmentar sus mercados. </a:t>
            </a:r>
          </a:p>
          <a:p>
            <a:r>
              <a:rPr lang="es-MX" dirty="0"/>
              <a:t>Las más comunes son:</a:t>
            </a:r>
          </a:p>
          <a:p>
            <a:endParaRPr lang="es-MX" b="1" dirty="0"/>
          </a:p>
          <a:p>
            <a:pPr marL="342900" indent="-342900">
              <a:buAutoNum type="alphaLcParenR"/>
            </a:pPr>
            <a:r>
              <a:rPr lang="es-MX" b="1" dirty="0"/>
              <a:t>Segmentación Demográfica</a:t>
            </a:r>
          </a:p>
          <a:p>
            <a:endParaRPr lang="es-MX" b="1" dirty="0"/>
          </a:p>
          <a:p>
            <a:r>
              <a:rPr lang="es-MX" dirty="0"/>
              <a:t>Se basa en variables como:</a:t>
            </a:r>
          </a:p>
          <a:p>
            <a:pPr lvl="2"/>
            <a:endParaRPr lang="es-MX" b="1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MX" b="1" dirty="0"/>
              <a:t>Edad</a:t>
            </a:r>
            <a:endParaRPr lang="es-MX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MX" b="1" dirty="0"/>
              <a:t>Género</a:t>
            </a:r>
            <a:endParaRPr lang="es-MX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MX" b="1" dirty="0"/>
              <a:t>Ingresos</a:t>
            </a:r>
            <a:endParaRPr lang="es-MX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MX" b="1" dirty="0"/>
              <a:t>Educación</a:t>
            </a:r>
            <a:endParaRPr lang="es-MX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MX" b="1" dirty="0"/>
              <a:t>Estado civil</a:t>
            </a:r>
            <a:endParaRPr lang="es-MX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MX" b="1" dirty="0"/>
              <a:t>Ocupación</a:t>
            </a:r>
          </a:p>
          <a:p>
            <a:endParaRPr lang="es-MX" b="1" dirty="0"/>
          </a:p>
          <a:p>
            <a:r>
              <a:rPr lang="es-MX" dirty="0"/>
              <a:t>Ejemplo: Una marca de ropa puede segmentar por edad (niños, jóvenes adultos, adultos mayores) y por ingresos (productos premium vs. accesibles)</a:t>
            </a:r>
          </a:p>
        </p:txBody>
      </p:sp>
    </p:spTree>
    <p:extLst>
      <p:ext uri="{BB962C8B-B14F-4D97-AF65-F5344CB8AC3E}">
        <p14:creationId xmlns:p14="http://schemas.microsoft.com/office/powerpoint/2010/main" val="3440431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E0F9869-660D-369E-F1F0-F52D4F66EFCD}"/>
              </a:ext>
            </a:extLst>
          </p:cNvPr>
          <p:cNvSpPr txBox="1"/>
          <p:nvPr/>
        </p:nvSpPr>
        <p:spPr>
          <a:xfrm>
            <a:off x="196645" y="383458"/>
            <a:ext cx="116512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b) Segmentación Geográfica</a:t>
            </a:r>
            <a:endParaRPr lang="es-MX" dirty="0"/>
          </a:p>
          <a:p>
            <a:endParaRPr lang="es-MX" dirty="0"/>
          </a:p>
          <a:p>
            <a:r>
              <a:rPr lang="es-MX" dirty="0"/>
              <a:t>Dividir el mercado según:</a:t>
            </a:r>
          </a:p>
          <a:p>
            <a:pPr lvl="1"/>
            <a:endParaRPr lang="es-MX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b="1" dirty="0"/>
              <a:t>Región</a:t>
            </a:r>
            <a:r>
              <a:rPr lang="es-MX" dirty="0"/>
              <a:t> (país, estado, ciudad, colonia)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b="1" dirty="0"/>
              <a:t>Tamaño de la ciudad</a:t>
            </a:r>
            <a:endParaRPr lang="es-MX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b="1" dirty="0"/>
              <a:t>Clima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MX" dirty="0"/>
          </a:p>
          <a:p>
            <a:r>
              <a:rPr lang="es-MX" dirty="0"/>
              <a:t>Ejemplo: </a:t>
            </a:r>
          </a:p>
          <a:p>
            <a:endParaRPr lang="es-MX" dirty="0"/>
          </a:p>
          <a:p>
            <a:r>
              <a:rPr lang="es-MX" dirty="0"/>
              <a:t>Las marcas de ropa y calzado pueden adaptar sus productos a las estaciones o clima de ciertas regiones. (ropa de invierno para países fríos, ropa de playa para zonas costeras).</a:t>
            </a:r>
          </a:p>
        </p:txBody>
      </p:sp>
    </p:spTree>
    <p:extLst>
      <p:ext uri="{BB962C8B-B14F-4D97-AF65-F5344CB8AC3E}">
        <p14:creationId xmlns:p14="http://schemas.microsoft.com/office/powerpoint/2010/main" val="2967543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BB74B99-A3F1-2642-BEDD-4846AF7E11D4}"/>
              </a:ext>
            </a:extLst>
          </p:cNvPr>
          <p:cNvSpPr txBox="1"/>
          <p:nvPr/>
        </p:nvSpPr>
        <p:spPr>
          <a:xfrm>
            <a:off x="226142" y="324465"/>
            <a:ext cx="1174954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c) Segmentación Psicográfica</a:t>
            </a:r>
            <a:endParaRPr lang="es-MX" dirty="0"/>
          </a:p>
          <a:p>
            <a:endParaRPr lang="es-MX" dirty="0"/>
          </a:p>
          <a:p>
            <a:r>
              <a:rPr lang="es-MX" dirty="0"/>
              <a:t>Considera las </a:t>
            </a:r>
            <a:r>
              <a:rPr lang="es-MX" b="1" dirty="0"/>
              <a:t>actitudes</a:t>
            </a:r>
            <a:r>
              <a:rPr lang="es-MX" dirty="0"/>
              <a:t>, </a:t>
            </a:r>
            <a:r>
              <a:rPr lang="es-MX" b="1" dirty="0"/>
              <a:t>valores</a:t>
            </a:r>
            <a:r>
              <a:rPr lang="es-MX" dirty="0"/>
              <a:t>, </a:t>
            </a:r>
            <a:r>
              <a:rPr lang="es-MX" b="1" dirty="0"/>
              <a:t>intereses</a:t>
            </a:r>
            <a:r>
              <a:rPr lang="es-MX" dirty="0"/>
              <a:t>, y </a:t>
            </a:r>
            <a:r>
              <a:rPr lang="es-MX" b="1" dirty="0"/>
              <a:t>estilos de vida</a:t>
            </a:r>
            <a:r>
              <a:rPr lang="es-MX" dirty="0"/>
              <a:t>.</a:t>
            </a:r>
          </a:p>
          <a:p>
            <a:endParaRPr lang="es-MX" dirty="0"/>
          </a:p>
          <a:p>
            <a:r>
              <a:rPr lang="es-MX" dirty="0"/>
              <a:t>Ejemplo: </a:t>
            </a:r>
          </a:p>
          <a:p>
            <a:endParaRPr lang="es-MX" dirty="0"/>
          </a:p>
          <a:p>
            <a:r>
              <a:rPr lang="es-MX" dirty="0"/>
              <a:t>Una empresa de automóviles puede dirigir sus productos hacia consumidores con una mentalidad ecológica (autos eléctricos) o hacia aquellos que buscan lujo y estatus (autos de alta gama).</a:t>
            </a:r>
          </a:p>
          <a:p>
            <a:endParaRPr lang="es-MX" dirty="0"/>
          </a:p>
          <a:p>
            <a:r>
              <a:rPr lang="es-MX" b="1" dirty="0"/>
              <a:t>d) Segmentación Conductual</a:t>
            </a:r>
          </a:p>
          <a:p>
            <a:endParaRPr lang="es-MX" dirty="0"/>
          </a:p>
          <a:p>
            <a:r>
              <a:rPr lang="es-MX" dirty="0"/>
              <a:t>Se enfoca en los </a:t>
            </a:r>
            <a:r>
              <a:rPr lang="es-MX" b="1" dirty="0"/>
              <a:t>comportamientos de compra</a:t>
            </a:r>
            <a:r>
              <a:rPr lang="es-MX" dirty="0"/>
              <a:t> como:</a:t>
            </a:r>
          </a:p>
          <a:p>
            <a:endParaRPr lang="es-MX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b="1" dirty="0"/>
              <a:t>Ocasión de compra</a:t>
            </a:r>
            <a:r>
              <a:rPr lang="es-MX" dirty="0"/>
              <a:t> (diaria, festiva, especial)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b="1" dirty="0"/>
              <a:t>Beneficios buscados</a:t>
            </a:r>
            <a:r>
              <a:rPr lang="es-MX" dirty="0"/>
              <a:t> (precio, calidad, conveniencia)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b="1" dirty="0"/>
              <a:t>Lealtad</a:t>
            </a:r>
            <a:r>
              <a:rPr lang="es-MX" dirty="0"/>
              <a:t> del cliente.</a:t>
            </a:r>
          </a:p>
          <a:p>
            <a:endParaRPr lang="es-MX" dirty="0"/>
          </a:p>
          <a:p>
            <a:r>
              <a:rPr lang="es-MX" dirty="0"/>
              <a:t>Ejemplo: </a:t>
            </a:r>
          </a:p>
          <a:p>
            <a:endParaRPr lang="es-MX" dirty="0"/>
          </a:p>
          <a:p>
            <a:r>
              <a:rPr lang="es-MX" dirty="0"/>
              <a:t>Las tiendas de alimentos pueden ofrecer descuentos o promociones en productos que se compran con mayor frecuencia (bebidas, productos de limpieza).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0236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2BF3A32-4E97-E3BA-7452-0A413F018E13}"/>
              </a:ext>
            </a:extLst>
          </p:cNvPr>
          <p:cNvSpPr txBox="1"/>
          <p:nvPr/>
        </p:nvSpPr>
        <p:spPr>
          <a:xfrm>
            <a:off x="88490" y="109557"/>
            <a:ext cx="1168072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/>
              <a:t>Requisitos para una Segmentación Eficaz</a:t>
            </a:r>
          </a:p>
          <a:p>
            <a:pPr algn="ctr"/>
            <a:endParaRPr lang="es-MX" sz="1600" b="1" dirty="0"/>
          </a:p>
          <a:p>
            <a:r>
              <a:rPr lang="es-MX" sz="1600" dirty="0"/>
              <a:t>Kotler también describe los </a:t>
            </a:r>
            <a:r>
              <a:rPr lang="es-MX" sz="1600" b="1" dirty="0"/>
              <a:t>criterios de segmentación</a:t>
            </a:r>
            <a:r>
              <a:rPr lang="es-MX" sz="1600" dirty="0"/>
              <a:t> que deben tenerse en cuenta al elegir cómo segmentar un mercado. </a:t>
            </a:r>
          </a:p>
          <a:p>
            <a:endParaRPr lang="es-MX" sz="1600" dirty="0"/>
          </a:p>
          <a:p>
            <a:r>
              <a:rPr lang="es-MX" sz="1600" dirty="0"/>
              <a:t>Estos son:</a:t>
            </a:r>
          </a:p>
          <a:p>
            <a:endParaRPr lang="es-MX" sz="1600" b="1" dirty="0"/>
          </a:p>
          <a:p>
            <a:pPr marL="342900" indent="-342900">
              <a:buAutoNum type="alphaLcParenR"/>
            </a:pPr>
            <a:r>
              <a:rPr lang="es-MX" sz="1600" b="1" dirty="0"/>
              <a:t>Medibilidad</a:t>
            </a:r>
            <a:r>
              <a:rPr lang="es-MX" sz="1600" dirty="0"/>
              <a:t>:</a:t>
            </a:r>
          </a:p>
          <a:p>
            <a:endParaRPr lang="es-MX" sz="1600" dirty="0"/>
          </a:p>
          <a:p>
            <a:r>
              <a:rPr lang="es-MX" sz="1600" dirty="0"/>
              <a:t>Los segmentos deben poder medirse con precisión para determinar su tamaño, poder adquisitivo y características.</a:t>
            </a:r>
          </a:p>
          <a:p>
            <a:endParaRPr lang="es-MX" sz="1600" b="1" dirty="0"/>
          </a:p>
          <a:p>
            <a:r>
              <a:rPr lang="es-MX" sz="1600" b="1" dirty="0"/>
              <a:t>b) Accesibilidad</a:t>
            </a:r>
            <a:r>
              <a:rPr lang="es-MX" sz="1600" dirty="0"/>
              <a:t>:</a:t>
            </a:r>
          </a:p>
          <a:p>
            <a:endParaRPr lang="es-MX" sz="1600" dirty="0"/>
          </a:p>
          <a:p>
            <a:r>
              <a:rPr lang="es-MX" sz="1600" dirty="0"/>
              <a:t>Los segmentos deben ser alcanzables mediante canales de comunicación y distribución.</a:t>
            </a:r>
          </a:p>
          <a:p>
            <a:endParaRPr lang="es-MX" sz="1600" b="1" dirty="0"/>
          </a:p>
          <a:p>
            <a:r>
              <a:rPr lang="es-MX" sz="1600" b="1" dirty="0"/>
              <a:t>c) Sustancialidad</a:t>
            </a:r>
            <a:r>
              <a:rPr lang="es-MX" sz="1600" dirty="0"/>
              <a:t>:</a:t>
            </a:r>
          </a:p>
          <a:p>
            <a:endParaRPr lang="es-MX" sz="1600" dirty="0"/>
          </a:p>
          <a:p>
            <a:r>
              <a:rPr lang="es-MX" sz="1600" dirty="0"/>
              <a:t>Los segmentos deben ser lo suficientemente grandes como para justificar esfuerzos de marketing específicos.</a:t>
            </a:r>
          </a:p>
          <a:p>
            <a:endParaRPr lang="es-MX" sz="1600" b="1" dirty="0"/>
          </a:p>
          <a:p>
            <a:r>
              <a:rPr lang="es-MX" sz="1600" b="1" dirty="0"/>
              <a:t>d) Diferenciabilidad</a:t>
            </a:r>
            <a:r>
              <a:rPr lang="es-MX" sz="1600" dirty="0"/>
              <a:t>:</a:t>
            </a:r>
          </a:p>
          <a:p>
            <a:endParaRPr lang="es-MX" sz="1600" dirty="0"/>
          </a:p>
          <a:p>
            <a:r>
              <a:rPr lang="es-MX" sz="1600" dirty="0"/>
              <a:t>Los segmentos deben ser lo suficientemente distintos entre sí como para que se puedan aplicar estrategias de marketing diferentes.</a:t>
            </a:r>
          </a:p>
          <a:p>
            <a:endParaRPr lang="es-MX" sz="1600" b="1" dirty="0"/>
          </a:p>
          <a:p>
            <a:r>
              <a:rPr lang="es-MX" sz="1600" b="1" dirty="0"/>
              <a:t>e) Acción</a:t>
            </a:r>
            <a:r>
              <a:rPr lang="es-MX" sz="1600" dirty="0"/>
              <a:t>:</a:t>
            </a:r>
          </a:p>
          <a:p>
            <a:endParaRPr lang="es-MX" sz="1600" dirty="0"/>
          </a:p>
          <a:p>
            <a:r>
              <a:rPr lang="es-MX" sz="1600" dirty="0"/>
              <a:t>La segmentación debe ser útil para desarrollar acciones de marketing específicas.</a:t>
            </a:r>
          </a:p>
        </p:txBody>
      </p:sp>
    </p:spTree>
    <p:extLst>
      <p:ext uri="{BB962C8B-B14F-4D97-AF65-F5344CB8AC3E}">
        <p14:creationId xmlns:p14="http://schemas.microsoft.com/office/powerpoint/2010/main" val="2631541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1CCA94-310A-48D9-E9AB-6CE3D301CCCC}"/>
              </a:ext>
            </a:extLst>
          </p:cNvPr>
          <p:cNvSpPr txBox="1"/>
          <p:nvPr/>
        </p:nvSpPr>
        <p:spPr>
          <a:xfrm>
            <a:off x="275303" y="314632"/>
            <a:ext cx="115627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Ahora a esta segmentación apliquemos los canales correctos de comunicación:</a:t>
            </a:r>
          </a:p>
          <a:p>
            <a:endParaRPr lang="es-MX" dirty="0"/>
          </a:p>
          <a:p>
            <a:r>
              <a:rPr lang="es-MX" b="1" dirty="0"/>
              <a:t>Explicación de los Canales Según el Tipo de Producto y Segmento</a:t>
            </a:r>
          </a:p>
          <a:p>
            <a:endParaRPr lang="es-MX" b="1" dirty="0"/>
          </a:p>
          <a:p>
            <a:pPr marL="342900" indent="-342900">
              <a:buAutoNum type="alphaLcParenR"/>
            </a:pPr>
            <a:r>
              <a:rPr lang="es-MX" b="1" dirty="0"/>
              <a:t>Redes Sociales</a:t>
            </a:r>
            <a:r>
              <a:rPr lang="es-MX" dirty="0"/>
              <a:t>:</a:t>
            </a:r>
          </a:p>
          <a:p>
            <a:pPr marL="342900" indent="-342900">
              <a:buAutoNum type="alphaLcParenR"/>
            </a:pPr>
            <a:endParaRPr lang="es-MX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/>
              <a:t>Para productos de </a:t>
            </a:r>
            <a:r>
              <a:rPr lang="es-MX" b="1" dirty="0"/>
              <a:t>consumo masivo</a:t>
            </a:r>
            <a:r>
              <a:rPr lang="es-MX" dirty="0"/>
              <a:t> (ropa, alimentos, tecnología accesible), plataformas como </a:t>
            </a:r>
            <a:r>
              <a:rPr lang="es-MX" b="1" dirty="0">
                <a:highlight>
                  <a:srgbClr val="FFFF00"/>
                </a:highlight>
              </a:rPr>
              <a:t>Instagram</a:t>
            </a:r>
            <a:r>
              <a:rPr lang="es-MX" dirty="0">
                <a:highlight>
                  <a:srgbClr val="FFFF00"/>
                </a:highlight>
              </a:rPr>
              <a:t>, </a:t>
            </a:r>
            <a:r>
              <a:rPr lang="es-MX" b="1" dirty="0">
                <a:highlight>
                  <a:srgbClr val="FFFF00"/>
                </a:highlight>
              </a:rPr>
              <a:t>TikTok</a:t>
            </a:r>
            <a:r>
              <a:rPr lang="es-MX" dirty="0">
                <a:highlight>
                  <a:srgbClr val="FFFF00"/>
                </a:highlight>
              </a:rPr>
              <a:t> y </a:t>
            </a:r>
            <a:r>
              <a:rPr lang="es-MX" b="1" dirty="0">
                <a:highlight>
                  <a:srgbClr val="FFFF00"/>
                </a:highlight>
              </a:rPr>
              <a:t>Facebook</a:t>
            </a:r>
            <a:r>
              <a:rPr lang="es-MX" dirty="0">
                <a:highlight>
                  <a:srgbClr val="FFFF00"/>
                </a:highlight>
              </a:rPr>
              <a:t> </a:t>
            </a:r>
            <a:r>
              <a:rPr lang="es-MX" dirty="0"/>
              <a:t>son las más efectivas, ya que tienen una audiencia masiva y segmentada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/>
              <a:t>Para productos de </a:t>
            </a:r>
            <a:r>
              <a:rPr lang="es-MX" b="1" dirty="0"/>
              <a:t>lujo</a:t>
            </a:r>
            <a:r>
              <a:rPr lang="es-MX" dirty="0"/>
              <a:t>, </a:t>
            </a:r>
            <a:r>
              <a:rPr lang="es-MX" b="1" dirty="0">
                <a:highlight>
                  <a:srgbClr val="FFFF00"/>
                </a:highlight>
              </a:rPr>
              <a:t>Instagram</a:t>
            </a:r>
            <a:r>
              <a:rPr lang="es-MX" dirty="0">
                <a:highlight>
                  <a:srgbClr val="FFFF00"/>
                </a:highlight>
              </a:rPr>
              <a:t> y </a:t>
            </a:r>
            <a:r>
              <a:rPr lang="es-MX" b="1" dirty="0">
                <a:highlight>
                  <a:srgbClr val="FFFF00"/>
                </a:highlight>
              </a:rPr>
              <a:t>Pinterest</a:t>
            </a:r>
            <a:r>
              <a:rPr lang="es-MX" dirty="0">
                <a:highlight>
                  <a:srgbClr val="FFFF00"/>
                </a:highlight>
              </a:rPr>
              <a:t> </a:t>
            </a:r>
            <a:r>
              <a:rPr lang="es-MX" dirty="0"/>
              <a:t>se destacan por ser visuales y de alto perfil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/>
              <a:t>Mientras que para servicios tecnológicos o de software, </a:t>
            </a:r>
            <a:r>
              <a:rPr lang="es-MX" b="1" dirty="0">
                <a:highlight>
                  <a:srgbClr val="FFFF00"/>
                </a:highlight>
              </a:rPr>
              <a:t>LinkedIn</a:t>
            </a:r>
            <a:r>
              <a:rPr lang="es-MX" dirty="0"/>
              <a:t> es esencial, ya que permite conectar con profesionales.</a:t>
            </a:r>
          </a:p>
          <a:p>
            <a:endParaRPr lang="es-MX" b="1" dirty="0"/>
          </a:p>
          <a:p>
            <a:r>
              <a:rPr lang="es-MX" b="1" dirty="0"/>
              <a:t>B) Email Marketing</a:t>
            </a:r>
            <a:r>
              <a:rPr lang="es-MX" dirty="0"/>
              <a:t>:</a:t>
            </a:r>
          </a:p>
          <a:p>
            <a:pPr lvl="1"/>
            <a:endParaRPr lang="es-MX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/>
              <a:t>Es muy útil para todos los segmentos, pero especialmente para productos de </a:t>
            </a:r>
            <a:r>
              <a:rPr lang="es-MX" b="1" dirty="0"/>
              <a:t>lujo</a:t>
            </a:r>
            <a:r>
              <a:rPr lang="es-MX" dirty="0"/>
              <a:t> o </a:t>
            </a:r>
            <a:r>
              <a:rPr lang="es-MX" b="1" dirty="0"/>
              <a:t>tecnología</a:t>
            </a:r>
            <a:r>
              <a:rPr lang="es-MX" dirty="0"/>
              <a:t>, ya que permite personalizar mensajes y generar relaciones a largo plazo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/>
              <a:t>En servicios como </a:t>
            </a:r>
            <a:r>
              <a:rPr lang="es-MX" b="1" dirty="0"/>
              <a:t>finanzas</a:t>
            </a:r>
            <a:r>
              <a:rPr lang="es-MX" dirty="0"/>
              <a:t> o </a:t>
            </a:r>
            <a:r>
              <a:rPr lang="es-MX" b="1" dirty="0"/>
              <a:t>productos ecológicos</a:t>
            </a:r>
            <a:r>
              <a:rPr lang="es-MX" dirty="0"/>
              <a:t>, el email permite educar a la audiencia sobre novedades y beneficios.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969355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1450</Words>
  <Application>Microsoft Office PowerPoint</Application>
  <PresentationFormat>Panorámica</PresentationFormat>
  <Paragraphs>188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Tema de Office</vt:lpstr>
      <vt:lpstr>MERCADOTECNIA Y LOS MODELOS DE NEGOCIOS, SEGMENTACION, CANALES DE COMUNICACIÓN Y LAS 4P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Ma. Guadalupe Patiño Ramos</dc:creator>
  <cp:lastModifiedBy>Ma. Guadalupe Patiño Ramos</cp:lastModifiedBy>
  <cp:revision>7</cp:revision>
  <dcterms:created xsi:type="dcterms:W3CDTF">2025-12-15T16:49:07Z</dcterms:created>
  <dcterms:modified xsi:type="dcterms:W3CDTF">2025-12-15T17:49:05Z</dcterms:modified>
</cp:coreProperties>
</file>