
<file path=[Content_Types].xml><?xml version="1.0" encoding="utf-8"?>
<Types xmlns="http://schemas.openxmlformats.org/package/2006/content-types">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10287000" cx="1828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21" roundtripDataSignature="AMtx7miWd7rxI3gwbI+wwYv1v7j//yfX9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21"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398668d2668_0_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4" name="Google Shape;164;g398668d2668_0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2" name="Google Shape;17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9" name="Google Shape;17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c50ca0b9fc_0_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6" name="Google Shape;186;g3c50ca0b9fc_0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3" name="Google Shape;19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1" name="Google Shape;20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3" name="Google Shape;9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7" name="Google Shape;10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5" name="Google Shape;11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3" name="Google Shape;12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98668d2668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1" name="Google Shape;131;g398668d2668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98668d2668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9" name="Google Shape;139;g398668d2668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98668d2668_0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7" name="Google Shape;147;g398668d2668_0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b2ca8124a1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6" name="Google Shape;156;g3b2ca8124a1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2"/>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3"/>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3"/>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0" name="Google Shape;30;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 name="Google Shape;36;p1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3" name="Google Shape;43;p1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4" name="Google Shape;44;p1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5" name="Google Shape;45;p1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6" name="Google Shape;46;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7" name="Google Shape;57;p2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8" name="Google Shape;58;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1"/>
          <p:cNvSpPr/>
          <p:nvPr>
            <p:ph idx="2" type="pic"/>
          </p:nvPr>
        </p:nvSpPr>
        <p:spPr>
          <a:xfrm>
            <a:off x="1792288" y="612775"/>
            <a:ext cx="5486400" cy="4114800"/>
          </a:xfrm>
          <a:prstGeom prst="rect">
            <a:avLst/>
          </a:prstGeom>
          <a:noFill/>
          <a:ln>
            <a:noFill/>
          </a:ln>
        </p:spPr>
      </p:sp>
      <p:sp>
        <p:nvSpPr>
          <p:cNvPr id="64" name="Google Shape;64;p2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5" name="Google Shape;65;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5.png"/><Relationship Id="rId4" Type="http://schemas.openxmlformats.org/officeDocument/2006/relationships/image" Target="../media/image3.png"/><Relationship Id="rId5"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3.png"/><Relationship Id="rId5"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9.png"/><Relationship Id="rId5"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9.png"/><Relationship Id="rId5"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9.png"/><Relationship Id="rId5"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EFE"/>
        </a:solidFill>
      </p:bgPr>
    </p:bg>
    <p:spTree>
      <p:nvGrpSpPr>
        <p:cNvPr id="83" name="Shape 83"/>
        <p:cNvGrpSpPr/>
        <p:nvPr/>
      </p:nvGrpSpPr>
      <p:grpSpPr>
        <a:xfrm>
          <a:off x="0" y="0"/>
          <a:ext cx="0" cy="0"/>
          <a:chOff x="0" y="0"/>
          <a:chExt cx="0" cy="0"/>
        </a:xfrm>
      </p:grpSpPr>
      <p:sp>
        <p:nvSpPr>
          <p:cNvPr id="84" name="Google Shape;84;p1"/>
          <p:cNvSpPr/>
          <p:nvPr/>
        </p:nvSpPr>
        <p:spPr>
          <a:xfrm rot="5400000">
            <a:off x="8696352" y="3871910"/>
            <a:ext cx="15266287" cy="5457698"/>
          </a:xfrm>
          <a:custGeom>
            <a:rect b="b" l="l" r="r" t="t"/>
            <a:pathLst>
              <a:path extrusionOk="0" h="5457698" w="15266287">
                <a:moveTo>
                  <a:pt x="0" y="0"/>
                </a:moveTo>
                <a:lnTo>
                  <a:pt x="15266288" y="0"/>
                </a:lnTo>
                <a:lnTo>
                  <a:pt x="15266288" y="5457698"/>
                </a:lnTo>
                <a:lnTo>
                  <a:pt x="0" y="5457698"/>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5" name="Google Shape;85;p1"/>
          <p:cNvSpPr/>
          <p:nvPr/>
        </p:nvSpPr>
        <p:spPr>
          <a:xfrm>
            <a:off x="6235700" y="-1548807"/>
            <a:ext cx="6835018" cy="4467993"/>
          </a:xfrm>
          <a:custGeom>
            <a:rect b="b" l="l" r="r" t="t"/>
            <a:pathLst>
              <a:path extrusionOk="0" h="4467993" w="6835018">
                <a:moveTo>
                  <a:pt x="0" y="0"/>
                </a:moveTo>
                <a:lnTo>
                  <a:pt x="6835018" y="0"/>
                </a:lnTo>
                <a:lnTo>
                  <a:pt x="6835018" y="4467993"/>
                </a:lnTo>
                <a:lnTo>
                  <a:pt x="0" y="4467993"/>
                </a:lnTo>
                <a:lnTo>
                  <a:pt x="0" y="0"/>
                </a:lnTo>
                <a:close/>
              </a:path>
            </a:pathLst>
          </a:custGeom>
          <a:blipFill rotWithShape="1">
            <a:blip r:embed="rId4">
              <a:alphaModFix/>
            </a:blip>
            <a:stretch>
              <a:fillRect b="-48274" l="0" r="-1357" t="-677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6" name="Google Shape;86;p1"/>
          <p:cNvSpPr/>
          <p:nvPr/>
        </p:nvSpPr>
        <p:spPr>
          <a:xfrm flipH="1" rot="-5400000">
            <a:off x="-5773527" y="3592510"/>
            <a:ext cx="15266287" cy="5457698"/>
          </a:xfrm>
          <a:custGeom>
            <a:rect b="b" l="l" r="r" t="t"/>
            <a:pathLst>
              <a:path extrusionOk="0" h="5457698" w="15266287">
                <a:moveTo>
                  <a:pt x="0" y="5457698"/>
                </a:moveTo>
                <a:lnTo>
                  <a:pt x="15266287" y="5457698"/>
                </a:lnTo>
                <a:lnTo>
                  <a:pt x="15266287" y="0"/>
                </a:lnTo>
                <a:lnTo>
                  <a:pt x="0" y="0"/>
                </a:lnTo>
                <a:lnTo>
                  <a:pt x="0" y="5457698"/>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7" name="Google Shape;87;p1"/>
          <p:cNvSpPr/>
          <p:nvPr/>
        </p:nvSpPr>
        <p:spPr>
          <a:xfrm>
            <a:off x="3576300" y="3043875"/>
            <a:ext cx="11135400" cy="1754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lang="es-MX" sz="5400">
                <a:solidFill>
                  <a:schemeClr val="accent1"/>
                </a:solidFill>
                <a:latin typeface="Calibri"/>
                <a:ea typeface="Calibri"/>
                <a:cs typeface="Calibri"/>
                <a:sym typeface="Calibri"/>
              </a:rPr>
              <a:t>Análisis de Datos para la Toma de Decisiones</a:t>
            </a:r>
            <a:endParaRPr b="0" i="0" sz="1400" u="none" cap="none" strike="noStrike">
              <a:solidFill>
                <a:srgbClr val="000000"/>
              </a:solidFill>
              <a:latin typeface="Arial"/>
              <a:ea typeface="Arial"/>
              <a:cs typeface="Arial"/>
              <a:sym typeface="Arial"/>
            </a:endParaRPr>
          </a:p>
        </p:txBody>
      </p:sp>
      <p:sp>
        <p:nvSpPr>
          <p:cNvPr id="88" name="Google Shape;88;p1"/>
          <p:cNvSpPr txBox="1"/>
          <p:nvPr/>
        </p:nvSpPr>
        <p:spPr>
          <a:xfrm>
            <a:off x="6695593" y="6620614"/>
            <a:ext cx="47979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s-MX" sz="3600" u="none" cap="none" strike="noStrike">
                <a:solidFill>
                  <a:schemeClr val="dk1"/>
                </a:solidFill>
                <a:latin typeface="Calibri"/>
                <a:ea typeface="Calibri"/>
                <a:cs typeface="Calibri"/>
                <a:sym typeface="Calibri"/>
              </a:rPr>
              <a:t>Repaso de la Unidad 1</a:t>
            </a:r>
            <a:endParaRPr b="0" i="0" sz="1400" u="none" cap="none" strike="noStrike">
              <a:solidFill>
                <a:srgbClr val="000000"/>
              </a:solidFill>
              <a:latin typeface="Arial"/>
              <a:ea typeface="Arial"/>
              <a:cs typeface="Arial"/>
              <a:sym typeface="Arial"/>
            </a:endParaRPr>
          </a:p>
        </p:txBody>
      </p:sp>
      <p:sp>
        <p:nvSpPr>
          <p:cNvPr id="89" name="Google Shape;89;p1"/>
          <p:cNvSpPr txBox="1"/>
          <p:nvPr/>
        </p:nvSpPr>
        <p:spPr>
          <a:xfrm>
            <a:off x="4588466" y="7734300"/>
            <a:ext cx="6155734"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s-MX" sz="3200" u="none" cap="none" strike="noStrike">
                <a:solidFill>
                  <a:schemeClr val="dk1"/>
                </a:solidFill>
                <a:latin typeface="Calibri"/>
                <a:ea typeface="Calibri"/>
                <a:cs typeface="Calibri"/>
                <a:sym typeface="Calibri"/>
              </a:rPr>
              <a:t>Presentador:</a:t>
            </a:r>
            <a:r>
              <a:rPr b="0" i="0" lang="es-MX" sz="3200" u="none" cap="none" strike="noStrike">
                <a:solidFill>
                  <a:schemeClr val="dk1"/>
                </a:solidFill>
                <a:latin typeface="Calibri"/>
                <a:ea typeface="Calibri"/>
                <a:cs typeface="Calibri"/>
                <a:sym typeface="Calibri"/>
              </a:rPr>
              <a:t> Julian Fernández</a:t>
            </a:r>
            <a:endParaRPr b="0" i="0" sz="1400" u="none" cap="none" strike="noStrike">
              <a:solidFill>
                <a:srgbClr val="000000"/>
              </a:solidFill>
              <a:latin typeface="Arial"/>
              <a:ea typeface="Arial"/>
              <a:cs typeface="Arial"/>
              <a:sym typeface="Arial"/>
            </a:endParaRPr>
          </a:p>
        </p:txBody>
      </p:sp>
      <p:sp>
        <p:nvSpPr>
          <p:cNvPr id="90" name="Google Shape;90;p1"/>
          <p:cNvSpPr txBox="1"/>
          <p:nvPr/>
        </p:nvSpPr>
        <p:spPr>
          <a:xfrm>
            <a:off x="4588475" y="5137650"/>
            <a:ext cx="91755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MX" sz="2500">
                <a:solidFill>
                  <a:srgbClr val="64748B"/>
                </a:solidFill>
                <a:highlight>
                  <a:srgbClr val="FFFFFF"/>
                </a:highlight>
              </a:rPr>
              <a:t>Fundamentos de Analítica y Marketing Basado en Datos</a:t>
            </a:r>
            <a:endParaRPr b="1" sz="21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EFE"/>
        </a:solidFill>
      </p:bgPr>
    </p:bg>
    <p:spTree>
      <p:nvGrpSpPr>
        <p:cNvPr id="165" name="Shape 165"/>
        <p:cNvGrpSpPr/>
        <p:nvPr/>
      </p:nvGrpSpPr>
      <p:grpSpPr>
        <a:xfrm>
          <a:off x="0" y="0"/>
          <a:ext cx="0" cy="0"/>
          <a:chOff x="0" y="0"/>
          <a:chExt cx="0" cy="0"/>
        </a:xfrm>
      </p:grpSpPr>
      <p:sp>
        <p:nvSpPr>
          <p:cNvPr id="166" name="Google Shape;166;g398668d2668_0_31"/>
          <p:cNvSpPr/>
          <p:nvPr/>
        </p:nvSpPr>
        <p:spPr>
          <a:xfrm flipH="1" rot="-5400000">
            <a:off x="-5354837" y="2718478"/>
            <a:ext cx="15266287" cy="5457698"/>
          </a:xfrm>
          <a:custGeom>
            <a:rect b="b" l="l" r="r" t="t"/>
            <a:pathLst>
              <a:path extrusionOk="0" h="5457698" w="15266287">
                <a:moveTo>
                  <a:pt x="0" y="5457698"/>
                </a:moveTo>
                <a:lnTo>
                  <a:pt x="15266287" y="5457698"/>
                </a:lnTo>
                <a:lnTo>
                  <a:pt x="15266287" y="0"/>
                </a:lnTo>
                <a:lnTo>
                  <a:pt x="0" y="0"/>
                </a:lnTo>
                <a:lnTo>
                  <a:pt x="0" y="5457698"/>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7" name="Google Shape;167;g398668d2668_0_31"/>
          <p:cNvSpPr/>
          <p:nvPr/>
        </p:nvSpPr>
        <p:spPr>
          <a:xfrm>
            <a:off x="12629337" y="6157563"/>
            <a:ext cx="5964314" cy="5516817"/>
          </a:xfrm>
          <a:custGeom>
            <a:rect b="b" l="l" r="r" t="t"/>
            <a:pathLst>
              <a:path extrusionOk="0" h="5516817" w="5964314">
                <a:moveTo>
                  <a:pt x="0" y="0"/>
                </a:moveTo>
                <a:lnTo>
                  <a:pt x="5964314" y="0"/>
                </a:lnTo>
                <a:lnTo>
                  <a:pt x="5964314" y="5516816"/>
                </a:lnTo>
                <a:lnTo>
                  <a:pt x="0" y="5516816"/>
                </a:lnTo>
                <a:lnTo>
                  <a:pt x="0" y="0"/>
                </a:lnTo>
                <a:close/>
              </a:path>
            </a:pathLst>
          </a:custGeom>
          <a:blipFill rotWithShape="1">
            <a:blip r:embed="rId4">
              <a:alphaModFix/>
            </a:blip>
            <a:stretch>
              <a:fillRect b="-4787" l="0" r="-1357" t="-4788"/>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8" name="Google Shape;168;g398668d2668_0_31"/>
          <p:cNvSpPr txBox="1"/>
          <p:nvPr/>
        </p:nvSpPr>
        <p:spPr>
          <a:xfrm>
            <a:off x="2057400" y="1028700"/>
            <a:ext cx="136536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lang="es-MX" sz="4400">
                <a:solidFill>
                  <a:srgbClr val="4F6128"/>
                </a:solidFill>
                <a:latin typeface="Calibri"/>
                <a:ea typeface="Calibri"/>
                <a:cs typeface="Calibri"/>
                <a:sym typeface="Calibri"/>
              </a:rPr>
              <a:t>Ética y Privacidad Global</a:t>
            </a:r>
            <a:endParaRPr b="0" i="0" sz="1400" u="none" cap="none" strike="noStrike">
              <a:solidFill>
                <a:srgbClr val="000000"/>
              </a:solidFill>
              <a:latin typeface="Arial"/>
              <a:ea typeface="Arial"/>
              <a:cs typeface="Arial"/>
              <a:sym typeface="Arial"/>
            </a:endParaRPr>
          </a:p>
        </p:txBody>
      </p:sp>
      <p:sp>
        <p:nvSpPr>
          <p:cNvPr id="169" name="Google Shape;169;g398668d2668_0_31"/>
          <p:cNvSpPr txBox="1"/>
          <p:nvPr/>
        </p:nvSpPr>
        <p:spPr>
          <a:xfrm>
            <a:off x="4572000" y="3249525"/>
            <a:ext cx="10119300" cy="4395600"/>
          </a:xfrm>
          <a:prstGeom prst="rect">
            <a:avLst/>
          </a:prstGeom>
          <a:noFill/>
          <a:ln>
            <a:noFill/>
          </a:ln>
        </p:spPr>
        <p:txBody>
          <a:bodyPr anchorCtr="0" anchor="t" bIns="91425" lIns="91425" spcFirstLastPara="1" rIns="91425" wrap="square" tIns="91425">
            <a:spAutoFit/>
          </a:bodyPr>
          <a:lstStyle/>
          <a:p>
            <a:pPr indent="0" lvl="0" marL="0" rtl="0" algn="l">
              <a:lnSpc>
                <a:spcPct val="160000"/>
              </a:lnSpc>
              <a:spcBef>
                <a:spcPts val="0"/>
              </a:spcBef>
              <a:spcAft>
                <a:spcPts val="0"/>
              </a:spcAft>
              <a:buNone/>
            </a:pPr>
            <a:r>
              <a:rPr lang="es-MX" sz="2400">
                <a:solidFill>
                  <a:srgbClr val="334155"/>
                </a:solidFill>
                <a:highlight>
                  <a:srgbClr val="FFFFFF"/>
                </a:highlight>
              </a:rPr>
              <a:t>El manejo de datos debe ser transparente y responsable para evitar sanciones severas y daños reputacionales.</a:t>
            </a:r>
            <a:endParaRPr sz="2400">
              <a:solidFill>
                <a:srgbClr val="334155"/>
              </a:solidFill>
              <a:highlight>
                <a:srgbClr val="FFFFFF"/>
              </a:highlight>
            </a:endParaRPr>
          </a:p>
          <a:p>
            <a:pPr indent="0" lvl="0" marL="457200" rtl="0" algn="l">
              <a:lnSpc>
                <a:spcPct val="160000"/>
              </a:lnSpc>
              <a:spcBef>
                <a:spcPts val="1100"/>
              </a:spcBef>
              <a:spcAft>
                <a:spcPts val="0"/>
              </a:spcAft>
              <a:buNone/>
            </a:pPr>
            <a:r>
              <a:t/>
            </a:r>
            <a:endParaRPr sz="2400">
              <a:solidFill>
                <a:srgbClr val="334155"/>
              </a:solidFill>
              <a:highlight>
                <a:srgbClr val="FFFFFF"/>
              </a:highlight>
            </a:endParaRPr>
          </a:p>
          <a:p>
            <a:pPr indent="-381000" lvl="0" marL="457200" rtl="0" algn="l">
              <a:lnSpc>
                <a:spcPct val="160000"/>
              </a:lnSpc>
              <a:spcBef>
                <a:spcPts val="1200"/>
              </a:spcBef>
              <a:spcAft>
                <a:spcPts val="0"/>
              </a:spcAft>
              <a:buClr>
                <a:srgbClr val="334155"/>
              </a:buClr>
              <a:buSzPts val="2400"/>
              <a:buChar char="●"/>
            </a:pPr>
            <a:r>
              <a:rPr b="1" lang="es-MX" sz="2400">
                <a:solidFill>
                  <a:srgbClr val="334155"/>
                </a:solidFill>
                <a:highlight>
                  <a:srgbClr val="FFFFFF"/>
                </a:highlight>
              </a:rPr>
              <a:t>GDPR (Europa):</a:t>
            </a:r>
            <a:r>
              <a:rPr lang="es-MX" sz="2400">
                <a:solidFill>
                  <a:srgbClr val="334155"/>
                </a:solidFill>
                <a:highlight>
                  <a:srgbClr val="FFFFFF"/>
                </a:highlight>
              </a:rPr>
              <a:t> El estándar de oro en protección.</a:t>
            </a:r>
            <a:endParaRPr sz="2400">
              <a:solidFill>
                <a:srgbClr val="334155"/>
              </a:solidFill>
              <a:highlight>
                <a:srgbClr val="FFFFFF"/>
              </a:highlight>
            </a:endParaRPr>
          </a:p>
          <a:p>
            <a:pPr indent="-381000" lvl="0" marL="457200" rtl="0" algn="l">
              <a:lnSpc>
                <a:spcPct val="160000"/>
              </a:lnSpc>
              <a:spcBef>
                <a:spcPts val="0"/>
              </a:spcBef>
              <a:spcAft>
                <a:spcPts val="0"/>
              </a:spcAft>
              <a:buClr>
                <a:srgbClr val="334155"/>
              </a:buClr>
              <a:buSzPts val="2400"/>
              <a:buChar char="●"/>
            </a:pPr>
            <a:r>
              <a:rPr b="1" lang="es-MX" sz="2400">
                <a:solidFill>
                  <a:srgbClr val="334155"/>
                </a:solidFill>
                <a:highlight>
                  <a:srgbClr val="FFFFFF"/>
                </a:highlight>
              </a:rPr>
              <a:t>CCPA (California):</a:t>
            </a:r>
            <a:r>
              <a:rPr lang="es-MX" sz="2400">
                <a:solidFill>
                  <a:srgbClr val="334155"/>
                </a:solidFill>
                <a:highlight>
                  <a:srgbClr val="FFFFFF"/>
                </a:highlight>
              </a:rPr>
              <a:t> Control total del consumidor.</a:t>
            </a:r>
            <a:endParaRPr sz="2400">
              <a:solidFill>
                <a:srgbClr val="334155"/>
              </a:solidFill>
              <a:highlight>
                <a:srgbClr val="FFFFFF"/>
              </a:highlight>
            </a:endParaRPr>
          </a:p>
          <a:p>
            <a:pPr indent="-381000" lvl="0" marL="457200" rtl="0" algn="l">
              <a:lnSpc>
                <a:spcPct val="160000"/>
              </a:lnSpc>
              <a:spcBef>
                <a:spcPts val="0"/>
              </a:spcBef>
              <a:spcAft>
                <a:spcPts val="0"/>
              </a:spcAft>
              <a:buClr>
                <a:srgbClr val="334155"/>
              </a:buClr>
              <a:buSzPts val="2400"/>
              <a:buChar char="●"/>
            </a:pPr>
            <a:r>
              <a:rPr b="1" lang="es-MX" sz="2400">
                <a:solidFill>
                  <a:srgbClr val="334155"/>
                </a:solidFill>
                <a:highlight>
                  <a:srgbClr val="FFFFFF"/>
                </a:highlight>
              </a:rPr>
              <a:t>Principios:</a:t>
            </a:r>
            <a:r>
              <a:rPr lang="es-MX" sz="2400">
                <a:solidFill>
                  <a:srgbClr val="334155"/>
                </a:solidFill>
                <a:highlight>
                  <a:srgbClr val="FFFFFF"/>
                </a:highlight>
              </a:rPr>
              <a:t> Consentimiento informado, minimización de datos y equidad algorítmica.</a:t>
            </a:r>
            <a:endParaRPr sz="2400">
              <a:solidFill>
                <a:srgbClr val="334155"/>
              </a:solidFill>
              <a:highlight>
                <a:srgbClr val="FFFFFF"/>
              </a:high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EFE"/>
        </a:solidFill>
      </p:bgPr>
    </p:bg>
    <p:spTree>
      <p:nvGrpSpPr>
        <p:cNvPr id="173" name="Shape 173"/>
        <p:cNvGrpSpPr/>
        <p:nvPr/>
      </p:nvGrpSpPr>
      <p:grpSpPr>
        <a:xfrm>
          <a:off x="0" y="0"/>
          <a:ext cx="0" cy="0"/>
          <a:chOff x="0" y="0"/>
          <a:chExt cx="0" cy="0"/>
        </a:xfrm>
      </p:grpSpPr>
      <p:pic>
        <p:nvPicPr>
          <p:cNvPr id="174" name="Google Shape;174;p6"/>
          <p:cNvPicPr preferRelativeResize="0"/>
          <p:nvPr/>
        </p:nvPicPr>
        <p:blipFill>
          <a:blip r:embed="rId3">
            <a:alphaModFix/>
          </a:blip>
          <a:stretch>
            <a:fillRect/>
          </a:stretch>
        </p:blipFill>
        <p:spPr>
          <a:xfrm>
            <a:off x="4572000" y="0"/>
            <a:ext cx="13715999" cy="10286999"/>
          </a:xfrm>
          <a:prstGeom prst="rect">
            <a:avLst/>
          </a:prstGeom>
          <a:noFill/>
          <a:ln>
            <a:noFill/>
          </a:ln>
        </p:spPr>
      </p:pic>
      <p:sp>
        <p:nvSpPr>
          <p:cNvPr id="175" name="Google Shape;175;p6"/>
          <p:cNvSpPr/>
          <p:nvPr/>
        </p:nvSpPr>
        <p:spPr>
          <a:xfrm flipH="1" rot="-5400000">
            <a:off x="-5354837" y="2718478"/>
            <a:ext cx="15266287" cy="5457698"/>
          </a:xfrm>
          <a:custGeom>
            <a:rect b="b" l="l" r="r" t="t"/>
            <a:pathLst>
              <a:path extrusionOk="0" h="5457698" w="15266287">
                <a:moveTo>
                  <a:pt x="0" y="5457698"/>
                </a:moveTo>
                <a:lnTo>
                  <a:pt x="15266287" y="5457698"/>
                </a:lnTo>
                <a:lnTo>
                  <a:pt x="15266287" y="0"/>
                </a:lnTo>
                <a:lnTo>
                  <a:pt x="0" y="0"/>
                </a:lnTo>
                <a:lnTo>
                  <a:pt x="0" y="5457698"/>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6" name="Google Shape;176;p6"/>
          <p:cNvSpPr/>
          <p:nvPr/>
        </p:nvSpPr>
        <p:spPr>
          <a:xfrm>
            <a:off x="1600200" y="-952500"/>
            <a:ext cx="4876800" cy="4357517"/>
          </a:xfrm>
          <a:custGeom>
            <a:rect b="b" l="l" r="r" t="t"/>
            <a:pathLst>
              <a:path extrusionOk="0" h="5516817" w="5964314">
                <a:moveTo>
                  <a:pt x="0" y="0"/>
                </a:moveTo>
                <a:lnTo>
                  <a:pt x="5964314" y="0"/>
                </a:lnTo>
                <a:lnTo>
                  <a:pt x="5964314" y="5516816"/>
                </a:lnTo>
                <a:lnTo>
                  <a:pt x="0" y="5516816"/>
                </a:lnTo>
                <a:lnTo>
                  <a:pt x="0" y="0"/>
                </a:lnTo>
                <a:close/>
              </a:path>
            </a:pathLst>
          </a:custGeom>
          <a:blipFill rotWithShape="1">
            <a:blip r:embed="rId5">
              <a:alphaModFix/>
            </a:blip>
            <a:stretch>
              <a:fillRect b="-4789" l="0" r="-1357" t="-4789"/>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EFE"/>
        </a:solidFill>
      </p:bgPr>
    </p:bg>
    <p:spTree>
      <p:nvGrpSpPr>
        <p:cNvPr id="180" name="Shape 180"/>
        <p:cNvGrpSpPr/>
        <p:nvPr/>
      </p:nvGrpSpPr>
      <p:grpSpPr>
        <a:xfrm>
          <a:off x="0" y="0"/>
          <a:ext cx="0" cy="0"/>
          <a:chOff x="0" y="0"/>
          <a:chExt cx="0" cy="0"/>
        </a:xfrm>
      </p:grpSpPr>
      <p:pic>
        <p:nvPicPr>
          <p:cNvPr id="181" name="Google Shape;181;p7"/>
          <p:cNvPicPr preferRelativeResize="0"/>
          <p:nvPr/>
        </p:nvPicPr>
        <p:blipFill rotWithShape="1">
          <a:blip r:embed="rId3">
            <a:alphaModFix/>
          </a:blip>
          <a:srcRect b="54599" l="0" r="20096" t="0"/>
          <a:stretch/>
        </p:blipFill>
        <p:spPr>
          <a:xfrm>
            <a:off x="0" y="0"/>
            <a:ext cx="11917574" cy="9028726"/>
          </a:xfrm>
          <a:prstGeom prst="rect">
            <a:avLst/>
          </a:prstGeom>
          <a:noFill/>
          <a:ln>
            <a:noFill/>
          </a:ln>
        </p:spPr>
      </p:pic>
      <p:sp>
        <p:nvSpPr>
          <p:cNvPr id="182" name="Google Shape;182;p7"/>
          <p:cNvSpPr/>
          <p:nvPr/>
        </p:nvSpPr>
        <p:spPr>
          <a:xfrm>
            <a:off x="11469399" y="-1556910"/>
            <a:ext cx="5297139" cy="3786624"/>
          </a:xfrm>
          <a:custGeom>
            <a:rect b="b" l="l" r="r" t="t"/>
            <a:pathLst>
              <a:path extrusionOk="0" h="4467993" w="6835018">
                <a:moveTo>
                  <a:pt x="0" y="0"/>
                </a:moveTo>
                <a:lnTo>
                  <a:pt x="6835018" y="0"/>
                </a:lnTo>
                <a:lnTo>
                  <a:pt x="6835018" y="4467993"/>
                </a:lnTo>
                <a:lnTo>
                  <a:pt x="0" y="4467993"/>
                </a:lnTo>
                <a:lnTo>
                  <a:pt x="0" y="0"/>
                </a:lnTo>
                <a:close/>
              </a:path>
            </a:pathLst>
          </a:custGeom>
          <a:blipFill rotWithShape="1">
            <a:blip r:embed="rId4">
              <a:alphaModFix/>
            </a:blip>
            <a:stretch>
              <a:fillRect b="-48274" l="0" r="-1357" t="-677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3" name="Google Shape;183;p7"/>
          <p:cNvSpPr/>
          <p:nvPr/>
        </p:nvSpPr>
        <p:spPr>
          <a:xfrm rot="5400000">
            <a:off x="8696352" y="3871910"/>
            <a:ext cx="15266287" cy="5457698"/>
          </a:xfrm>
          <a:custGeom>
            <a:rect b="b" l="l" r="r" t="t"/>
            <a:pathLst>
              <a:path extrusionOk="0" h="5457698" w="15266287">
                <a:moveTo>
                  <a:pt x="0" y="0"/>
                </a:moveTo>
                <a:lnTo>
                  <a:pt x="15266288" y="0"/>
                </a:lnTo>
                <a:lnTo>
                  <a:pt x="15266288" y="5457698"/>
                </a:lnTo>
                <a:lnTo>
                  <a:pt x="0" y="5457698"/>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EFE"/>
        </a:solidFill>
      </p:bgPr>
    </p:bg>
    <p:spTree>
      <p:nvGrpSpPr>
        <p:cNvPr id="187" name="Shape 187"/>
        <p:cNvGrpSpPr/>
        <p:nvPr/>
      </p:nvGrpSpPr>
      <p:grpSpPr>
        <a:xfrm>
          <a:off x="0" y="0"/>
          <a:ext cx="0" cy="0"/>
          <a:chOff x="0" y="0"/>
          <a:chExt cx="0" cy="0"/>
        </a:xfrm>
      </p:grpSpPr>
      <p:pic>
        <p:nvPicPr>
          <p:cNvPr id="188" name="Google Shape;188;g3c50ca0b9fc_0_25"/>
          <p:cNvPicPr preferRelativeResize="0"/>
          <p:nvPr/>
        </p:nvPicPr>
        <p:blipFill rotWithShape="1">
          <a:blip r:embed="rId3">
            <a:alphaModFix/>
          </a:blip>
          <a:srcRect b="3900" l="10048" r="7797" t="44372"/>
          <a:stretch/>
        </p:blipFill>
        <p:spPr>
          <a:xfrm>
            <a:off x="0" y="0"/>
            <a:ext cx="12253275" cy="10287002"/>
          </a:xfrm>
          <a:prstGeom prst="rect">
            <a:avLst/>
          </a:prstGeom>
          <a:noFill/>
          <a:ln>
            <a:noFill/>
          </a:ln>
        </p:spPr>
      </p:pic>
      <p:sp>
        <p:nvSpPr>
          <p:cNvPr id="189" name="Google Shape;189;g3c50ca0b9fc_0_25"/>
          <p:cNvSpPr/>
          <p:nvPr/>
        </p:nvSpPr>
        <p:spPr>
          <a:xfrm>
            <a:off x="11733174" y="-1580885"/>
            <a:ext cx="5297139" cy="3786624"/>
          </a:xfrm>
          <a:custGeom>
            <a:rect b="b" l="l" r="r" t="t"/>
            <a:pathLst>
              <a:path extrusionOk="0" h="4467993" w="6835018">
                <a:moveTo>
                  <a:pt x="0" y="0"/>
                </a:moveTo>
                <a:lnTo>
                  <a:pt x="6835018" y="0"/>
                </a:lnTo>
                <a:lnTo>
                  <a:pt x="6835018" y="4467993"/>
                </a:lnTo>
                <a:lnTo>
                  <a:pt x="0" y="4467993"/>
                </a:lnTo>
                <a:lnTo>
                  <a:pt x="0" y="0"/>
                </a:lnTo>
                <a:close/>
              </a:path>
            </a:pathLst>
          </a:custGeom>
          <a:blipFill rotWithShape="1">
            <a:blip r:embed="rId4">
              <a:alphaModFix/>
            </a:blip>
            <a:stretch>
              <a:fillRect b="-48270" l="0" r="-1360" t="-678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0" name="Google Shape;190;g3c50ca0b9fc_0_25"/>
          <p:cNvSpPr/>
          <p:nvPr/>
        </p:nvSpPr>
        <p:spPr>
          <a:xfrm rot="5400000">
            <a:off x="8696352" y="3871910"/>
            <a:ext cx="15266287" cy="5457698"/>
          </a:xfrm>
          <a:custGeom>
            <a:rect b="b" l="l" r="r" t="t"/>
            <a:pathLst>
              <a:path extrusionOk="0" h="5457698" w="15266287">
                <a:moveTo>
                  <a:pt x="0" y="0"/>
                </a:moveTo>
                <a:lnTo>
                  <a:pt x="15266288" y="0"/>
                </a:lnTo>
                <a:lnTo>
                  <a:pt x="15266288" y="5457698"/>
                </a:lnTo>
                <a:lnTo>
                  <a:pt x="0" y="5457698"/>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EFE"/>
        </a:solidFill>
      </p:bgPr>
    </p:bg>
    <p:spTree>
      <p:nvGrpSpPr>
        <p:cNvPr id="194" name="Shape 194"/>
        <p:cNvGrpSpPr/>
        <p:nvPr/>
      </p:nvGrpSpPr>
      <p:grpSpPr>
        <a:xfrm>
          <a:off x="0" y="0"/>
          <a:ext cx="0" cy="0"/>
          <a:chOff x="0" y="0"/>
          <a:chExt cx="0" cy="0"/>
        </a:xfrm>
      </p:grpSpPr>
      <p:sp>
        <p:nvSpPr>
          <p:cNvPr id="195" name="Google Shape;195;p10"/>
          <p:cNvSpPr/>
          <p:nvPr/>
        </p:nvSpPr>
        <p:spPr>
          <a:xfrm flipH="1" rot="-5400000">
            <a:off x="-5354837" y="2718478"/>
            <a:ext cx="15266287" cy="5457698"/>
          </a:xfrm>
          <a:custGeom>
            <a:rect b="b" l="l" r="r" t="t"/>
            <a:pathLst>
              <a:path extrusionOk="0" h="5457698" w="15266287">
                <a:moveTo>
                  <a:pt x="0" y="5457698"/>
                </a:moveTo>
                <a:lnTo>
                  <a:pt x="15266287" y="5457698"/>
                </a:lnTo>
                <a:lnTo>
                  <a:pt x="15266287" y="0"/>
                </a:lnTo>
                <a:lnTo>
                  <a:pt x="0" y="0"/>
                </a:lnTo>
                <a:lnTo>
                  <a:pt x="0" y="5457698"/>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6" name="Google Shape;196;p10"/>
          <p:cNvSpPr/>
          <p:nvPr/>
        </p:nvSpPr>
        <p:spPr>
          <a:xfrm>
            <a:off x="12629337" y="6157563"/>
            <a:ext cx="5964314" cy="5516817"/>
          </a:xfrm>
          <a:custGeom>
            <a:rect b="b" l="l" r="r" t="t"/>
            <a:pathLst>
              <a:path extrusionOk="0" h="5516817" w="5964314">
                <a:moveTo>
                  <a:pt x="0" y="0"/>
                </a:moveTo>
                <a:lnTo>
                  <a:pt x="5964314" y="0"/>
                </a:lnTo>
                <a:lnTo>
                  <a:pt x="5964314" y="5516816"/>
                </a:lnTo>
                <a:lnTo>
                  <a:pt x="0" y="5516816"/>
                </a:lnTo>
                <a:lnTo>
                  <a:pt x="0" y="0"/>
                </a:lnTo>
                <a:close/>
              </a:path>
            </a:pathLst>
          </a:custGeom>
          <a:blipFill rotWithShape="1">
            <a:blip r:embed="rId4">
              <a:alphaModFix/>
            </a:blip>
            <a:stretch>
              <a:fillRect b="-4789" l="0" r="-1357" t="-4789"/>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7" name="Google Shape;197;p10"/>
          <p:cNvSpPr txBox="1"/>
          <p:nvPr/>
        </p:nvSpPr>
        <p:spPr>
          <a:xfrm>
            <a:off x="2243225" y="1151400"/>
            <a:ext cx="95205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lang="es-MX" sz="4400">
                <a:solidFill>
                  <a:srgbClr val="4F6128"/>
                </a:solidFill>
                <a:latin typeface="Calibri"/>
                <a:ea typeface="Calibri"/>
                <a:cs typeface="Calibri"/>
                <a:sym typeface="Calibri"/>
              </a:rPr>
              <a:t>Cierre de la Unidad: Puntos Clave</a:t>
            </a:r>
            <a:endParaRPr b="0" i="0" sz="1400" u="none" cap="none" strike="noStrike">
              <a:solidFill>
                <a:srgbClr val="000000"/>
              </a:solidFill>
              <a:latin typeface="Arial"/>
              <a:ea typeface="Arial"/>
              <a:cs typeface="Arial"/>
              <a:sym typeface="Arial"/>
            </a:endParaRPr>
          </a:p>
        </p:txBody>
      </p:sp>
      <p:sp>
        <p:nvSpPr>
          <p:cNvPr id="198" name="Google Shape;198;p10"/>
          <p:cNvSpPr txBox="1"/>
          <p:nvPr/>
        </p:nvSpPr>
        <p:spPr>
          <a:xfrm>
            <a:off x="4164375" y="3478725"/>
            <a:ext cx="10942500" cy="4263600"/>
          </a:xfrm>
          <a:prstGeom prst="rect">
            <a:avLst/>
          </a:prstGeom>
          <a:noFill/>
          <a:ln>
            <a:noFill/>
          </a:ln>
        </p:spPr>
        <p:txBody>
          <a:bodyPr anchorCtr="0" anchor="t" bIns="91425" lIns="91425" spcFirstLastPara="1" rIns="91425" wrap="square" tIns="91425">
            <a:spAutoFit/>
          </a:bodyPr>
          <a:lstStyle/>
          <a:p>
            <a:pPr indent="-387350" lvl="0" marL="457200" rtl="0" algn="l">
              <a:lnSpc>
                <a:spcPct val="160000"/>
              </a:lnSpc>
              <a:spcBef>
                <a:spcPts val="1200"/>
              </a:spcBef>
              <a:spcAft>
                <a:spcPts val="0"/>
              </a:spcAft>
              <a:buClr>
                <a:srgbClr val="334155"/>
              </a:buClr>
              <a:buSzPts val="2500"/>
              <a:buChar char="●"/>
            </a:pPr>
            <a:r>
              <a:rPr lang="es-MX" sz="2500">
                <a:solidFill>
                  <a:srgbClr val="334155"/>
                </a:solidFill>
                <a:highlight>
                  <a:srgbClr val="FFFFFF"/>
                </a:highlight>
              </a:rPr>
              <a:t>El marketing basado en datos </a:t>
            </a:r>
            <a:r>
              <a:rPr b="1" lang="es-MX" sz="2500">
                <a:solidFill>
                  <a:srgbClr val="334155"/>
                </a:solidFill>
                <a:highlight>
                  <a:srgbClr val="FFFFFF"/>
                </a:highlight>
              </a:rPr>
              <a:t>sustituye la intuición por evidencia</a:t>
            </a:r>
            <a:r>
              <a:rPr lang="es-MX" sz="2500">
                <a:solidFill>
                  <a:srgbClr val="334155"/>
                </a:solidFill>
                <a:highlight>
                  <a:srgbClr val="FFFFFF"/>
                </a:highlight>
              </a:rPr>
              <a:t>.</a:t>
            </a:r>
            <a:endParaRPr sz="2500">
              <a:solidFill>
                <a:srgbClr val="334155"/>
              </a:solidFill>
              <a:highlight>
                <a:srgbClr val="FFFFFF"/>
              </a:highlight>
            </a:endParaRPr>
          </a:p>
          <a:p>
            <a:pPr indent="-387350" lvl="0" marL="457200" rtl="0" algn="l">
              <a:lnSpc>
                <a:spcPct val="160000"/>
              </a:lnSpc>
              <a:spcBef>
                <a:spcPts val="0"/>
              </a:spcBef>
              <a:spcAft>
                <a:spcPts val="0"/>
              </a:spcAft>
              <a:buClr>
                <a:srgbClr val="334155"/>
              </a:buClr>
              <a:buSzPts val="2500"/>
              <a:buChar char="●"/>
            </a:pPr>
            <a:r>
              <a:rPr lang="es-MX" sz="2500">
                <a:solidFill>
                  <a:srgbClr val="334155"/>
                </a:solidFill>
                <a:highlight>
                  <a:srgbClr val="FFFFFF"/>
                </a:highlight>
              </a:rPr>
              <a:t>La </a:t>
            </a:r>
            <a:r>
              <a:rPr b="1" lang="es-MX" sz="2500">
                <a:solidFill>
                  <a:srgbClr val="334155"/>
                </a:solidFill>
                <a:highlight>
                  <a:srgbClr val="FFFFFF"/>
                </a:highlight>
              </a:rPr>
              <a:t>analítica descriptiva</a:t>
            </a:r>
            <a:r>
              <a:rPr lang="es-MX" sz="2500">
                <a:solidFill>
                  <a:srgbClr val="334155"/>
                </a:solidFill>
                <a:highlight>
                  <a:srgbClr val="FFFFFF"/>
                </a:highlight>
              </a:rPr>
              <a:t> entiende el pasado, la </a:t>
            </a:r>
            <a:r>
              <a:rPr b="1" lang="es-MX" sz="2500">
                <a:solidFill>
                  <a:srgbClr val="334155"/>
                </a:solidFill>
                <a:highlight>
                  <a:srgbClr val="FFFFFF"/>
                </a:highlight>
              </a:rPr>
              <a:t>predictiva</a:t>
            </a:r>
            <a:r>
              <a:rPr lang="es-MX" sz="2500">
                <a:solidFill>
                  <a:srgbClr val="334155"/>
                </a:solidFill>
                <a:highlight>
                  <a:srgbClr val="FFFFFF"/>
                </a:highlight>
              </a:rPr>
              <a:t> anticipa el futuro y la </a:t>
            </a:r>
            <a:r>
              <a:rPr b="1" lang="es-MX" sz="2500">
                <a:solidFill>
                  <a:srgbClr val="334155"/>
                </a:solidFill>
                <a:highlight>
                  <a:srgbClr val="FFFFFF"/>
                </a:highlight>
              </a:rPr>
              <a:t>prescriptiva</a:t>
            </a:r>
            <a:r>
              <a:rPr lang="es-MX" sz="2500">
                <a:solidFill>
                  <a:srgbClr val="334155"/>
                </a:solidFill>
                <a:highlight>
                  <a:srgbClr val="FFFFFF"/>
                </a:highlight>
              </a:rPr>
              <a:t> guía la acción.</a:t>
            </a:r>
            <a:endParaRPr sz="2500">
              <a:solidFill>
                <a:srgbClr val="334155"/>
              </a:solidFill>
              <a:highlight>
                <a:srgbClr val="FFFFFF"/>
              </a:highlight>
            </a:endParaRPr>
          </a:p>
          <a:p>
            <a:pPr indent="-387350" lvl="0" marL="457200" rtl="0" algn="l">
              <a:lnSpc>
                <a:spcPct val="160000"/>
              </a:lnSpc>
              <a:spcBef>
                <a:spcPts val="0"/>
              </a:spcBef>
              <a:spcAft>
                <a:spcPts val="0"/>
              </a:spcAft>
              <a:buClr>
                <a:srgbClr val="334155"/>
              </a:buClr>
              <a:buSzPts val="2500"/>
              <a:buChar char="●"/>
            </a:pPr>
            <a:r>
              <a:rPr lang="es-MX" sz="2500">
                <a:solidFill>
                  <a:srgbClr val="334155"/>
                </a:solidFill>
                <a:highlight>
                  <a:srgbClr val="FFFFFF"/>
                </a:highlight>
              </a:rPr>
              <a:t>Las herramientas como </a:t>
            </a:r>
            <a:r>
              <a:rPr b="1" lang="es-MX" sz="2500">
                <a:solidFill>
                  <a:srgbClr val="334155"/>
                </a:solidFill>
                <a:highlight>
                  <a:srgbClr val="FFFFFF"/>
                </a:highlight>
              </a:rPr>
              <a:t>GA4 y Power BI</a:t>
            </a:r>
            <a:r>
              <a:rPr lang="es-MX" sz="2500">
                <a:solidFill>
                  <a:srgbClr val="334155"/>
                </a:solidFill>
                <a:highlight>
                  <a:srgbClr val="FFFFFF"/>
                </a:highlight>
              </a:rPr>
              <a:t> son esenciales para la visualización y toma de decisiones estratégicas.</a:t>
            </a:r>
            <a:endParaRPr sz="2500">
              <a:solidFill>
                <a:srgbClr val="334155"/>
              </a:solidFill>
              <a:highlight>
                <a:srgbClr val="FFFFFF"/>
              </a:highlight>
            </a:endParaRPr>
          </a:p>
          <a:p>
            <a:pPr indent="-387350" lvl="0" marL="457200" rtl="0" algn="l">
              <a:lnSpc>
                <a:spcPct val="160000"/>
              </a:lnSpc>
              <a:spcBef>
                <a:spcPts val="0"/>
              </a:spcBef>
              <a:spcAft>
                <a:spcPts val="0"/>
              </a:spcAft>
              <a:buClr>
                <a:srgbClr val="334155"/>
              </a:buClr>
              <a:buSzPts val="2500"/>
              <a:buChar char="●"/>
            </a:pPr>
            <a:r>
              <a:rPr lang="es-MX" sz="2500">
                <a:solidFill>
                  <a:srgbClr val="334155"/>
                </a:solidFill>
                <a:highlight>
                  <a:srgbClr val="FFFFFF"/>
                </a:highlight>
              </a:rPr>
              <a:t>La </a:t>
            </a:r>
            <a:r>
              <a:rPr b="1" lang="es-MX" sz="2500">
                <a:solidFill>
                  <a:srgbClr val="334155"/>
                </a:solidFill>
                <a:highlight>
                  <a:srgbClr val="FFFFFF"/>
                </a:highlight>
              </a:rPr>
              <a:t>ética y el cumplimiento legal</a:t>
            </a:r>
            <a:r>
              <a:rPr lang="es-MX" sz="2500">
                <a:solidFill>
                  <a:srgbClr val="334155"/>
                </a:solidFill>
                <a:highlight>
                  <a:srgbClr val="FFFFFF"/>
                </a:highlight>
              </a:rPr>
              <a:t> (GDPR/CCPA) no son opcionales; son la base de la confianza del cliente.</a:t>
            </a:r>
            <a:endParaRPr sz="2500">
              <a:solidFill>
                <a:srgbClr val="334155"/>
              </a:solidFill>
              <a:highlight>
                <a:srgbClr val="FFFFFF"/>
              </a:high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grpSp>
        <p:nvGrpSpPr>
          <p:cNvPr id="203" name="Google Shape;203;p11"/>
          <p:cNvGrpSpPr/>
          <p:nvPr/>
        </p:nvGrpSpPr>
        <p:grpSpPr>
          <a:xfrm>
            <a:off x="1362575" y="1028700"/>
            <a:ext cx="15562849" cy="8179961"/>
            <a:chOff x="0" y="0"/>
            <a:chExt cx="5796956" cy="3046927"/>
          </a:xfrm>
        </p:grpSpPr>
        <p:sp>
          <p:nvSpPr>
            <p:cNvPr id="204" name="Google Shape;204;p11"/>
            <p:cNvSpPr/>
            <p:nvPr/>
          </p:nvSpPr>
          <p:spPr>
            <a:xfrm>
              <a:off x="0" y="0"/>
              <a:ext cx="5796955" cy="3046927"/>
            </a:xfrm>
            <a:custGeom>
              <a:rect b="b" l="l" r="r" t="t"/>
              <a:pathLst>
                <a:path extrusionOk="0" h="3046927" w="5796955">
                  <a:moveTo>
                    <a:pt x="0" y="0"/>
                  </a:moveTo>
                  <a:lnTo>
                    <a:pt x="5796955" y="0"/>
                  </a:lnTo>
                  <a:lnTo>
                    <a:pt x="5796955" y="3046927"/>
                  </a:lnTo>
                  <a:lnTo>
                    <a:pt x="0" y="3046927"/>
                  </a:lnTo>
                  <a:close/>
                </a:path>
              </a:pathLst>
            </a:custGeom>
            <a:solidFill>
              <a:srgbClr val="000000">
                <a:alpha val="0"/>
              </a:srgbClr>
            </a:solidFill>
            <a:ln cap="sq" cmpd="sng" w="104775">
              <a:solidFill>
                <a:srgbClr val="14494B"/>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5" name="Google Shape;205;p11"/>
            <p:cNvSpPr txBox="1"/>
            <p:nvPr/>
          </p:nvSpPr>
          <p:spPr>
            <a:xfrm>
              <a:off x="0" y="19050"/>
              <a:ext cx="5796956" cy="3027877"/>
            </a:xfrm>
            <a:prstGeom prst="rect">
              <a:avLst/>
            </a:prstGeom>
            <a:noFill/>
            <a:ln>
              <a:noFill/>
            </a:ln>
          </p:spPr>
          <p:txBody>
            <a:bodyPr anchorCtr="0" anchor="ctr" bIns="48875" lIns="48875" spcFirstLastPara="1" rIns="48875" wrap="square" tIns="48875">
              <a:noAutofit/>
            </a:bodyPr>
            <a:lstStyle/>
            <a:p>
              <a:pPr indent="0" lvl="0" marL="0" marR="0" rtl="0" algn="ctr">
                <a:lnSpc>
                  <a:spcPct val="100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06" name="Google Shape;206;p11"/>
          <p:cNvSpPr/>
          <p:nvPr/>
        </p:nvSpPr>
        <p:spPr>
          <a:xfrm rot="5400000">
            <a:off x="12832363" y="1543105"/>
            <a:ext cx="7315200" cy="3822192"/>
          </a:xfrm>
          <a:custGeom>
            <a:rect b="b" l="l" r="r" t="t"/>
            <a:pathLst>
              <a:path extrusionOk="0" h="3822192" w="7315200">
                <a:moveTo>
                  <a:pt x="0" y="0"/>
                </a:moveTo>
                <a:lnTo>
                  <a:pt x="7315200" y="0"/>
                </a:lnTo>
                <a:lnTo>
                  <a:pt x="7315200" y="3822192"/>
                </a:lnTo>
                <a:lnTo>
                  <a:pt x="0" y="38221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7" name="Google Shape;207;p11"/>
          <p:cNvSpPr/>
          <p:nvPr/>
        </p:nvSpPr>
        <p:spPr>
          <a:xfrm rot="-5400000">
            <a:off x="-1746504" y="4718304"/>
            <a:ext cx="7315200" cy="3822192"/>
          </a:xfrm>
          <a:custGeom>
            <a:rect b="b" l="l" r="r" t="t"/>
            <a:pathLst>
              <a:path extrusionOk="0" h="3822192" w="7315200">
                <a:moveTo>
                  <a:pt x="0" y="0"/>
                </a:moveTo>
                <a:lnTo>
                  <a:pt x="7315200" y="0"/>
                </a:lnTo>
                <a:lnTo>
                  <a:pt x="7315200" y="3822192"/>
                </a:lnTo>
                <a:lnTo>
                  <a:pt x="0" y="38221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08" name="Google Shape;208;p11"/>
          <p:cNvGrpSpPr/>
          <p:nvPr/>
        </p:nvGrpSpPr>
        <p:grpSpPr>
          <a:xfrm>
            <a:off x="12559313" y="7868811"/>
            <a:ext cx="7861300" cy="3086100"/>
            <a:chOff x="0" y="0"/>
            <a:chExt cx="2070466" cy="812800"/>
          </a:xfrm>
        </p:grpSpPr>
        <p:sp>
          <p:nvSpPr>
            <p:cNvPr id="209" name="Google Shape;209;p11"/>
            <p:cNvSpPr/>
            <p:nvPr/>
          </p:nvSpPr>
          <p:spPr>
            <a:xfrm>
              <a:off x="0" y="0"/>
              <a:ext cx="2070466" cy="812800"/>
            </a:xfrm>
            <a:custGeom>
              <a:rect b="b" l="l" r="r" t="t"/>
              <a:pathLst>
                <a:path extrusionOk="0" h="812800" w="2070466">
                  <a:moveTo>
                    <a:pt x="0" y="0"/>
                  </a:moveTo>
                  <a:lnTo>
                    <a:pt x="2070466" y="0"/>
                  </a:lnTo>
                  <a:lnTo>
                    <a:pt x="2070466" y="812800"/>
                  </a:lnTo>
                  <a:lnTo>
                    <a:pt x="0" y="81280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0" name="Google Shape;210;p11"/>
            <p:cNvSpPr txBox="1"/>
            <p:nvPr/>
          </p:nvSpPr>
          <p:spPr>
            <a:xfrm>
              <a:off x="0" y="19050"/>
              <a:ext cx="2070466" cy="793750"/>
            </a:xfrm>
            <a:prstGeom prst="rect">
              <a:avLst/>
            </a:prstGeom>
            <a:noFill/>
            <a:ln>
              <a:noFill/>
            </a:ln>
          </p:spPr>
          <p:txBody>
            <a:bodyPr anchorCtr="0" anchor="ctr" bIns="50800" lIns="50800" spcFirstLastPara="1" rIns="50800" wrap="square" tIns="50800">
              <a:noAutofit/>
            </a:bodyPr>
            <a:lstStyle/>
            <a:p>
              <a:pPr indent="0" lvl="0" marL="0" marR="0" rtl="0" algn="ctr">
                <a:lnSpc>
                  <a:spcPct val="100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11" name="Google Shape;211;p11"/>
          <p:cNvSpPr/>
          <p:nvPr/>
        </p:nvSpPr>
        <p:spPr>
          <a:xfrm>
            <a:off x="12398645" y="6157563"/>
            <a:ext cx="5964314" cy="5516817"/>
          </a:xfrm>
          <a:custGeom>
            <a:rect b="b" l="l" r="r" t="t"/>
            <a:pathLst>
              <a:path extrusionOk="0" h="5516817" w="5964314">
                <a:moveTo>
                  <a:pt x="0" y="0"/>
                </a:moveTo>
                <a:lnTo>
                  <a:pt x="5964314" y="0"/>
                </a:lnTo>
                <a:lnTo>
                  <a:pt x="5964314" y="5516816"/>
                </a:lnTo>
                <a:lnTo>
                  <a:pt x="0" y="5516816"/>
                </a:lnTo>
                <a:lnTo>
                  <a:pt x="0" y="0"/>
                </a:lnTo>
                <a:close/>
              </a:path>
            </a:pathLst>
          </a:custGeom>
          <a:blipFill rotWithShape="1">
            <a:blip r:embed="rId4">
              <a:alphaModFix/>
            </a:blip>
            <a:stretch>
              <a:fillRect b="-4789" l="0" r="-1357" t="-4789"/>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2" name="Google Shape;212;p11"/>
          <p:cNvSpPr txBox="1"/>
          <p:nvPr/>
        </p:nvSpPr>
        <p:spPr>
          <a:xfrm>
            <a:off x="1828800" y="1461001"/>
            <a:ext cx="9520516"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s-MX" sz="4400" u="none" cap="none" strike="noStrike">
                <a:solidFill>
                  <a:srgbClr val="4F6128"/>
                </a:solidFill>
                <a:latin typeface="Calibri"/>
                <a:ea typeface="Calibri"/>
                <a:cs typeface="Calibri"/>
                <a:sym typeface="Calibri"/>
              </a:rPr>
              <a:t>Actividad para Discutir</a:t>
            </a:r>
            <a:endParaRPr b="0" i="0" sz="1400" u="none" cap="none" strike="noStrike">
              <a:solidFill>
                <a:srgbClr val="000000"/>
              </a:solidFill>
              <a:latin typeface="Arial"/>
              <a:ea typeface="Arial"/>
              <a:cs typeface="Arial"/>
              <a:sym typeface="Arial"/>
            </a:endParaRPr>
          </a:p>
        </p:txBody>
      </p:sp>
      <p:sp>
        <p:nvSpPr>
          <p:cNvPr id="213" name="Google Shape;213;p11"/>
          <p:cNvSpPr txBox="1"/>
          <p:nvPr/>
        </p:nvSpPr>
        <p:spPr>
          <a:xfrm>
            <a:off x="2790600" y="4440100"/>
            <a:ext cx="13239600" cy="224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s-MX" sz="2800" u="none" cap="none" strike="noStrike">
                <a:solidFill>
                  <a:schemeClr val="dk1"/>
                </a:solidFill>
                <a:latin typeface="Calibri"/>
                <a:ea typeface="Calibri"/>
                <a:cs typeface="Calibri"/>
                <a:sym typeface="Calibri"/>
              </a:rPr>
              <a:t>Pregunta para la sesión síncrona:</a:t>
            </a:r>
            <a:r>
              <a:rPr b="0" i="0" lang="es-MX" sz="2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rPr lang="es-MX" sz="2800">
                <a:solidFill>
                  <a:schemeClr val="dk1"/>
                </a:solidFill>
                <a:latin typeface="Calibri"/>
                <a:ea typeface="Calibri"/>
                <a:cs typeface="Calibri"/>
                <a:sym typeface="Calibri"/>
              </a:rPr>
              <a:t>¿Consideras que, dentro de las empresas que manejan grandes volúmenes de datos, la implementación de las diferentes analíticas que vimos en la unidad, garantiza el éxito de cada una de las decisiones empresariales?</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grpSp>
        <p:nvGrpSpPr>
          <p:cNvPr id="95" name="Google Shape;95;p2"/>
          <p:cNvGrpSpPr/>
          <p:nvPr/>
        </p:nvGrpSpPr>
        <p:grpSpPr>
          <a:xfrm>
            <a:off x="1362575" y="1028700"/>
            <a:ext cx="15562849" cy="8179961"/>
            <a:chOff x="0" y="0"/>
            <a:chExt cx="5796956" cy="3046927"/>
          </a:xfrm>
        </p:grpSpPr>
        <p:sp>
          <p:nvSpPr>
            <p:cNvPr id="96" name="Google Shape;96;p2"/>
            <p:cNvSpPr/>
            <p:nvPr/>
          </p:nvSpPr>
          <p:spPr>
            <a:xfrm>
              <a:off x="0" y="0"/>
              <a:ext cx="5796955" cy="3046927"/>
            </a:xfrm>
            <a:custGeom>
              <a:rect b="b" l="l" r="r" t="t"/>
              <a:pathLst>
                <a:path extrusionOk="0" h="3046927" w="5796955">
                  <a:moveTo>
                    <a:pt x="0" y="0"/>
                  </a:moveTo>
                  <a:lnTo>
                    <a:pt x="5796955" y="0"/>
                  </a:lnTo>
                  <a:lnTo>
                    <a:pt x="5796955" y="3046927"/>
                  </a:lnTo>
                  <a:lnTo>
                    <a:pt x="0" y="3046927"/>
                  </a:lnTo>
                  <a:close/>
                </a:path>
              </a:pathLst>
            </a:custGeom>
            <a:solidFill>
              <a:srgbClr val="000000">
                <a:alpha val="0"/>
              </a:srgbClr>
            </a:solidFill>
            <a:ln cap="sq" cmpd="sng" w="104775">
              <a:solidFill>
                <a:srgbClr val="14494B"/>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7" name="Google Shape;97;p2"/>
            <p:cNvSpPr txBox="1"/>
            <p:nvPr/>
          </p:nvSpPr>
          <p:spPr>
            <a:xfrm>
              <a:off x="0" y="19050"/>
              <a:ext cx="5796956" cy="3027877"/>
            </a:xfrm>
            <a:prstGeom prst="rect">
              <a:avLst/>
            </a:prstGeom>
            <a:noFill/>
            <a:ln>
              <a:noFill/>
            </a:ln>
          </p:spPr>
          <p:txBody>
            <a:bodyPr anchorCtr="0" anchor="ctr" bIns="48875" lIns="48875" spcFirstLastPara="1" rIns="48875" wrap="square" tIns="48875">
              <a:noAutofit/>
            </a:bodyPr>
            <a:lstStyle/>
            <a:p>
              <a:pPr indent="0" lvl="0" marL="0" marR="0" rtl="0" algn="ctr">
                <a:lnSpc>
                  <a:spcPct val="100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98" name="Google Shape;98;p2"/>
          <p:cNvSpPr/>
          <p:nvPr/>
        </p:nvSpPr>
        <p:spPr>
          <a:xfrm rot="5400000">
            <a:off x="12832363" y="1543105"/>
            <a:ext cx="7315200" cy="3822192"/>
          </a:xfrm>
          <a:custGeom>
            <a:rect b="b" l="l" r="r" t="t"/>
            <a:pathLst>
              <a:path extrusionOk="0" h="3822192" w="7315200">
                <a:moveTo>
                  <a:pt x="0" y="0"/>
                </a:moveTo>
                <a:lnTo>
                  <a:pt x="7315200" y="0"/>
                </a:lnTo>
                <a:lnTo>
                  <a:pt x="7315200" y="3822192"/>
                </a:lnTo>
                <a:lnTo>
                  <a:pt x="0" y="38221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9" name="Google Shape;99;p2"/>
          <p:cNvSpPr/>
          <p:nvPr/>
        </p:nvSpPr>
        <p:spPr>
          <a:xfrm rot="-5400000">
            <a:off x="-1746504" y="4718304"/>
            <a:ext cx="7315200" cy="3822192"/>
          </a:xfrm>
          <a:custGeom>
            <a:rect b="b" l="l" r="r" t="t"/>
            <a:pathLst>
              <a:path extrusionOk="0" h="3822192" w="7315200">
                <a:moveTo>
                  <a:pt x="0" y="0"/>
                </a:moveTo>
                <a:lnTo>
                  <a:pt x="7315200" y="0"/>
                </a:lnTo>
                <a:lnTo>
                  <a:pt x="7315200" y="3822192"/>
                </a:lnTo>
                <a:lnTo>
                  <a:pt x="0" y="38221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00" name="Google Shape;100;p2"/>
          <p:cNvGrpSpPr/>
          <p:nvPr/>
        </p:nvGrpSpPr>
        <p:grpSpPr>
          <a:xfrm>
            <a:off x="12559313" y="7868811"/>
            <a:ext cx="7861300" cy="3086100"/>
            <a:chOff x="0" y="0"/>
            <a:chExt cx="2070466" cy="812800"/>
          </a:xfrm>
        </p:grpSpPr>
        <p:sp>
          <p:nvSpPr>
            <p:cNvPr id="101" name="Google Shape;101;p2"/>
            <p:cNvSpPr/>
            <p:nvPr/>
          </p:nvSpPr>
          <p:spPr>
            <a:xfrm>
              <a:off x="0" y="0"/>
              <a:ext cx="2070466" cy="812800"/>
            </a:xfrm>
            <a:custGeom>
              <a:rect b="b" l="l" r="r" t="t"/>
              <a:pathLst>
                <a:path extrusionOk="0" h="812800" w="2070466">
                  <a:moveTo>
                    <a:pt x="0" y="0"/>
                  </a:moveTo>
                  <a:lnTo>
                    <a:pt x="2070466" y="0"/>
                  </a:lnTo>
                  <a:lnTo>
                    <a:pt x="2070466" y="812800"/>
                  </a:lnTo>
                  <a:lnTo>
                    <a:pt x="0" y="81280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2" name="Google Shape;102;p2"/>
            <p:cNvSpPr txBox="1"/>
            <p:nvPr/>
          </p:nvSpPr>
          <p:spPr>
            <a:xfrm>
              <a:off x="0" y="19050"/>
              <a:ext cx="2070466" cy="793750"/>
            </a:xfrm>
            <a:prstGeom prst="rect">
              <a:avLst/>
            </a:prstGeom>
            <a:noFill/>
            <a:ln>
              <a:noFill/>
            </a:ln>
          </p:spPr>
          <p:txBody>
            <a:bodyPr anchorCtr="0" anchor="ctr" bIns="50800" lIns="50800" spcFirstLastPara="1" rIns="50800" wrap="square" tIns="50800">
              <a:noAutofit/>
            </a:bodyPr>
            <a:lstStyle/>
            <a:p>
              <a:pPr indent="0" lvl="0" marL="0" marR="0" rtl="0" algn="ctr">
                <a:lnSpc>
                  <a:spcPct val="100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03" name="Google Shape;103;p2"/>
          <p:cNvSpPr/>
          <p:nvPr/>
        </p:nvSpPr>
        <p:spPr>
          <a:xfrm>
            <a:off x="12398645" y="6157563"/>
            <a:ext cx="5964314" cy="5516817"/>
          </a:xfrm>
          <a:custGeom>
            <a:rect b="b" l="l" r="r" t="t"/>
            <a:pathLst>
              <a:path extrusionOk="0" h="5516817" w="5964314">
                <a:moveTo>
                  <a:pt x="0" y="0"/>
                </a:moveTo>
                <a:lnTo>
                  <a:pt x="5964314" y="0"/>
                </a:lnTo>
                <a:lnTo>
                  <a:pt x="5964314" y="5516816"/>
                </a:lnTo>
                <a:lnTo>
                  <a:pt x="0" y="5516816"/>
                </a:lnTo>
                <a:lnTo>
                  <a:pt x="0" y="0"/>
                </a:lnTo>
                <a:close/>
              </a:path>
            </a:pathLst>
          </a:custGeom>
          <a:blipFill rotWithShape="1">
            <a:blip r:embed="rId4">
              <a:alphaModFix/>
            </a:blip>
            <a:stretch>
              <a:fillRect b="-4789" l="0" r="-1357" t="-4789"/>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4" name="Google Shape;104;p2"/>
          <p:cNvSpPr txBox="1"/>
          <p:nvPr/>
        </p:nvSpPr>
        <p:spPr>
          <a:xfrm>
            <a:off x="2678312" y="2112090"/>
            <a:ext cx="12728700" cy="4648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4400"/>
              <a:buFont typeface="Calibri"/>
              <a:buNone/>
            </a:pPr>
            <a:r>
              <a:rPr b="1" i="0" lang="es-MX" sz="4400" u="none" cap="none" strike="noStrike">
                <a:solidFill>
                  <a:schemeClr val="dk2"/>
                </a:solidFill>
                <a:latin typeface="Calibri"/>
                <a:ea typeface="Calibri"/>
                <a:cs typeface="Calibri"/>
                <a:sym typeface="Calibri"/>
              </a:rPr>
              <a:t>Objetivo de la sesión: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600"/>
              <a:buFont typeface="Calibri"/>
              <a:buNone/>
            </a:pPr>
            <a:r>
              <a:t/>
            </a:r>
            <a:endParaRPr b="0" i="0" sz="3600" u="none" cap="none" strike="noStrike">
              <a:solidFill>
                <a:schemeClr val="dk2"/>
              </a:solidFill>
              <a:latin typeface="Calibri"/>
              <a:ea typeface="Calibri"/>
              <a:cs typeface="Calibri"/>
              <a:sym typeface="Calibri"/>
            </a:endParaRPr>
          </a:p>
          <a:p>
            <a:pPr indent="-457200" lvl="0" marL="457200" marR="0" rtl="0" algn="l">
              <a:lnSpc>
                <a:spcPct val="100000"/>
              </a:lnSpc>
              <a:spcBef>
                <a:spcPts val="0"/>
              </a:spcBef>
              <a:spcAft>
                <a:spcPts val="0"/>
              </a:spcAft>
              <a:buClr>
                <a:schemeClr val="dk2"/>
              </a:buClr>
              <a:buSzPts val="3600"/>
              <a:buFont typeface="Calibri"/>
              <a:buChar char="●"/>
            </a:pPr>
            <a:r>
              <a:rPr lang="es-MX" sz="3600">
                <a:solidFill>
                  <a:schemeClr val="dk2"/>
                </a:solidFill>
                <a:latin typeface="Calibri"/>
                <a:ea typeface="Calibri"/>
                <a:cs typeface="Calibri"/>
                <a:sym typeface="Calibri"/>
              </a:rPr>
              <a:t>Realizar un </a:t>
            </a:r>
            <a:r>
              <a:rPr lang="es-MX" sz="3600">
                <a:solidFill>
                  <a:schemeClr val="dk2"/>
                </a:solidFill>
                <a:latin typeface="Calibri"/>
                <a:ea typeface="Calibri"/>
                <a:cs typeface="Calibri"/>
                <a:sym typeface="Calibri"/>
              </a:rPr>
              <a:t>repaso</a:t>
            </a:r>
            <a:r>
              <a:rPr lang="es-MX" sz="3600">
                <a:solidFill>
                  <a:schemeClr val="dk2"/>
                </a:solidFill>
                <a:latin typeface="Calibri"/>
                <a:ea typeface="Calibri"/>
                <a:cs typeface="Calibri"/>
                <a:sym typeface="Calibri"/>
              </a:rPr>
              <a:t> general de la Unidad 1</a:t>
            </a:r>
            <a:endParaRPr sz="3600">
              <a:solidFill>
                <a:schemeClr val="dk2"/>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sz="3600">
              <a:solidFill>
                <a:schemeClr val="dk2"/>
              </a:solidFill>
              <a:latin typeface="Calibri"/>
              <a:ea typeface="Calibri"/>
              <a:cs typeface="Calibri"/>
              <a:sym typeface="Calibri"/>
            </a:endParaRPr>
          </a:p>
          <a:p>
            <a:pPr indent="-457200" lvl="0" marL="457200" marR="0" rtl="0" algn="l">
              <a:lnSpc>
                <a:spcPct val="100000"/>
              </a:lnSpc>
              <a:spcBef>
                <a:spcPts val="0"/>
              </a:spcBef>
              <a:spcAft>
                <a:spcPts val="0"/>
              </a:spcAft>
              <a:buClr>
                <a:schemeClr val="dk2"/>
              </a:buClr>
              <a:buSzPts val="3600"/>
              <a:buFont typeface="Calibri"/>
              <a:buChar char="●"/>
            </a:pPr>
            <a:r>
              <a:rPr b="0" i="0" lang="es-MX" sz="3600" u="none" cap="none" strike="noStrike">
                <a:solidFill>
                  <a:schemeClr val="dk2"/>
                </a:solidFill>
                <a:latin typeface="Calibri"/>
                <a:ea typeface="Calibri"/>
                <a:cs typeface="Calibri"/>
                <a:sym typeface="Calibri"/>
              </a:rPr>
              <a:t>Abrir el espacio para resolver dudas y consolidar el conocimiento.</a:t>
            </a:r>
            <a:endParaRPr sz="3600">
              <a:solidFill>
                <a:schemeClr val="dk2"/>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sz="3600">
              <a:solidFill>
                <a:schemeClr val="dk2"/>
              </a:solidFill>
              <a:latin typeface="Calibri"/>
              <a:ea typeface="Calibri"/>
              <a:cs typeface="Calibri"/>
              <a:sym typeface="Calibri"/>
            </a:endParaRPr>
          </a:p>
          <a:p>
            <a:pPr indent="-457200" lvl="0" marL="457200" marR="0" rtl="0" algn="l">
              <a:lnSpc>
                <a:spcPct val="100000"/>
              </a:lnSpc>
              <a:spcBef>
                <a:spcPts val="0"/>
              </a:spcBef>
              <a:spcAft>
                <a:spcPts val="0"/>
              </a:spcAft>
              <a:buClr>
                <a:schemeClr val="dk2"/>
              </a:buClr>
              <a:buSzPts val="3600"/>
              <a:buFont typeface="Calibri"/>
              <a:buChar char="●"/>
            </a:pPr>
            <a:r>
              <a:rPr b="0" i="0" lang="es-MX" sz="3600" u="none" cap="none" strike="noStrike">
                <a:solidFill>
                  <a:schemeClr val="dk2"/>
                </a:solidFill>
                <a:latin typeface="Calibri"/>
                <a:ea typeface="Calibri"/>
                <a:cs typeface="Calibri"/>
                <a:sym typeface="Calibri"/>
              </a:rPr>
              <a:t>Fomentar una discusión sobre la aplicación de los conceptos.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EFE"/>
        </a:solidFill>
      </p:bgPr>
    </p:bg>
    <p:spTree>
      <p:nvGrpSpPr>
        <p:cNvPr id="108" name="Shape 108"/>
        <p:cNvGrpSpPr/>
        <p:nvPr/>
      </p:nvGrpSpPr>
      <p:grpSpPr>
        <a:xfrm>
          <a:off x="0" y="0"/>
          <a:ext cx="0" cy="0"/>
          <a:chOff x="0" y="0"/>
          <a:chExt cx="0" cy="0"/>
        </a:xfrm>
      </p:grpSpPr>
      <p:pic>
        <p:nvPicPr>
          <p:cNvPr id="109" name="Google Shape;109;p3"/>
          <p:cNvPicPr preferRelativeResize="0"/>
          <p:nvPr/>
        </p:nvPicPr>
        <p:blipFill>
          <a:blip r:embed="rId3">
            <a:alphaModFix/>
          </a:blip>
          <a:stretch>
            <a:fillRect/>
          </a:stretch>
        </p:blipFill>
        <p:spPr>
          <a:xfrm>
            <a:off x="2660775" y="3276600"/>
            <a:ext cx="15627225" cy="4780350"/>
          </a:xfrm>
          <a:prstGeom prst="rect">
            <a:avLst/>
          </a:prstGeom>
          <a:noFill/>
          <a:ln>
            <a:noFill/>
          </a:ln>
        </p:spPr>
      </p:pic>
      <p:sp>
        <p:nvSpPr>
          <p:cNvPr id="110" name="Google Shape;110;p3"/>
          <p:cNvSpPr/>
          <p:nvPr/>
        </p:nvSpPr>
        <p:spPr>
          <a:xfrm flipH="1" rot="-5400000">
            <a:off x="-5354837" y="2718478"/>
            <a:ext cx="15266287" cy="5457698"/>
          </a:xfrm>
          <a:custGeom>
            <a:rect b="b" l="l" r="r" t="t"/>
            <a:pathLst>
              <a:path extrusionOk="0" h="5457698" w="15266287">
                <a:moveTo>
                  <a:pt x="0" y="5457698"/>
                </a:moveTo>
                <a:lnTo>
                  <a:pt x="15266287" y="5457698"/>
                </a:lnTo>
                <a:lnTo>
                  <a:pt x="15266287" y="0"/>
                </a:lnTo>
                <a:lnTo>
                  <a:pt x="0" y="0"/>
                </a:lnTo>
                <a:lnTo>
                  <a:pt x="0" y="5457698"/>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1" name="Google Shape;111;p3"/>
          <p:cNvSpPr/>
          <p:nvPr/>
        </p:nvSpPr>
        <p:spPr>
          <a:xfrm>
            <a:off x="12629337" y="6157563"/>
            <a:ext cx="5964314" cy="5516817"/>
          </a:xfrm>
          <a:custGeom>
            <a:rect b="b" l="l" r="r" t="t"/>
            <a:pathLst>
              <a:path extrusionOk="0" h="5516817" w="5964314">
                <a:moveTo>
                  <a:pt x="0" y="0"/>
                </a:moveTo>
                <a:lnTo>
                  <a:pt x="5964314" y="0"/>
                </a:lnTo>
                <a:lnTo>
                  <a:pt x="5964314" y="5516816"/>
                </a:lnTo>
                <a:lnTo>
                  <a:pt x="0" y="5516816"/>
                </a:lnTo>
                <a:lnTo>
                  <a:pt x="0" y="0"/>
                </a:lnTo>
                <a:close/>
              </a:path>
            </a:pathLst>
          </a:custGeom>
          <a:blipFill rotWithShape="1">
            <a:blip r:embed="rId5">
              <a:alphaModFix/>
            </a:blip>
            <a:stretch>
              <a:fillRect b="-4789" l="0" r="-1357" t="-4789"/>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2" name="Google Shape;112;p3"/>
          <p:cNvSpPr txBox="1"/>
          <p:nvPr/>
        </p:nvSpPr>
        <p:spPr>
          <a:xfrm>
            <a:off x="2057425" y="1028700"/>
            <a:ext cx="139239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lang="es-MX" sz="4400">
                <a:solidFill>
                  <a:srgbClr val="4F6128"/>
                </a:solidFill>
                <a:latin typeface="Calibri"/>
                <a:ea typeface="Calibri"/>
                <a:cs typeface="Calibri"/>
                <a:sym typeface="Calibri"/>
              </a:rPr>
              <a:t>Analítica en Marketing: El Enfoque Lógico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EFE"/>
        </a:solidFill>
      </p:bgPr>
    </p:bg>
    <p:spTree>
      <p:nvGrpSpPr>
        <p:cNvPr id="116" name="Shape 116"/>
        <p:cNvGrpSpPr/>
        <p:nvPr/>
      </p:nvGrpSpPr>
      <p:grpSpPr>
        <a:xfrm>
          <a:off x="0" y="0"/>
          <a:ext cx="0" cy="0"/>
          <a:chOff x="0" y="0"/>
          <a:chExt cx="0" cy="0"/>
        </a:xfrm>
      </p:grpSpPr>
      <p:sp>
        <p:nvSpPr>
          <p:cNvPr id="117" name="Google Shape;117;p4"/>
          <p:cNvSpPr/>
          <p:nvPr/>
        </p:nvSpPr>
        <p:spPr>
          <a:xfrm flipH="1" rot="-5400000">
            <a:off x="-5354837" y="2718478"/>
            <a:ext cx="15266287" cy="5457698"/>
          </a:xfrm>
          <a:custGeom>
            <a:rect b="b" l="l" r="r" t="t"/>
            <a:pathLst>
              <a:path extrusionOk="0" h="5457698" w="15266287">
                <a:moveTo>
                  <a:pt x="0" y="5457698"/>
                </a:moveTo>
                <a:lnTo>
                  <a:pt x="15266287" y="5457698"/>
                </a:lnTo>
                <a:lnTo>
                  <a:pt x="15266287" y="0"/>
                </a:lnTo>
                <a:lnTo>
                  <a:pt x="0" y="0"/>
                </a:lnTo>
                <a:lnTo>
                  <a:pt x="0" y="5457698"/>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8" name="Google Shape;118;p4"/>
          <p:cNvSpPr/>
          <p:nvPr/>
        </p:nvSpPr>
        <p:spPr>
          <a:xfrm>
            <a:off x="12629337" y="6157563"/>
            <a:ext cx="5964314" cy="5516817"/>
          </a:xfrm>
          <a:custGeom>
            <a:rect b="b" l="l" r="r" t="t"/>
            <a:pathLst>
              <a:path extrusionOk="0" h="5516817" w="5964314">
                <a:moveTo>
                  <a:pt x="0" y="0"/>
                </a:moveTo>
                <a:lnTo>
                  <a:pt x="5964314" y="0"/>
                </a:lnTo>
                <a:lnTo>
                  <a:pt x="5964314" y="5516816"/>
                </a:lnTo>
                <a:lnTo>
                  <a:pt x="0" y="5516816"/>
                </a:lnTo>
                <a:lnTo>
                  <a:pt x="0" y="0"/>
                </a:lnTo>
                <a:close/>
              </a:path>
            </a:pathLst>
          </a:custGeom>
          <a:blipFill rotWithShape="1">
            <a:blip r:embed="rId4">
              <a:alphaModFix/>
            </a:blip>
            <a:stretch>
              <a:fillRect b="-4789" l="0" r="-1357" t="-4789"/>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9" name="Google Shape;119;p4"/>
          <p:cNvSpPr txBox="1"/>
          <p:nvPr/>
        </p:nvSpPr>
        <p:spPr>
          <a:xfrm>
            <a:off x="2057400" y="1028700"/>
            <a:ext cx="9520516"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lang="es-MX" sz="4400">
                <a:solidFill>
                  <a:srgbClr val="4F6128"/>
                </a:solidFill>
                <a:latin typeface="Calibri"/>
                <a:ea typeface="Calibri"/>
                <a:cs typeface="Calibri"/>
                <a:sym typeface="Calibri"/>
              </a:rPr>
              <a:t>¿Qué es el Data-Driven Marketing?</a:t>
            </a:r>
            <a:endParaRPr b="0" i="0" sz="1400" u="none" cap="none" strike="noStrike">
              <a:solidFill>
                <a:srgbClr val="000000"/>
              </a:solidFill>
              <a:latin typeface="Arial"/>
              <a:ea typeface="Arial"/>
              <a:cs typeface="Arial"/>
              <a:sym typeface="Arial"/>
            </a:endParaRPr>
          </a:p>
        </p:txBody>
      </p:sp>
      <p:sp>
        <p:nvSpPr>
          <p:cNvPr id="120" name="Google Shape;120;p4"/>
          <p:cNvSpPr txBox="1"/>
          <p:nvPr/>
        </p:nvSpPr>
        <p:spPr>
          <a:xfrm>
            <a:off x="4609800" y="3333075"/>
            <a:ext cx="9993300" cy="5174400"/>
          </a:xfrm>
          <a:prstGeom prst="rect">
            <a:avLst/>
          </a:prstGeom>
          <a:noFill/>
          <a:ln>
            <a:noFill/>
          </a:ln>
        </p:spPr>
        <p:txBody>
          <a:bodyPr anchorCtr="0" anchor="t" bIns="91425" lIns="91425" spcFirstLastPara="1" rIns="91425" wrap="square" tIns="91425">
            <a:spAutoFit/>
          </a:bodyPr>
          <a:lstStyle/>
          <a:p>
            <a:pPr indent="0" lvl="0" marL="0" rtl="0" algn="l">
              <a:lnSpc>
                <a:spcPct val="160000"/>
              </a:lnSpc>
              <a:spcBef>
                <a:spcPts val="0"/>
              </a:spcBef>
              <a:spcAft>
                <a:spcPts val="0"/>
              </a:spcAft>
              <a:buNone/>
            </a:pPr>
            <a:r>
              <a:rPr lang="es-MX" sz="2500">
                <a:solidFill>
                  <a:srgbClr val="334155"/>
                </a:solidFill>
                <a:highlight>
                  <a:srgbClr val="FFFFFF"/>
                </a:highlight>
              </a:rPr>
              <a:t>Es una metodología basada en el </a:t>
            </a:r>
            <a:r>
              <a:rPr b="1" lang="es-MX" sz="2500">
                <a:solidFill>
                  <a:srgbClr val="334155"/>
                </a:solidFill>
                <a:highlight>
                  <a:srgbClr val="FFFFFF"/>
                </a:highlight>
              </a:rPr>
              <a:t>uso de evidencia cuantificable</a:t>
            </a:r>
            <a:r>
              <a:rPr lang="es-MX" sz="2500">
                <a:solidFill>
                  <a:srgbClr val="334155"/>
                </a:solidFill>
                <a:highlight>
                  <a:srgbClr val="FFFFFF"/>
                </a:highlight>
              </a:rPr>
              <a:t> para reducir la incertidumbre.</a:t>
            </a:r>
            <a:endParaRPr sz="2500">
              <a:solidFill>
                <a:srgbClr val="334155"/>
              </a:solidFill>
              <a:highlight>
                <a:srgbClr val="FFFFFF"/>
              </a:highlight>
            </a:endParaRPr>
          </a:p>
          <a:p>
            <a:pPr indent="0" lvl="0" marL="0" rtl="0" algn="l">
              <a:lnSpc>
                <a:spcPct val="160000"/>
              </a:lnSpc>
              <a:spcBef>
                <a:spcPts val="1100"/>
              </a:spcBef>
              <a:spcAft>
                <a:spcPts val="0"/>
              </a:spcAft>
              <a:buNone/>
            </a:pPr>
            <a:r>
              <a:t/>
            </a:r>
            <a:endParaRPr sz="2500">
              <a:solidFill>
                <a:srgbClr val="334155"/>
              </a:solidFill>
              <a:highlight>
                <a:srgbClr val="FFFFFF"/>
              </a:highlight>
            </a:endParaRPr>
          </a:p>
          <a:p>
            <a:pPr indent="-387350" lvl="0" marL="457200" rtl="0" algn="l">
              <a:lnSpc>
                <a:spcPct val="160000"/>
              </a:lnSpc>
              <a:spcBef>
                <a:spcPts val="1200"/>
              </a:spcBef>
              <a:spcAft>
                <a:spcPts val="0"/>
              </a:spcAft>
              <a:buClr>
                <a:srgbClr val="334155"/>
              </a:buClr>
              <a:buSzPts val="2500"/>
              <a:buChar char="●"/>
            </a:pPr>
            <a:r>
              <a:rPr b="1" lang="es-MX" sz="2500">
                <a:solidFill>
                  <a:srgbClr val="334155"/>
                </a:solidFill>
                <a:highlight>
                  <a:srgbClr val="FFFFFF"/>
                </a:highlight>
              </a:rPr>
              <a:t>Fuentes:</a:t>
            </a:r>
            <a:r>
              <a:rPr lang="es-MX" sz="2500">
                <a:solidFill>
                  <a:srgbClr val="334155"/>
                </a:solidFill>
                <a:highlight>
                  <a:srgbClr val="FFFFFF"/>
                </a:highlight>
              </a:rPr>
              <a:t> Encuestas, ventas, interacciones y APIs.</a:t>
            </a:r>
            <a:endParaRPr sz="2500">
              <a:solidFill>
                <a:srgbClr val="334155"/>
              </a:solidFill>
              <a:highlight>
                <a:srgbClr val="FFFFFF"/>
              </a:highlight>
            </a:endParaRPr>
          </a:p>
          <a:p>
            <a:pPr indent="-387350" lvl="0" marL="457200" rtl="0" algn="l">
              <a:lnSpc>
                <a:spcPct val="160000"/>
              </a:lnSpc>
              <a:spcBef>
                <a:spcPts val="0"/>
              </a:spcBef>
              <a:spcAft>
                <a:spcPts val="0"/>
              </a:spcAft>
              <a:buClr>
                <a:srgbClr val="334155"/>
              </a:buClr>
              <a:buSzPts val="2500"/>
              <a:buChar char="●"/>
            </a:pPr>
            <a:r>
              <a:rPr b="1" lang="es-MX" sz="2500">
                <a:solidFill>
                  <a:srgbClr val="334155"/>
                </a:solidFill>
                <a:highlight>
                  <a:srgbClr val="FFFFFF"/>
                </a:highlight>
              </a:rPr>
              <a:t>Diferenciador:</a:t>
            </a:r>
            <a:r>
              <a:rPr lang="es-MX" sz="2500">
                <a:solidFill>
                  <a:srgbClr val="334155"/>
                </a:solidFill>
                <a:highlight>
                  <a:srgbClr val="FFFFFF"/>
                </a:highlight>
              </a:rPr>
              <a:t> Abandona los "supuestos" del marketing tradicional.</a:t>
            </a:r>
            <a:endParaRPr sz="2500">
              <a:solidFill>
                <a:srgbClr val="334155"/>
              </a:solidFill>
              <a:highlight>
                <a:srgbClr val="FFFFFF"/>
              </a:highlight>
            </a:endParaRPr>
          </a:p>
          <a:p>
            <a:pPr indent="-387350" lvl="0" marL="457200" rtl="0" algn="l">
              <a:lnSpc>
                <a:spcPct val="160000"/>
              </a:lnSpc>
              <a:spcBef>
                <a:spcPts val="0"/>
              </a:spcBef>
              <a:spcAft>
                <a:spcPts val="0"/>
              </a:spcAft>
              <a:buClr>
                <a:srgbClr val="334155"/>
              </a:buClr>
              <a:buSzPts val="2500"/>
              <a:buChar char="●"/>
            </a:pPr>
            <a:r>
              <a:rPr b="1" lang="es-MX" sz="2500">
                <a:solidFill>
                  <a:srgbClr val="334155"/>
                </a:solidFill>
                <a:highlight>
                  <a:srgbClr val="FFFFFF"/>
                </a:highlight>
              </a:rPr>
              <a:t>Resultados:</a:t>
            </a:r>
            <a:r>
              <a:rPr lang="es-MX" sz="2500">
                <a:solidFill>
                  <a:srgbClr val="334155"/>
                </a:solidFill>
                <a:highlight>
                  <a:srgbClr val="FFFFFF"/>
                </a:highlight>
              </a:rPr>
              <a:t> Segmentación ultra-precisa y asignación eficiente de recursos.</a:t>
            </a:r>
            <a:endParaRPr sz="2500">
              <a:solidFill>
                <a:srgbClr val="334155"/>
              </a:solidFill>
              <a:highlight>
                <a:srgbClr val="FFFFFF"/>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EFE"/>
        </a:solidFill>
      </p:bgPr>
    </p:bg>
    <p:spTree>
      <p:nvGrpSpPr>
        <p:cNvPr id="124" name="Shape 124"/>
        <p:cNvGrpSpPr/>
        <p:nvPr/>
      </p:nvGrpSpPr>
      <p:grpSpPr>
        <a:xfrm>
          <a:off x="0" y="0"/>
          <a:ext cx="0" cy="0"/>
          <a:chOff x="0" y="0"/>
          <a:chExt cx="0" cy="0"/>
        </a:xfrm>
      </p:grpSpPr>
      <p:pic>
        <p:nvPicPr>
          <p:cNvPr id="125" name="Google Shape;125;p5"/>
          <p:cNvPicPr preferRelativeResize="0"/>
          <p:nvPr/>
        </p:nvPicPr>
        <p:blipFill>
          <a:blip r:embed="rId3">
            <a:alphaModFix/>
          </a:blip>
          <a:stretch>
            <a:fillRect/>
          </a:stretch>
        </p:blipFill>
        <p:spPr>
          <a:xfrm>
            <a:off x="2784843" y="3548911"/>
            <a:ext cx="15503151" cy="4024050"/>
          </a:xfrm>
          <a:prstGeom prst="rect">
            <a:avLst/>
          </a:prstGeom>
          <a:noFill/>
          <a:ln>
            <a:noFill/>
          </a:ln>
        </p:spPr>
      </p:pic>
      <p:sp>
        <p:nvSpPr>
          <p:cNvPr id="126" name="Google Shape;126;p5"/>
          <p:cNvSpPr/>
          <p:nvPr/>
        </p:nvSpPr>
        <p:spPr>
          <a:xfrm flipH="1" rot="-5400000">
            <a:off x="-5354837" y="2718478"/>
            <a:ext cx="15266287" cy="5457698"/>
          </a:xfrm>
          <a:custGeom>
            <a:rect b="b" l="l" r="r" t="t"/>
            <a:pathLst>
              <a:path extrusionOk="0" h="5457698" w="15266287">
                <a:moveTo>
                  <a:pt x="0" y="5457698"/>
                </a:moveTo>
                <a:lnTo>
                  <a:pt x="15266287" y="5457698"/>
                </a:lnTo>
                <a:lnTo>
                  <a:pt x="15266287" y="0"/>
                </a:lnTo>
                <a:lnTo>
                  <a:pt x="0" y="0"/>
                </a:lnTo>
                <a:lnTo>
                  <a:pt x="0" y="5457698"/>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7" name="Google Shape;127;p5"/>
          <p:cNvSpPr/>
          <p:nvPr/>
        </p:nvSpPr>
        <p:spPr>
          <a:xfrm>
            <a:off x="12629337" y="6157563"/>
            <a:ext cx="5964314" cy="5516817"/>
          </a:xfrm>
          <a:custGeom>
            <a:rect b="b" l="l" r="r" t="t"/>
            <a:pathLst>
              <a:path extrusionOk="0" h="5516817" w="5964314">
                <a:moveTo>
                  <a:pt x="0" y="0"/>
                </a:moveTo>
                <a:lnTo>
                  <a:pt x="5964314" y="0"/>
                </a:lnTo>
                <a:lnTo>
                  <a:pt x="5964314" y="5516816"/>
                </a:lnTo>
                <a:lnTo>
                  <a:pt x="0" y="5516816"/>
                </a:lnTo>
                <a:lnTo>
                  <a:pt x="0" y="0"/>
                </a:lnTo>
                <a:close/>
              </a:path>
            </a:pathLst>
          </a:custGeom>
          <a:blipFill rotWithShape="1">
            <a:blip r:embed="rId5">
              <a:alphaModFix/>
            </a:blip>
            <a:stretch>
              <a:fillRect b="-4789" l="0" r="-1357" t="-4789"/>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8" name="Google Shape;128;p5"/>
          <p:cNvSpPr txBox="1"/>
          <p:nvPr/>
        </p:nvSpPr>
        <p:spPr>
          <a:xfrm>
            <a:off x="2057400" y="1028700"/>
            <a:ext cx="9520516"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lang="es-MX" sz="4400">
                <a:solidFill>
                  <a:srgbClr val="4F6128"/>
                </a:solidFill>
                <a:latin typeface="Calibri"/>
                <a:ea typeface="Calibri"/>
                <a:cs typeface="Calibri"/>
                <a:sym typeface="Calibri"/>
              </a:rPr>
              <a:t>Los Tres Pilares de la Analítica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EFE"/>
        </a:solidFill>
      </p:bgPr>
    </p:bg>
    <p:spTree>
      <p:nvGrpSpPr>
        <p:cNvPr id="132" name="Shape 132"/>
        <p:cNvGrpSpPr/>
        <p:nvPr/>
      </p:nvGrpSpPr>
      <p:grpSpPr>
        <a:xfrm>
          <a:off x="0" y="0"/>
          <a:ext cx="0" cy="0"/>
          <a:chOff x="0" y="0"/>
          <a:chExt cx="0" cy="0"/>
        </a:xfrm>
      </p:grpSpPr>
      <p:pic>
        <p:nvPicPr>
          <p:cNvPr id="133" name="Google Shape;133;g398668d2668_0_4"/>
          <p:cNvPicPr preferRelativeResize="0"/>
          <p:nvPr/>
        </p:nvPicPr>
        <p:blipFill>
          <a:blip r:embed="rId3">
            <a:alphaModFix/>
          </a:blip>
          <a:stretch>
            <a:fillRect/>
          </a:stretch>
        </p:blipFill>
        <p:spPr>
          <a:xfrm>
            <a:off x="2306801" y="3189224"/>
            <a:ext cx="15868275" cy="3544725"/>
          </a:xfrm>
          <a:prstGeom prst="rect">
            <a:avLst/>
          </a:prstGeom>
          <a:noFill/>
          <a:ln>
            <a:noFill/>
          </a:ln>
        </p:spPr>
      </p:pic>
      <p:sp>
        <p:nvSpPr>
          <p:cNvPr id="134" name="Google Shape;134;g398668d2668_0_4"/>
          <p:cNvSpPr/>
          <p:nvPr/>
        </p:nvSpPr>
        <p:spPr>
          <a:xfrm flipH="1" rot="-5400000">
            <a:off x="-5354837" y="2718478"/>
            <a:ext cx="15266287" cy="5457698"/>
          </a:xfrm>
          <a:custGeom>
            <a:rect b="b" l="l" r="r" t="t"/>
            <a:pathLst>
              <a:path extrusionOk="0" h="5457698" w="15266287">
                <a:moveTo>
                  <a:pt x="0" y="5457698"/>
                </a:moveTo>
                <a:lnTo>
                  <a:pt x="15266287" y="5457698"/>
                </a:lnTo>
                <a:lnTo>
                  <a:pt x="15266287" y="0"/>
                </a:lnTo>
                <a:lnTo>
                  <a:pt x="0" y="0"/>
                </a:lnTo>
                <a:lnTo>
                  <a:pt x="0" y="5457698"/>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5" name="Google Shape;135;g398668d2668_0_4"/>
          <p:cNvSpPr/>
          <p:nvPr/>
        </p:nvSpPr>
        <p:spPr>
          <a:xfrm>
            <a:off x="12629337" y="6157563"/>
            <a:ext cx="5964314" cy="5516817"/>
          </a:xfrm>
          <a:custGeom>
            <a:rect b="b" l="l" r="r" t="t"/>
            <a:pathLst>
              <a:path extrusionOk="0" h="5516817" w="5964314">
                <a:moveTo>
                  <a:pt x="0" y="0"/>
                </a:moveTo>
                <a:lnTo>
                  <a:pt x="5964314" y="0"/>
                </a:lnTo>
                <a:lnTo>
                  <a:pt x="5964314" y="5516816"/>
                </a:lnTo>
                <a:lnTo>
                  <a:pt x="0" y="5516816"/>
                </a:lnTo>
                <a:lnTo>
                  <a:pt x="0" y="0"/>
                </a:lnTo>
                <a:close/>
              </a:path>
            </a:pathLst>
          </a:custGeom>
          <a:blipFill rotWithShape="1">
            <a:blip r:embed="rId5">
              <a:alphaModFix/>
            </a:blip>
            <a:stretch>
              <a:fillRect b="-4787" l="0" r="-1357" t="-4788"/>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6" name="Google Shape;136;g398668d2668_0_4"/>
          <p:cNvSpPr txBox="1"/>
          <p:nvPr/>
        </p:nvSpPr>
        <p:spPr>
          <a:xfrm>
            <a:off x="2057400" y="1028700"/>
            <a:ext cx="136536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lang="es-MX" sz="4400">
                <a:solidFill>
                  <a:srgbClr val="4F6128"/>
                </a:solidFill>
                <a:latin typeface="Calibri"/>
                <a:ea typeface="Calibri"/>
                <a:cs typeface="Calibri"/>
                <a:sym typeface="Calibri"/>
              </a:rPr>
              <a:t>Del Pasado a la Anticipación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EFE"/>
        </a:solidFill>
      </p:bgPr>
    </p:bg>
    <p:spTree>
      <p:nvGrpSpPr>
        <p:cNvPr id="140" name="Shape 140"/>
        <p:cNvGrpSpPr/>
        <p:nvPr/>
      </p:nvGrpSpPr>
      <p:grpSpPr>
        <a:xfrm>
          <a:off x="0" y="0"/>
          <a:ext cx="0" cy="0"/>
          <a:chOff x="0" y="0"/>
          <a:chExt cx="0" cy="0"/>
        </a:xfrm>
      </p:grpSpPr>
      <p:sp>
        <p:nvSpPr>
          <p:cNvPr id="141" name="Google Shape;141;g398668d2668_0_13"/>
          <p:cNvSpPr/>
          <p:nvPr/>
        </p:nvSpPr>
        <p:spPr>
          <a:xfrm flipH="1" rot="-5400000">
            <a:off x="-5354837" y="2718478"/>
            <a:ext cx="15266287" cy="5457698"/>
          </a:xfrm>
          <a:custGeom>
            <a:rect b="b" l="l" r="r" t="t"/>
            <a:pathLst>
              <a:path extrusionOk="0" h="5457698" w="15266287">
                <a:moveTo>
                  <a:pt x="0" y="5457698"/>
                </a:moveTo>
                <a:lnTo>
                  <a:pt x="15266287" y="5457698"/>
                </a:lnTo>
                <a:lnTo>
                  <a:pt x="15266287" y="0"/>
                </a:lnTo>
                <a:lnTo>
                  <a:pt x="0" y="0"/>
                </a:lnTo>
                <a:lnTo>
                  <a:pt x="0" y="5457698"/>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2" name="Google Shape;142;g398668d2668_0_13"/>
          <p:cNvSpPr/>
          <p:nvPr/>
        </p:nvSpPr>
        <p:spPr>
          <a:xfrm>
            <a:off x="12629337" y="6157563"/>
            <a:ext cx="5964314" cy="5516817"/>
          </a:xfrm>
          <a:custGeom>
            <a:rect b="b" l="l" r="r" t="t"/>
            <a:pathLst>
              <a:path extrusionOk="0" h="5516817" w="5964314">
                <a:moveTo>
                  <a:pt x="0" y="0"/>
                </a:moveTo>
                <a:lnTo>
                  <a:pt x="5964314" y="0"/>
                </a:lnTo>
                <a:lnTo>
                  <a:pt x="5964314" y="5516816"/>
                </a:lnTo>
                <a:lnTo>
                  <a:pt x="0" y="5516816"/>
                </a:lnTo>
                <a:lnTo>
                  <a:pt x="0" y="0"/>
                </a:lnTo>
                <a:close/>
              </a:path>
            </a:pathLst>
          </a:custGeom>
          <a:blipFill rotWithShape="1">
            <a:blip r:embed="rId4">
              <a:alphaModFix/>
            </a:blip>
            <a:stretch>
              <a:fillRect b="-4787" l="0" r="-1357" t="-4788"/>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3" name="Google Shape;143;g398668d2668_0_13"/>
          <p:cNvSpPr txBox="1"/>
          <p:nvPr/>
        </p:nvSpPr>
        <p:spPr>
          <a:xfrm>
            <a:off x="2057400" y="1028700"/>
            <a:ext cx="136536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lang="es-MX" sz="4400">
                <a:solidFill>
                  <a:srgbClr val="4F6128"/>
                </a:solidFill>
                <a:latin typeface="Calibri"/>
                <a:ea typeface="Calibri"/>
                <a:cs typeface="Calibri"/>
                <a:sym typeface="Calibri"/>
              </a:rPr>
              <a:t>Prescriptiva: El Nivel Estratégico</a:t>
            </a:r>
            <a:endParaRPr b="0" i="0" sz="1400" u="none" cap="none" strike="noStrike">
              <a:solidFill>
                <a:srgbClr val="000000"/>
              </a:solidFill>
              <a:latin typeface="Arial"/>
              <a:ea typeface="Arial"/>
              <a:cs typeface="Arial"/>
              <a:sym typeface="Arial"/>
            </a:endParaRPr>
          </a:p>
        </p:txBody>
      </p:sp>
      <p:sp>
        <p:nvSpPr>
          <p:cNvPr id="144" name="Google Shape;144;g398668d2668_0_13"/>
          <p:cNvSpPr txBox="1"/>
          <p:nvPr/>
        </p:nvSpPr>
        <p:spPr>
          <a:xfrm>
            <a:off x="4843750" y="2954025"/>
            <a:ext cx="8800200" cy="4395600"/>
          </a:xfrm>
          <a:prstGeom prst="rect">
            <a:avLst/>
          </a:prstGeom>
          <a:noFill/>
          <a:ln>
            <a:noFill/>
          </a:ln>
        </p:spPr>
        <p:txBody>
          <a:bodyPr anchorCtr="0" anchor="t" bIns="91425" lIns="91425" spcFirstLastPara="1" rIns="91425" wrap="square" tIns="91425">
            <a:spAutoFit/>
          </a:bodyPr>
          <a:lstStyle/>
          <a:p>
            <a:pPr indent="0" lvl="0" marL="0" rtl="0" algn="l">
              <a:lnSpc>
                <a:spcPct val="160000"/>
              </a:lnSpc>
              <a:spcBef>
                <a:spcPts val="0"/>
              </a:spcBef>
              <a:spcAft>
                <a:spcPts val="0"/>
              </a:spcAft>
              <a:buNone/>
            </a:pPr>
            <a:r>
              <a:rPr lang="es-MX" sz="2400">
                <a:solidFill>
                  <a:srgbClr val="334155"/>
                </a:solidFill>
                <a:highlight>
                  <a:srgbClr val="FFFFFF"/>
                </a:highlight>
              </a:rPr>
              <a:t>Es la forma más avanzada de analítica, utilizando inteligencia artificial y modelos de simulación.</a:t>
            </a:r>
            <a:endParaRPr sz="2400">
              <a:solidFill>
                <a:srgbClr val="334155"/>
              </a:solidFill>
              <a:highlight>
                <a:srgbClr val="FFFFFF"/>
              </a:highlight>
            </a:endParaRPr>
          </a:p>
          <a:p>
            <a:pPr indent="0" lvl="0" marL="0" rtl="0" algn="l">
              <a:lnSpc>
                <a:spcPct val="160000"/>
              </a:lnSpc>
              <a:spcBef>
                <a:spcPts val="1100"/>
              </a:spcBef>
              <a:spcAft>
                <a:spcPts val="0"/>
              </a:spcAft>
              <a:buNone/>
            </a:pPr>
            <a:r>
              <a:t/>
            </a:r>
            <a:endParaRPr sz="2400">
              <a:solidFill>
                <a:srgbClr val="334155"/>
              </a:solidFill>
              <a:highlight>
                <a:srgbClr val="FFFFFF"/>
              </a:highlight>
            </a:endParaRPr>
          </a:p>
          <a:p>
            <a:pPr indent="-381000" lvl="0" marL="457200" rtl="0" algn="l">
              <a:lnSpc>
                <a:spcPct val="160000"/>
              </a:lnSpc>
              <a:spcBef>
                <a:spcPts val="1200"/>
              </a:spcBef>
              <a:spcAft>
                <a:spcPts val="0"/>
              </a:spcAft>
              <a:buClr>
                <a:srgbClr val="334155"/>
              </a:buClr>
              <a:buSzPts val="2400"/>
              <a:buChar char="●"/>
            </a:pPr>
            <a:r>
              <a:rPr b="1" lang="es-MX" sz="2400">
                <a:solidFill>
                  <a:srgbClr val="334155"/>
                </a:solidFill>
                <a:highlight>
                  <a:srgbClr val="FFFFFF"/>
                </a:highlight>
              </a:rPr>
              <a:t>Logística:</a:t>
            </a:r>
            <a:r>
              <a:rPr lang="es-MX" sz="2400">
                <a:solidFill>
                  <a:srgbClr val="334155"/>
                </a:solidFill>
                <a:highlight>
                  <a:srgbClr val="FFFFFF"/>
                </a:highlight>
              </a:rPr>
              <a:t> Optimización de rutas en tiempo real (FedEx/Uber).</a:t>
            </a:r>
            <a:endParaRPr sz="2400">
              <a:solidFill>
                <a:srgbClr val="334155"/>
              </a:solidFill>
              <a:highlight>
                <a:srgbClr val="FFFFFF"/>
              </a:highlight>
            </a:endParaRPr>
          </a:p>
          <a:p>
            <a:pPr indent="-381000" lvl="0" marL="457200" rtl="0" algn="l">
              <a:lnSpc>
                <a:spcPct val="160000"/>
              </a:lnSpc>
              <a:spcBef>
                <a:spcPts val="0"/>
              </a:spcBef>
              <a:spcAft>
                <a:spcPts val="0"/>
              </a:spcAft>
              <a:buClr>
                <a:srgbClr val="334155"/>
              </a:buClr>
              <a:buSzPts val="2400"/>
              <a:buChar char="●"/>
            </a:pPr>
            <a:r>
              <a:rPr b="1" lang="es-MX" sz="2400">
                <a:solidFill>
                  <a:srgbClr val="334155"/>
                </a:solidFill>
                <a:highlight>
                  <a:srgbClr val="FFFFFF"/>
                </a:highlight>
              </a:rPr>
              <a:t>Precios:</a:t>
            </a:r>
            <a:r>
              <a:rPr lang="es-MX" sz="2400">
                <a:solidFill>
                  <a:srgbClr val="334155"/>
                </a:solidFill>
                <a:highlight>
                  <a:srgbClr val="FFFFFF"/>
                </a:highlight>
              </a:rPr>
              <a:t> Ajustes dinámicos según demanda (Aerolíneas).</a:t>
            </a:r>
            <a:endParaRPr sz="2400">
              <a:solidFill>
                <a:srgbClr val="334155"/>
              </a:solidFill>
              <a:highlight>
                <a:srgbClr val="FFFFFF"/>
              </a:highlight>
            </a:endParaRPr>
          </a:p>
          <a:p>
            <a:pPr indent="-381000" lvl="0" marL="457200" rtl="0" algn="l">
              <a:lnSpc>
                <a:spcPct val="160000"/>
              </a:lnSpc>
              <a:spcBef>
                <a:spcPts val="0"/>
              </a:spcBef>
              <a:spcAft>
                <a:spcPts val="0"/>
              </a:spcAft>
              <a:buClr>
                <a:srgbClr val="334155"/>
              </a:buClr>
              <a:buSzPts val="2400"/>
              <a:buChar char="●"/>
            </a:pPr>
            <a:r>
              <a:rPr b="1" lang="es-MX" sz="2400">
                <a:solidFill>
                  <a:srgbClr val="334155"/>
                </a:solidFill>
                <a:highlight>
                  <a:srgbClr val="FFFFFF"/>
                </a:highlight>
              </a:rPr>
              <a:t>Inventario:</a:t>
            </a:r>
            <a:r>
              <a:rPr lang="es-MX" sz="2400">
                <a:solidFill>
                  <a:srgbClr val="334155"/>
                </a:solidFill>
                <a:highlight>
                  <a:srgbClr val="FFFFFF"/>
                </a:highlight>
              </a:rPr>
              <a:t> Reposición automática proyectada.</a:t>
            </a:r>
            <a:endParaRPr sz="2400">
              <a:solidFill>
                <a:srgbClr val="334155"/>
              </a:solidFill>
              <a:highlight>
                <a:srgbClr val="FFFFFF"/>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EFE"/>
        </a:solidFill>
      </p:bgPr>
    </p:bg>
    <p:spTree>
      <p:nvGrpSpPr>
        <p:cNvPr id="148" name="Shape 148"/>
        <p:cNvGrpSpPr/>
        <p:nvPr/>
      </p:nvGrpSpPr>
      <p:grpSpPr>
        <a:xfrm>
          <a:off x="0" y="0"/>
          <a:ext cx="0" cy="0"/>
          <a:chOff x="0" y="0"/>
          <a:chExt cx="0" cy="0"/>
        </a:xfrm>
      </p:grpSpPr>
      <p:pic>
        <p:nvPicPr>
          <p:cNvPr id="149" name="Google Shape;149;g398668d2668_0_22"/>
          <p:cNvPicPr preferRelativeResize="0"/>
          <p:nvPr/>
        </p:nvPicPr>
        <p:blipFill>
          <a:blip r:embed="rId3">
            <a:alphaModFix/>
          </a:blip>
          <a:stretch>
            <a:fillRect/>
          </a:stretch>
        </p:blipFill>
        <p:spPr>
          <a:xfrm>
            <a:off x="2428775" y="3429000"/>
            <a:ext cx="15859225" cy="3613225"/>
          </a:xfrm>
          <a:prstGeom prst="rect">
            <a:avLst/>
          </a:prstGeom>
          <a:noFill/>
          <a:ln>
            <a:noFill/>
          </a:ln>
        </p:spPr>
      </p:pic>
      <p:sp>
        <p:nvSpPr>
          <p:cNvPr id="150" name="Google Shape;150;g398668d2668_0_22"/>
          <p:cNvSpPr/>
          <p:nvPr/>
        </p:nvSpPr>
        <p:spPr>
          <a:xfrm flipH="1" rot="-5400000">
            <a:off x="-5354837" y="2718478"/>
            <a:ext cx="15266287" cy="5457698"/>
          </a:xfrm>
          <a:custGeom>
            <a:rect b="b" l="l" r="r" t="t"/>
            <a:pathLst>
              <a:path extrusionOk="0" h="5457698" w="15266287">
                <a:moveTo>
                  <a:pt x="0" y="5457698"/>
                </a:moveTo>
                <a:lnTo>
                  <a:pt x="15266287" y="5457698"/>
                </a:lnTo>
                <a:lnTo>
                  <a:pt x="15266287" y="0"/>
                </a:lnTo>
                <a:lnTo>
                  <a:pt x="0" y="0"/>
                </a:lnTo>
                <a:lnTo>
                  <a:pt x="0" y="5457698"/>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1" name="Google Shape;151;g398668d2668_0_22"/>
          <p:cNvSpPr/>
          <p:nvPr/>
        </p:nvSpPr>
        <p:spPr>
          <a:xfrm>
            <a:off x="12629337" y="6157563"/>
            <a:ext cx="5964314" cy="5516817"/>
          </a:xfrm>
          <a:custGeom>
            <a:rect b="b" l="l" r="r" t="t"/>
            <a:pathLst>
              <a:path extrusionOk="0" h="5516817" w="5964314">
                <a:moveTo>
                  <a:pt x="0" y="0"/>
                </a:moveTo>
                <a:lnTo>
                  <a:pt x="5964314" y="0"/>
                </a:lnTo>
                <a:lnTo>
                  <a:pt x="5964314" y="5516816"/>
                </a:lnTo>
                <a:lnTo>
                  <a:pt x="0" y="5516816"/>
                </a:lnTo>
                <a:lnTo>
                  <a:pt x="0" y="0"/>
                </a:lnTo>
                <a:close/>
              </a:path>
            </a:pathLst>
          </a:custGeom>
          <a:blipFill rotWithShape="1">
            <a:blip r:embed="rId5">
              <a:alphaModFix/>
            </a:blip>
            <a:stretch>
              <a:fillRect b="-4787" l="0" r="-1357" t="-4788"/>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2" name="Google Shape;152;g398668d2668_0_22"/>
          <p:cNvSpPr txBox="1"/>
          <p:nvPr/>
        </p:nvSpPr>
        <p:spPr>
          <a:xfrm>
            <a:off x="2057400" y="1028700"/>
            <a:ext cx="136536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lang="es-MX" sz="4400">
                <a:solidFill>
                  <a:srgbClr val="4F6128"/>
                </a:solidFill>
                <a:latin typeface="Calibri"/>
                <a:ea typeface="Calibri"/>
                <a:cs typeface="Calibri"/>
                <a:sym typeface="Calibri"/>
              </a:rPr>
              <a:t>El Ciclo de Gestión de Información</a:t>
            </a:r>
            <a:endParaRPr b="0" i="0" sz="1400" u="none" cap="none" strike="noStrike">
              <a:solidFill>
                <a:srgbClr val="000000"/>
              </a:solidFill>
              <a:latin typeface="Arial"/>
              <a:ea typeface="Arial"/>
              <a:cs typeface="Arial"/>
              <a:sym typeface="Arial"/>
            </a:endParaRPr>
          </a:p>
        </p:txBody>
      </p:sp>
      <p:sp>
        <p:nvSpPr>
          <p:cNvPr id="153" name="Google Shape;153;g398668d2668_0_22"/>
          <p:cNvSpPr txBox="1"/>
          <p:nvPr/>
        </p:nvSpPr>
        <p:spPr>
          <a:xfrm>
            <a:off x="5323350" y="8104900"/>
            <a:ext cx="6546300" cy="892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s-MX" sz="2300">
                <a:solidFill>
                  <a:srgbClr val="334155"/>
                </a:solidFill>
                <a:highlight>
                  <a:srgbClr val="FFFFFF"/>
                </a:highlight>
              </a:rPr>
              <a:t>"Sin calidad en el origen, el análisis carece de valor estratégico."</a:t>
            </a:r>
            <a:endParaRPr sz="22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EFE"/>
        </a:solidFill>
      </p:bgPr>
    </p:bg>
    <p:spTree>
      <p:nvGrpSpPr>
        <p:cNvPr id="157" name="Shape 157"/>
        <p:cNvGrpSpPr/>
        <p:nvPr/>
      </p:nvGrpSpPr>
      <p:grpSpPr>
        <a:xfrm>
          <a:off x="0" y="0"/>
          <a:ext cx="0" cy="0"/>
          <a:chOff x="0" y="0"/>
          <a:chExt cx="0" cy="0"/>
        </a:xfrm>
      </p:grpSpPr>
      <p:pic>
        <p:nvPicPr>
          <p:cNvPr id="158" name="Google Shape;158;g3b2ca8124a1_0_16"/>
          <p:cNvPicPr preferRelativeResize="0"/>
          <p:nvPr/>
        </p:nvPicPr>
        <p:blipFill>
          <a:blip r:embed="rId3">
            <a:alphaModFix/>
          </a:blip>
          <a:stretch>
            <a:fillRect/>
          </a:stretch>
        </p:blipFill>
        <p:spPr>
          <a:xfrm>
            <a:off x="2182100" y="3717700"/>
            <a:ext cx="16105901" cy="3703250"/>
          </a:xfrm>
          <a:prstGeom prst="rect">
            <a:avLst/>
          </a:prstGeom>
          <a:noFill/>
          <a:ln>
            <a:noFill/>
          </a:ln>
        </p:spPr>
      </p:pic>
      <p:sp>
        <p:nvSpPr>
          <p:cNvPr id="159" name="Google Shape;159;g3b2ca8124a1_0_16"/>
          <p:cNvSpPr/>
          <p:nvPr/>
        </p:nvSpPr>
        <p:spPr>
          <a:xfrm flipH="1" rot="-5400000">
            <a:off x="-5354837" y="2718478"/>
            <a:ext cx="15266287" cy="5457698"/>
          </a:xfrm>
          <a:custGeom>
            <a:rect b="b" l="l" r="r" t="t"/>
            <a:pathLst>
              <a:path extrusionOk="0" h="5457698" w="15266287">
                <a:moveTo>
                  <a:pt x="0" y="5457698"/>
                </a:moveTo>
                <a:lnTo>
                  <a:pt x="15266287" y="5457698"/>
                </a:lnTo>
                <a:lnTo>
                  <a:pt x="15266287" y="0"/>
                </a:lnTo>
                <a:lnTo>
                  <a:pt x="0" y="0"/>
                </a:lnTo>
                <a:lnTo>
                  <a:pt x="0" y="5457698"/>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0" name="Google Shape;160;g3b2ca8124a1_0_16"/>
          <p:cNvSpPr/>
          <p:nvPr/>
        </p:nvSpPr>
        <p:spPr>
          <a:xfrm>
            <a:off x="12629337" y="6157563"/>
            <a:ext cx="5964314" cy="5516817"/>
          </a:xfrm>
          <a:custGeom>
            <a:rect b="b" l="l" r="r" t="t"/>
            <a:pathLst>
              <a:path extrusionOk="0" h="5516817" w="5964314">
                <a:moveTo>
                  <a:pt x="0" y="0"/>
                </a:moveTo>
                <a:lnTo>
                  <a:pt x="5964314" y="0"/>
                </a:lnTo>
                <a:lnTo>
                  <a:pt x="5964314" y="5516816"/>
                </a:lnTo>
                <a:lnTo>
                  <a:pt x="0" y="5516816"/>
                </a:lnTo>
                <a:lnTo>
                  <a:pt x="0" y="0"/>
                </a:lnTo>
                <a:close/>
              </a:path>
            </a:pathLst>
          </a:custGeom>
          <a:blipFill rotWithShape="1">
            <a:blip r:embed="rId5">
              <a:alphaModFix/>
            </a:blip>
            <a:stretch>
              <a:fillRect b="-4789" l="0" r="-1359" t="-4789"/>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1" name="Google Shape;161;g3b2ca8124a1_0_16"/>
          <p:cNvSpPr txBox="1"/>
          <p:nvPr/>
        </p:nvSpPr>
        <p:spPr>
          <a:xfrm>
            <a:off x="2057400" y="1028700"/>
            <a:ext cx="136536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lang="es-MX" sz="4400">
                <a:solidFill>
                  <a:srgbClr val="4F6128"/>
                </a:solidFill>
                <a:latin typeface="Calibri"/>
                <a:ea typeface="Calibri"/>
                <a:cs typeface="Calibri"/>
                <a:sym typeface="Calibri"/>
              </a:rPr>
              <a:t>Ecosistema de Visualización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