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iea1xWZEP6zTD+L50f5vUzMdFE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03562B-3D8A-4504-9728-854F80B3CF63}">
  <a:tblStyle styleId="{7903562B-3D8A-4504-9728-854F80B3CF6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erriweather-regular.fntdata"/><Relationship Id="rId21" Type="http://schemas.openxmlformats.org/officeDocument/2006/relationships/slide" Target="slides/slide15.xml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ba162e260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3ba162e2607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59" l="0" r="-1351" t="-67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Fuentes de Financiamiento para Negocios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5613489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98668d2668_0_31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Modelos de Valoración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98668d2668_0_31"/>
          <p:cNvSpPr txBox="1"/>
          <p:nvPr/>
        </p:nvSpPr>
        <p:spPr>
          <a:xfrm>
            <a:off x="4020475" y="2563125"/>
            <a:ext cx="11493900" cy="57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chemeClr val="dk1"/>
                </a:solidFill>
              </a:rPr>
              <a:t>Berkus Method</a:t>
            </a:r>
            <a:endParaRPr b="1" sz="2200">
              <a:solidFill>
                <a:schemeClr val="dk1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50">
                <a:solidFill>
                  <a:srgbClr val="121212"/>
                </a:solidFill>
              </a:rPr>
              <a:t>Valora progreso en: Idea, Prototipo, Equipo, Relaciones y Lanzamiento. Ideal para </a:t>
            </a:r>
            <a:r>
              <a:rPr b="1" lang="es-MX" sz="2350">
                <a:solidFill>
                  <a:srgbClr val="121212"/>
                </a:solidFill>
              </a:rPr>
              <a:t>etapas iniciales</a:t>
            </a:r>
            <a:r>
              <a:rPr lang="es-MX" sz="2350">
                <a:solidFill>
                  <a:srgbClr val="121212"/>
                </a:solidFill>
              </a:rPr>
              <a:t> sin ingresos.</a:t>
            </a:r>
            <a:endParaRPr sz="2350">
              <a:solidFill>
                <a:srgbClr val="121212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chemeClr val="dk1"/>
                </a:solidFill>
              </a:rPr>
              <a:t>DCF (Flujo Descontado)</a:t>
            </a:r>
            <a:endParaRPr b="1" sz="2200">
              <a:solidFill>
                <a:schemeClr val="dk1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50">
                <a:solidFill>
                  <a:srgbClr val="121212"/>
                </a:solidFill>
              </a:rPr>
              <a:t>Proyecta flujos futuros y los descuenta al presente. Útil para empresas con </a:t>
            </a:r>
            <a:r>
              <a:rPr b="1" lang="es-MX" sz="2350">
                <a:solidFill>
                  <a:srgbClr val="121212"/>
                </a:solidFill>
              </a:rPr>
              <a:t>historial predecible</a:t>
            </a:r>
            <a:r>
              <a:rPr lang="es-MX" sz="2350">
                <a:solidFill>
                  <a:srgbClr val="121212"/>
                </a:solidFill>
              </a:rPr>
              <a:t>.</a:t>
            </a:r>
            <a:endParaRPr sz="2350">
              <a:solidFill>
                <a:srgbClr val="121212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chemeClr val="dk1"/>
                </a:solidFill>
              </a:rPr>
              <a:t>Múltiplos Comparables</a:t>
            </a:r>
            <a:endParaRPr b="1" sz="2200">
              <a:solidFill>
                <a:schemeClr val="dk1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50">
                <a:solidFill>
                  <a:srgbClr val="121212"/>
                </a:solidFill>
              </a:rPr>
              <a:t>Usa métricas de empresas similares (Ingresos, EBITDA). Refleja condiciones reales del mercado.</a:t>
            </a:r>
            <a:endParaRPr sz="2350">
              <a:solidFill>
                <a:srgbClr val="121212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chemeClr val="dk1"/>
                </a:solidFill>
              </a:rPr>
              <a:t>Venture Capital Method</a:t>
            </a:r>
            <a:endParaRPr b="1" sz="2200">
              <a:solidFill>
                <a:schemeClr val="dk1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50">
                <a:solidFill>
                  <a:srgbClr val="121212"/>
                </a:solidFill>
              </a:rPr>
              <a:t>Basado en el retorno esperado del inversor al momento de la salida (exit).</a:t>
            </a:r>
            <a:endParaRPr sz="2350">
              <a:solidFill>
                <a:srgbClr val="12121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2243225" y="1151400"/>
            <a:ext cx="12911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Sintetizando la Estrategia de Financiamiento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5030075" y="3165225"/>
            <a:ext cx="7846800" cy="2733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5030075" y="6482850"/>
            <a:ext cx="7846800" cy="2733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5007150" y="3278100"/>
            <a:ext cx="7622100" cy="57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50">
                <a:solidFill>
                  <a:srgbClr val="11CAA0"/>
                </a:solidFill>
                <a:highlight>
                  <a:srgbClr val="005088"/>
                </a:highlight>
                <a:latin typeface="Merriweather"/>
                <a:ea typeface="Merriweather"/>
                <a:cs typeface="Merriweather"/>
                <a:sym typeface="Merriweather"/>
              </a:rPr>
              <a:t>Equilibrio Crítico</a:t>
            </a:r>
            <a:endParaRPr b="1" sz="2850">
              <a:solidFill>
                <a:srgbClr val="11CAA0"/>
              </a:solidFill>
              <a:highlight>
                <a:srgbClr val="005088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FFFFFF"/>
                </a:solidFill>
                <a:highlight>
                  <a:srgbClr val="005088"/>
                </a:highlight>
              </a:rPr>
              <a:t>La elección entre fuentes internas (autonomía) y externas (crecimiento) define el destino del control y la velocidad de expansión del negocio digital.</a:t>
            </a:r>
            <a:endParaRPr sz="2500">
              <a:solidFill>
                <a:srgbClr val="FFFFFF"/>
              </a:solidFill>
              <a:highlight>
                <a:srgbClr val="005088"/>
              </a:highlight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  <a:highlight>
                <a:srgbClr val="005088"/>
              </a:highlight>
            </a:endParaRPr>
          </a:p>
          <a:p>
            <a:pPr indent="0" lvl="0" marL="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  <a:highlight>
                <a:srgbClr val="005088"/>
              </a:highlight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50">
                <a:solidFill>
                  <a:srgbClr val="11CAA0"/>
                </a:solidFill>
                <a:highlight>
                  <a:srgbClr val="005088"/>
                </a:highlight>
                <a:latin typeface="Merriweather"/>
                <a:ea typeface="Merriweather"/>
                <a:cs typeface="Merriweather"/>
                <a:sym typeface="Merriweather"/>
              </a:rPr>
              <a:t>Validación y Riesgo</a:t>
            </a:r>
            <a:endParaRPr b="1" sz="2850">
              <a:solidFill>
                <a:srgbClr val="11CAA0"/>
              </a:solidFill>
              <a:highlight>
                <a:srgbClr val="005088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FFFFFF"/>
                </a:solidFill>
                <a:highlight>
                  <a:srgbClr val="005088"/>
                </a:highlight>
              </a:rPr>
              <a:t>Herramientas como el Crowdfunding y el Venture Capital no solo aportan dinero, sino validación de mercado y redes estratégicas esenciales para escalar.</a:t>
            </a:r>
            <a:endParaRPr sz="2500">
              <a:solidFill>
                <a:srgbClr val="FFFFFF"/>
              </a:solidFill>
              <a:highlight>
                <a:srgbClr val="005088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7"/>
          <p:cNvPicPr preferRelativeResize="0"/>
          <p:nvPr/>
        </p:nvPicPr>
        <p:blipFill rotWithShape="1">
          <a:blip r:embed="rId3">
            <a:alphaModFix/>
          </a:blip>
          <a:srcRect b="42827" l="0" r="0" t="0"/>
          <a:stretch/>
        </p:blipFill>
        <p:spPr>
          <a:xfrm>
            <a:off x="0" y="0"/>
            <a:ext cx="13503648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/>
          <p:nvPr/>
        </p:nvSpPr>
        <p:spPr>
          <a:xfrm>
            <a:off x="11733199" y="-16285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59" l="0" r="-1351" t="-67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3ba162e2607_0_62"/>
          <p:cNvPicPr preferRelativeResize="0"/>
          <p:nvPr/>
        </p:nvPicPr>
        <p:blipFill rotWithShape="1">
          <a:blip r:embed="rId3">
            <a:alphaModFix/>
          </a:blip>
          <a:srcRect b="82334" l="0" r="0" t="0"/>
          <a:stretch/>
        </p:blipFill>
        <p:spPr>
          <a:xfrm>
            <a:off x="0" y="-239790"/>
            <a:ext cx="13447152" cy="31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ba162e2607_0_62"/>
          <p:cNvPicPr preferRelativeResize="0"/>
          <p:nvPr/>
        </p:nvPicPr>
        <p:blipFill rotWithShape="1">
          <a:blip r:embed="rId3">
            <a:alphaModFix/>
          </a:blip>
          <a:srcRect b="2407" l="0" r="0" t="56847"/>
          <a:stretch/>
        </p:blipFill>
        <p:spPr>
          <a:xfrm>
            <a:off x="0" y="2962477"/>
            <a:ext cx="13447152" cy="730055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ba162e2607_0_62"/>
          <p:cNvSpPr/>
          <p:nvPr/>
        </p:nvSpPr>
        <p:spPr>
          <a:xfrm>
            <a:off x="11613274" y="-175176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59" l="0" r="-1356" t="-67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ba162e2607_0_62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07" name="Google Shape;207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12" name="Google Shape;212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2358975" y="4224300"/>
            <a:ext cx="132396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"¿Qué criterios consideras más relevantes al momento de elegir entre una fuente de financiamiento interna o externa para un negocio digital, y cómo influye esta decisión en la sostenibilidad y el control del emprendimiento?"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808400" y="2543725"/>
            <a:ext cx="146712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•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Revisar y s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intetizar l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 temas de la Unidad 5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Revisar las F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uentes de Financiamiento para un Negocio Digital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Resolver dudas técnico-estratégicas.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¿Por qué financiar el negocio digital?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388150" y="2992275"/>
            <a:ext cx="11222100" cy="4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50">
                <a:solidFill>
                  <a:srgbClr val="121212"/>
                </a:solidFill>
                <a:highlight>
                  <a:srgbClr val="F3F0DF"/>
                </a:highlight>
              </a:rPr>
              <a:t>Los negocios digitales dependen de recursos estratégicos por razones críticas:</a:t>
            </a:r>
            <a:endParaRPr sz="28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121212"/>
              </a:buClr>
              <a:buSzPts val="2850"/>
              <a:buNone/>
            </a:pPr>
            <a:r>
              <a:rPr lang="es-MX" sz="2850">
                <a:solidFill>
                  <a:srgbClr val="121212"/>
                </a:solidFill>
                <a:highlight>
                  <a:srgbClr val="F3F0DF"/>
                </a:highlight>
              </a:rPr>
              <a:t> </a:t>
            </a:r>
            <a:r>
              <a:rPr b="1" lang="es-MX" sz="2850">
                <a:solidFill>
                  <a:srgbClr val="121212"/>
                </a:solidFill>
                <a:highlight>
                  <a:srgbClr val="F3F0DF"/>
                </a:highlight>
              </a:rPr>
              <a:t>Escalabilidad:</a:t>
            </a:r>
            <a:r>
              <a:rPr lang="es-MX" sz="2850">
                <a:solidFill>
                  <a:srgbClr val="121212"/>
                </a:solidFill>
                <a:highlight>
                  <a:srgbClr val="F3F0DF"/>
                </a:highlight>
              </a:rPr>
              <a:t> Soporte técnico ante viralidad.</a:t>
            </a:r>
            <a:endParaRPr sz="28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850"/>
              <a:buNone/>
            </a:pPr>
            <a:r>
              <a:rPr lang="es-MX" sz="2850">
                <a:solidFill>
                  <a:srgbClr val="121212"/>
                </a:solidFill>
                <a:highlight>
                  <a:srgbClr val="F3F0DF"/>
                </a:highlight>
              </a:rPr>
              <a:t> </a:t>
            </a:r>
            <a:r>
              <a:rPr b="1" lang="es-MX" sz="2850">
                <a:solidFill>
                  <a:srgbClr val="121212"/>
                </a:solidFill>
                <a:highlight>
                  <a:srgbClr val="F3F0DF"/>
                </a:highlight>
              </a:rPr>
              <a:t>Innovación:</a:t>
            </a:r>
            <a:r>
              <a:rPr lang="es-MX" sz="2850">
                <a:solidFill>
                  <a:srgbClr val="121212"/>
                </a:solidFill>
                <a:highlight>
                  <a:srgbClr val="F3F0DF"/>
                </a:highlight>
              </a:rPr>
              <a:t> Inversión constante en Inversión y Desarrollo (IA, Blockchain).</a:t>
            </a:r>
            <a:endParaRPr sz="28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850"/>
              <a:buNone/>
            </a:pPr>
            <a:r>
              <a:rPr lang="es-MX" sz="2850">
                <a:solidFill>
                  <a:srgbClr val="121212"/>
                </a:solidFill>
                <a:highlight>
                  <a:srgbClr val="F3F0DF"/>
                </a:highlight>
              </a:rPr>
              <a:t> </a:t>
            </a:r>
            <a:r>
              <a:rPr b="1" lang="es-MX" sz="2850">
                <a:solidFill>
                  <a:srgbClr val="121212"/>
                </a:solidFill>
                <a:highlight>
                  <a:srgbClr val="F3F0DF"/>
                </a:highlight>
              </a:rPr>
              <a:t>Adquisición:</a:t>
            </a:r>
            <a:r>
              <a:rPr lang="es-MX" sz="2850">
                <a:solidFill>
                  <a:srgbClr val="121212"/>
                </a:solidFill>
                <a:highlight>
                  <a:srgbClr val="F3F0DF"/>
                </a:highlight>
              </a:rPr>
              <a:t> Marketing digital para traccionar usuarios.</a:t>
            </a:r>
            <a:endParaRPr sz="28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850"/>
              <a:buNone/>
            </a:pPr>
            <a:r>
              <a:rPr lang="es-MX" sz="2850">
                <a:solidFill>
                  <a:srgbClr val="121212"/>
                </a:solidFill>
                <a:highlight>
                  <a:srgbClr val="F3F0DF"/>
                </a:highlight>
              </a:rPr>
              <a:t> </a:t>
            </a:r>
            <a:r>
              <a:rPr b="1" lang="es-MX" sz="2850">
                <a:solidFill>
                  <a:srgbClr val="121212"/>
                </a:solidFill>
                <a:highlight>
                  <a:srgbClr val="F3F0DF"/>
                </a:highlight>
              </a:rPr>
              <a:t>Flexibilidad:</a:t>
            </a:r>
            <a:r>
              <a:rPr lang="es-MX" sz="2850">
                <a:solidFill>
                  <a:srgbClr val="121212"/>
                </a:solidFill>
                <a:highlight>
                  <a:srgbClr val="F3F0DF"/>
                </a:highlight>
              </a:rPr>
              <a:t> Capacidad de pivotar ante cambios de algoritmo.</a:t>
            </a:r>
            <a:endParaRPr sz="2850">
              <a:solidFill>
                <a:srgbClr val="121212"/>
              </a:solidFill>
              <a:highlight>
                <a:srgbClr val="F3F0D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2057400" y="1028700"/>
            <a:ext cx="13001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Fuentes Internas: Autonomía y Sostenibilidad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076550" y="3117250"/>
            <a:ext cx="12013500" cy="50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chemeClr val="dk1"/>
                </a:solidFill>
              </a:rPr>
              <a:t>Ventajas</a:t>
            </a:r>
            <a:endParaRPr b="1" sz="2200">
              <a:solidFill>
                <a:schemeClr val="dk1"/>
              </a:solidFill>
            </a:endParaRPr>
          </a:p>
          <a:p>
            <a:pPr indent="-3778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350"/>
              <a:buChar char="●"/>
            </a:pPr>
            <a:r>
              <a:rPr b="1" lang="es-MX" sz="2350">
                <a:solidFill>
                  <a:srgbClr val="121212"/>
                </a:solidFill>
              </a:rPr>
              <a:t>Autonomía Financiera:</a:t>
            </a:r>
            <a:r>
              <a:rPr lang="es-MX" sz="2350">
                <a:solidFill>
                  <a:srgbClr val="121212"/>
                </a:solidFill>
              </a:rPr>
              <a:t> Sin dependencia externa.</a:t>
            </a:r>
            <a:endParaRPr sz="2350">
              <a:solidFill>
                <a:srgbClr val="121212"/>
              </a:solidFill>
            </a:endParaRPr>
          </a:p>
          <a:p>
            <a:pPr indent="-3778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350"/>
              <a:buChar char="●"/>
            </a:pPr>
            <a:r>
              <a:rPr b="1" lang="es-MX" sz="2350">
                <a:solidFill>
                  <a:srgbClr val="121212"/>
                </a:solidFill>
              </a:rPr>
              <a:t>Sin Deuda:</a:t>
            </a:r>
            <a:r>
              <a:rPr lang="es-MX" sz="2350">
                <a:solidFill>
                  <a:srgbClr val="121212"/>
                </a:solidFill>
              </a:rPr>
              <a:t> No hay compromisos de intereses.</a:t>
            </a:r>
            <a:endParaRPr sz="2350">
              <a:solidFill>
                <a:srgbClr val="121212"/>
              </a:solidFill>
            </a:endParaRPr>
          </a:p>
          <a:p>
            <a:pPr indent="-3778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350"/>
              <a:buChar char="●"/>
            </a:pPr>
            <a:r>
              <a:rPr b="1" lang="es-MX" sz="2350">
                <a:solidFill>
                  <a:srgbClr val="121212"/>
                </a:solidFill>
              </a:rPr>
              <a:t>Control:</a:t>
            </a:r>
            <a:r>
              <a:rPr lang="es-MX" sz="2350">
                <a:solidFill>
                  <a:srgbClr val="121212"/>
                </a:solidFill>
              </a:rPr>
              <a:t> Mantiene la propiedad en el equipo fundador.</a:t>
            </a:r>
            <a:endParaRPr sz="2350">
              <a:solidFill>
                <a:srgbClr val="121212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chemeClr val="dk1"/>
                </a:solidFill>
              </a:rPr>
              <a:t>Principales Mecanismos</a:t>
            </a:r>
            <a:endParaRPr b="1" sz="2200">
              <a:solidFill>
                <a:schemeClr val="dk1"/>
              </a:solidFill>
            </a:endParaRPr>
          </a:p>
          <a:p>
            <a:pPr indent="-3778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350"/>
              <a:buChar char="●"/>
            </a:pPr>
            <a:r>
              <a:rPr b="1" lang="es-MX" sz="2350">
                <a:solidFill>
                  <a:srgbClr val="121212"/>
                </a:solidFill>
              </a:rPr>
              <a:t>Reinversión de utilidades:</a:t>
            </a:r>
            <a:r>
              <a:rPr lang="es-MX" sz="2350">
                <a:solidFill>
                  <a:srgbClr val="121212"/>
                </a:solidFill>
              </a:rPr>
              <a:t> Crecimiento orgánico.</a:t>
            </a:r>
            <a:endParaRPr sz="2350">
              <a:solidFill>
                <a:srgbClr val="121212"/>
              </a:solidFill>
            </a:endParaRPr>
          </a:p>
          <a:p>
            <a:pPr indent="-3778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350"/>
              <a:buChar char="●"/>
            </a:pPr>
            <a:r>
              <a:rPr b="1" lang="es-MX" sz="2350">
                <a:solidFill>
                  <a:srgbClr val="121212"/>
                </a:solidFill>
              </a:rPr>
              <a:t>Aportaciones de socios:</a:t>
            </a:r>
            <a:r>
              <a:rPr lang="es-MX" sz="2350">
                <a:solidFill>
                  <a:srgbClr val="121212"/>
                </a:solidFill>
              </a:rPr>
              <a:t> Inyección de capital propio.</a:t>
            </a:r>
            <a:endParaRPr sz="2350">
              <a:solidFill>
                <a:srgbClr val="121212"/>
              </a:solidFill>
            </a:endParaRPr>
          </a:p>
          <a:p>
            <a:pPr indent="-3778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350"/>
              <a:buChar char="●"/>
            </a:pPr>
            <a:r>
              <a:rPr b="1" lang="es-MX" sz="2350">
                <a:solidFill>
                  <a:srgbClr val="121212"/>
                </a:solidFill>
              </a:rPr>
              <a:t>Venta de activos:</a:t>
            </a:r>
            <a:r>
              <a:rPr lang="es-MX" sz="2350">
                <a:solidFill>
                  <a:srgbClr val="121212"/>
                </a:solidFill>
              </a:rPr>
              <a:t> Monetizar equipos obsoletos o licencias.</a:t>
            </a:r>
            <a:endParaRPr sz="2350">
              <a:solidFill>
                <a:srgbClr val="121212"/>
              </a:solidFill>
            </a:endParaRPr>
          </a:p>
          <a:p>
            <a:pPr indent="-3778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350"/>
              <a:buChar char="●"/>
            </a:pPr>
            <a:r>
              <a:rPr b="1" lang="es-MX" sz="2350">
                <a:solidFill>
                  <a:srgbClr val="121212"/>
                </a:solidFill>
              </a:rPr>
              <a:t>Depreciación:</a:t>
            </a:r>
            <a:r>
              <a:rPr lang="es-MX" sz="2350">
                <a:solidFill>
                  <a:srgbClr val="121212"/>
                </a:solidFill>
              </a:rPr>
              <a:t> Gestión contable del ahorro fiscal.</a:t>
            </a:r>
            <a:endParaRPr sz="2350">
              <a:solidFill>
                <a:srgbClr val="12121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2057400" y="1028700"/>
            <a:ext cx="13282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Fuentes Externas Tradicionales</a:t>
            </a:r>
            <a:endParaRPr b="1" i="0" sz="3000" u="none" cap="none" strike="noStrike">
              <a:solidFill>
                <a:schemeClr val="dk1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7" name="Google Shape;127;p5"/>
          <p:cNvGraphicFramePr/>
          <p:nvPr/>
        </p:nvGraphicFramePr>
        <p:xfrm>
          <a:off x="3634250" y="3295638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3F0DF"/>
                </a:solidFill>
                <a:tableStyleId>{7903562B-3D8A-4504-9728-854F80B3CF63}</a:tableStyleId>
              </a:tblPr>
              <a:tblGrid>
                <a:gridCol w="2853125"/>
                <a:gridCol w="5830775"/>
                <a:gridCol w="4460825"/>
              </a:tblGrid>
              <a:tr h="36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solidFill>
                            <a:schemeClr val="dk1"/>
                          </a:solidFill>
                          <a:highlight>
                            <a:srgbClr val="F3F0DF"/>
                          </a:highlight>
                        </a:rPr>
                        <a:t>Medio</a:t>
                      </a:r>
                      <a:endParaRPr b="1" sz="2400">
                        <a:solidFill>
                          <a:schemeClr val="dk1"/>
                        </a:solidFill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solidFill>
                            <a:schemeClr val="dk1"/>
                          </a:solidFill>
                          <a:highlight>
                            <a:srgbClr val="F3F0DF"/>
                          </a:highlight>
                        </a:rPr>
                        <a:t>Descripción</a:t>
                      </a:r>
                      <a:endParaRPr b="1" sz="2400">
                        <a:solidFill>
                          <a:schemeClr val="dk1"/>
                        </a:solidFill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solidFill>
                            <a:schemeClr val="dk1"/>
                          </a:solidFill>
                          <a:highlight>
                            <a:srgbClr val="F3F0DF"/>
                          </a:highlight>
                        </a:rPr>
                        <a:t>Ejemplo</a:t>
                      </a:r>
                      <a:endParaRPr b="1" sz="2400">
                        <a:solidFill>
                          <a:schemeClr val="dk1"/>
                        </a:solidFill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solidFill>
                      <a:srgbClr val="00508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highlight>
                            <a:srgbClr val="F3F0DF"/>
                          </a:highlight>
                        </a:rPr>
                        <a:t>Préstamos Bancarios</a:t>
                      </a:r>
                      <a:endParaRPr b="1" sz="2400"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highlight>
                            <a:srgbClr val="F3F0DF"/>
                          </a:highlight>
                        </a:rPr>
                        <a:t>Capital con términos de devolución e intereses fijos.</a:t>
                      </a:r>
                      <a:endParaRPr sz="2400"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highlight>
                            <a:srgbClr val="F3F0DF"/>
                          </a:highlight>
                        </a:rPr>
                        <a:t>Compra de servidores o equipos informáticos.</a:t>
                      </a:r>
                      <a:endParaRPr sz="2400"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highlight>
                            <a:srgbClr val="F3F0DF"/>
                          </a:highlight>
                        </a:rPr>
                        <a:t>Financiamiento Proveedores</a:t>
                      </a:r>
                      <a:endParaRPr b="1" sz="2400"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highlight>
                            <a:srgbClr val="F3F0DF"/>
                          </a:highlight>
                        </a:rPr>
                        <a:t>Obtención de mercancía/software con plazos de pago extendidos.</a:t>
                      </a:r>
                      <a:endParaRPr sz="2400"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highlight>
                            <a:srgbClr val="F3F0DF"/>
                          </a:highlight>
                        </a:rPr>
                        <a:t>Tienda en línea negociando pagos con inventario.</a:t>
                      </a:r>
                      <a:endParaRPr sz="2400"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highlight>
                            <a:srgbClr val="F3F0DF"/>
                          </a:highlight>
                        </a:rPr>
                        <a:t>Emisión de Bonos</a:t>
                      </a:r>
                      <a:endParaRPr b="1" sz="2400"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highlight>
                            <a:srgbClr val="F3F0DF"/>
                          </a:highlight>
                        </a:rPr>
                        <a:t>Deuda con intereses mediante el mercado de capitales.</a:t>
                      </a:r>
                      <a:endParaRPr sz="2400"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highlight>
                            <a:srgbClr val="F3F0DF"/>
                          </a:highlight>
                        </a:rPr>
                        <a:t>Expansión de infraestructura de centros de datos.</a:t>
                      </a:r>
                      <a:endParaRPr sz="2400">
                        <a:highlight>
                          <a:srgbClr val="F3F0DF"/>
                        </a:highlight>
                      </a:endParaRPr>
                    </a:p>
                  </a:txBody>
                  <a:tcPr marT="95250" marB="9525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8" name="Google Shape;128;p5"/>
          <p:cNvSpPr txBox="1"/>
          <p:nvPr/>
        </p:nvSpPr>
        <p:spPr>
          <a:xfrm>
            <a:off x="5385188" y="8484325"/>
            <a:ext cx="6866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i="1" lang="es-MX" sz="2650">
                <a:solidFill>
                  <a:srgbClr val="121212"/>
                </a:solidFill>
                <a:highlight>
                  <a:srgbClr val="F3F0DF"/>
                </a:highlight>
              </a:rPr>
              <a:t>"Permiten expansión rápida, pero implican gestión de obligaciones y posible dilución."</a:t>
            </a:r>
            <a:endParaRPr i="1" sz="2650">
              <a:solidFill>
                <a:srgbClr val="121212"/>
              </a:solidFill>
              <a:highlight>
                <a:srgbClr val="F3F0D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Capital de Riesgo: Impulso Exponencial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98668d2668_0_4"/>
          <p:cNvSpPr txBox="1"/>
          <p:nvPr/>
        </p:nvSpPr>
        <p:spPr>
          <a:xfrm>
            <a:off x="4572000" y="3213200"/>
            <a:ext cx="9716100" cy="48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</a:rPr>
              <a:t>Ventajas Estratégicas</a:t>
            </a:r>
            <a:endParaRPr b="1" sz="2400">
              <a:solidFill>
                <a:schemeClr val="dk1"/>
              </a:solidFill>
            </a:endParaRPr>
          </a:p>
          <a:p>
            <a:pPr indent="-3905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50"/>
              <a:buChar char="●"/>
            </a:pPr>
            <a:r>
              <a:rPr b="1" lang="es-MX" sz="2550">
                <a:solidFill>
                  <a:srgbClr val="121212"/>
                </a:solidFill>
              </a:rPr>
              <a:t>Capital Significativo:</a:t>
            </a:r>
            <a:r>
              <a:rPr lang="es-MX" sz="2550">
                <a:solidFill>
                  <a:srgbClr val="121212"/>
                </a:solidFill>
              </a:rPr>
              <a:t> Para escalar rápidamente.</a:t>
            </a:r>
            <a:endParaRPr sz="2550">
              <a:solidFill>
                <a:srgbClr val="121212"/>
              </a:solidFill>
            </a:endParaRPr>
          </a:p>
          <a:p>
            <a:pPr indent="-3905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50"/>
              <a:buChar char="●"/>
            </a:pPr>
            <a:r>
              <a:rPr b="1" lang="es-MX" sz="2550">
                <a:solidFill>
                  <a:srgbClr val="121212"/>
                </a:solidFill>
              </a:rPr>
              <a:t>Smart Money:</a:t>
            </a:r>
            <a:r>
              <a:rPr lang="es-MX" sz="2550">
                <a:solidFill>
                  <a:srgbClr val="121212"/>
                </a:solidFill>
              </a:rPr>
              <a:t> Experiencia, contactos y mentoría.</a:t>
            </a:r>
            <a:endParaRPr sz="2550">
              <a:solidFill>
                <a:srgbClr val="121212"/>
              </a:solidFill>
            </a:endParaRPr>
          </a:p>
          <a:p>
            <a:pPr indent="-3905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50"/>
              <a:buChar char="●"/>
            </a:pPr>
            <a:r>
              <a:rPr b="1" lang="es-MX" sz="2550">
                <a:solidFill>
                  <a:srgbClr val="121212"/>
                </a:solidFill>
              </a:rPr>
              <a:t>Validación:</a:t>
            </a:r>
            <a:r>
              <a:rPr lang="es-MX" sz="2550">
                <a:solidFill>
                  <a:srgbClr val="121212"/>
                </a:solidFill>
              </a:rPr>
              <a:t> Otorga credibilidad ante el mercado.</a:t>
            </a:r>
            <a:endParaRPr sz="2550">
              <a:solidFill>
                <a:srgbClr val="121212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</a:rPr>
              <a:t>Desventajas Críticas</a:t>
            </a:r>
            <a:endParaRPr b="1" sz="2400">
              <a:solidFill>
                <a:schemeClr val="dk1"/>
              </a:solidFill>
            </a:endParaRPr>
          </a:p>
          <a:p>
            <a:pPr indent="-3905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50"/>
              <a:buChar char="●"/>
            </a:pPr>
            <a:r>
              <a:rPr b="1" lang="es-MX" sz="2550">
                <a:solidFill>
                  <a:srgbClr val="121212"/>
                </a:solidFill>
              </a:rPr>
              <a:t>Pérdida de Control:</a:t>
            </a:r>
            <a:r>
              <a:rPr lang="es-MX" sz="2550">
                <a:solidFill>
                  <a:srgbClr val="121212"/>
                </a:solidFill>
              </a:rPr>
              <a:t> Inversores influyen en decisiones.</a:t>
            </a:r>
            <a:endParaRPr sz="2550">
              <a:solidFill>
                <a:srgbClr val="121212"/>
              </a:solidFill>
            </a:endParaRPr>
          </a:p>
          <a:p>
            <a:pPr indent="-3905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50"/>
              <a:buChar char="●"/>
            </a:pPr>
            <a:r>
              <a:rPr b="1" lang="es-MX" sz="2550">
                <a:solidFill>
                  <a:srgbClr val="121212"/>
                </a:solidFill>
              </a:rPr>
              <a:t>Dilución:</a:t>
            </a:r>
            <a:r>
              <a:rPr lang="es-MX" sz="2550">
                <a:solidFill>
                  <a:srgbClr val="121212"/>
                </a:solidFill>
              </a:rPr>
              <a:t> Menor porcentaje de propiedad para fundadores.</a:t>
            </a:r>
            <a:endParaRPr sz="2550">
              <a:solidFill>
                <a:srgbClr val="121212"/>
              </a:solidFill>
            </a:endParaRPr>
          </a:p>
          <a:p>
            <a:pPr indent="-3905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50"/>
              <a:buChar char="●"/>
            </a:pPr>
            <a:r>
              <a:rPr b="1" lang="es-MX" sz="2550">
                <a:solidFill>
                  <a:srgbClr val="121212"/>
                </a:solidFill>
              </a:rPr>
              <a:t>Presión:</a:t>
            </a:r>
            <a:r>
              <a:rPr lang="es-MX" sz="2550">
                <a:solidFill>
                  <a:srgbClr val="121212"/>
                </a:solidFill>
              </a:rPr>
              <a:t> Exigencia de resultados a muy corto plazo.</a:t>
            </a:r>
            <a:endParaRPr sz="2550">
              <a:solidFill>
                <a:srgbClr val="12121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98668d2668_0_13"/>
          <p:cNvSpPr txBox="1"/>
          <p:nvPr/>
        </p:nvSpPr>
        <p:spPr>
          <a:xfrm>
            <a:off x="2033425" y="788900"/>
            <a:ext cx="136536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Fondos de Inversión y Regulación</a:t>
            </a:r>
            <a:endParaRPr b="1" i="0" sz="3000" u="none" cap="none" strike="noStrike">
              <a:solidFill>
                <a:schemeClr val="dk1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98668d2668_0_13"/>
          <p:cNvSpPr/>
          <p:nvPr/>
        </p:nvSpPr>
        <p:spPr>
          <a:xfrm>
            <a:off x="4292250" y="6354450"/>
            <a:ext cx="7337700" cy="2482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8668d2668_0_13"/>
          <p:cNvSpPr txBox="1"/>
          <p:nvPr/>
        </p:nvSpPr>
        <p:spPr>
          <a:xfrm>
            <a:off x="4292250" y="2637750"/>
            <a:ext cx="10479000" cy="6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50">
                <a:solidFill>
                  <a:srgbClr val="121212"/>
                </a:solidFill>
                <a:highlight>
                  <a:srgbClr val="F3F0DF"/>
                </a:highlight>
              </a:rPr>
              <a:t>En México, operan como S.A. de C.V. bajo supervisión de la </a:t>
            </a:r>
            <a:r>
              <a:rPr b="1" lang="es-MX" sz="2650">
                <a:solidFill>
                  <a:srgbClr val="121212"/>
                </a:solidFill>
                <a:highlight>
                  <a:srgbClr val="F3F0DF"/>
                </a:highlight>
              </a:rPr>
              <a:t>CNBV</a:t>
            </a:r>
            <a:r>
              <a:rPr lang="es-MX" sz="2650">
                <a:solidFill>
                  <a:srgbClr val="121212"/>
                </a:solidFill>
                <a:highlight>
                  <a:srgbClr val="F3F0DF"/>
                </a:highlight>
              </a:rPr>
              <a:t>.</a:t>
            </a:r>
            <a:endParaRPr sz="26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dk1"/>
                </a:solidFill>
                <a:highlight>
                  <a:srgbClr val="F3F0DF"/>
                </a:highlight>
              </a:rPr>
              <a:t>Atributos Clave:</a:t>
            </a:r>
            <a:endParaRPr b="1" sz="2500">
              <a:solidFill>
                <a:schemeClr val="dk1"/>
              </a:solidFill>
              <a:highlight>
                <a:srgbClr val="F3F0DF"/>
              </a:highlight>
            </a:endParaRPr>
          </a:p>
          <a:p>
            <a:pPr indent="-3968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50"/>
              <a:buChar char="●"/>
            </a:pPr>
            <a:r>
              <a:rPr b="1" lang="es-MX" sz="2650">
                <a:solidFill>
                  <a:srgbClr val="121212"/>
                </a:solidFill>
                <a:highlight>
                  <a:srgbClr val="F3F0DF"/>
                </a:highlight>
              </a:rPr>
              <a:t>Diversificación:</a:t>
            </a:r>
            <a:r>
              <a:rPr lang="es-MX" sz="2650">
                <a:solidFill>
                  <a:srgbClr val="121212"/>
                </a:solidFill>
                <a:highlight>
                  <a:srgbClr val="F3F0DF"/>
                </a:highlight>
              </a:rPr>
              <a:t> Mitigación de riesgo en múltiples activos.</a:t>
            </a:r>
            <a:endParaRPr sz="26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3968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50"/>
              <a:buChar char="●"/>
            </a:pPr>
            <a:r>
              <a:rPr b="1" lang="es-MX" sz="2650">
                <a:solidFill>
                  <a:srgbClr val="121212"/>
                </a:solidFill>
                <a:highlight>
                  <a:srgbClr val="F3F0DF"/>
                </a:highlight>
              </a:rPr>
              <a:t>Gestión Profesional:</a:t>
            </a:r>
            <a:r>
              <a:rPr lang="es-MX" sz="2650">
                <a:solidFill>
                  <a:srgbClr val="121212"/>
                </a:solidFill>
                <a:highlight>
                  <a:srgbClr val="F3F0DF"/>
                </a:highlight>
              </a:rPr>
              <a:t> Expertos financieros al mando.</a:t>
            </a:r>
            <a:endParaRPr sz="26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3968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50"/>
              <a:buChar char="●"/>
            </a:pPr>
            <a:r>
              <a:rPr b="1" lang="es-MX" sz="2650">
                <a:solidFill>
                  <a:srgbClr val="121212"/>
                </a:solidFill>
                <a:highlight>
                  <a:srgbClr val="F3F0DF"/>
                </a:highlight>
              </a:rPr>
              <a:t>Liquidez:</a:t>
            </a:r>
            <a:r>
              <a:rPr lang="es-MX" sz="2650">
                <a:solidFill>
                  <a:srgbClr val="121212"/>
                </a:solidFill>
                <a:highlight>
                  <a:srgbClr val="F3F0DF"/>
                </a:highlight>
              </a:rPr>
              <a:t> Facilidad para comprar/vender participaciones.</a:t>
            </a:r>
            <a:endParaRPr sz="26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6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11CAA0"/>
                </a:solidFill>
                <a:highlight>
                  <a:srgbClr val="005088"/>
                </a:highlight>
              </a:rPr>
              <a:t>Tipos de Fondos:</a:t>
            </a:r>
            <a:endParaRPr b="1" sz="2500">
              <a:solidFill>
                <a:srgbClr val="11CAA0"/>
              </a:solidFill>
              <a:highlight>
                <a:srgbClr val="005088"/>
              </a:highlight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50">
                <a:solidFill>
                  <a:srgbClr val="FFFFFF"/>
                </a:solidFill>
                <a:highlight>
                  <a:srgbClr val="005088"/>
                </a:highlight>
              </a:rPr>
              <a:t>- Renta Fija / Variable</a:t>
            </a:r>
            <a:br>
              <a:rPr lang="es-MX" sz="2650">
                <a:solidFill>
                  <a:srgbClr val="FFFFFF"/>
                </a:solidFill>
                <a:highlight>
                  <a:srgbClr val="005088"/>
                </a:highlight>
              </a:rPr>
            </a:br>
            <a:r>
              <a:rPr lang="es-MX" sz="2650">
                <a:solidFill>
                  <a:srgbClr val="FFFFFF"/>
                </a:solidFill>
                <a:highlight>
                  <a:srgbClr val="005088"/>
                </a:highlight>
              </a:rPr>
              <a:t>- Deuda</a:t>
            </a:r>
            <a:br>
              <a:rPr lang="es-MX" sz="2650">
                <a:solidFill>
                  <a:srgbClr val="FFFFFF"/>
                </a:solidFill>
                <a:highlight>
                  <a:srgbClr val="005088"/>
                </a:highlight>
              </a:rPr>
            </a:br>
            <a:r>
              <a:rPr lang="es-MX" sz="2650">
                <a:solidFill>
                  <a:srgbClr val="FFFFFF"/>
                </a:solidFill>
                <a:highlight>
                  <a:srgbClr val="005088"/>
                </a:highlight>
              </a:rPr>
              <a:t>- De Capitales</a:t>
            </a:r>
            <a:br>
              <a:rPr lang="es-MX" sz="2650">
                <a:solidFill>
                  <a:srgbClr val="FFFFFF"/>
                </a:solidFill>
                <a:highlight>
                  <a:srgbClr val="005088"/>
                </a:highlight>
              </a:rPr>
            </a:br>
            <a:r>
              <a:rPr lang="es-MX" sz="2650">
                <a:solidFill>
                  <a:srgbClr val="FFFFFF"/>
                </a:solidFill>
                <a:highlight>
                  <a:srgbClr val="005088"/>
                </a:highlight>
              </a:rPr>
              <a:t>- Estructurados</a:t>
            </a:r>
            <a:endParaRPr sz="2650">
              <a:solidFill>
                <a:srgbClr val="FFFFFF"/>
              </a:solidFill>
              <a:highlight>
                <a:srgbClr val="005088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Crowdfunding: Democratización del Capital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98668d2668_0_22"/>
          <p:cNvSpPr txBox="1"/>
          <p:nvPr/>
        </p:nvSpPr>
        <p:spPr>
          <a:xfrm>
            <a:off x="4572000" y="3429000"/>
            <a:ext cx="10526700" cy="4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300">
                <a:solidFill>
                  <a:schemeClr val="dk1"/>
                </a:solidFill>
              </a:rPr>
              <a:t>Modelos Principales</a:t>
            </a:r>
            <a:endParaRPr b="1" sz="2300">
              <a:solidFill>
                <a:schemeClr val="dk1"/>
              </a:solidFill>
            </a:endParaRPr>
          </a:p>
          <a:p>
            <a:pPr indent="-38417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50"/>
              <a:buChar char="●"/>
            </a:pPr>
            <a:r>
              <a:rPr b="1" lang="es-MX" sz="2450">
                <a:solidFill>
                  <a:srgbClr val="121212"/>
                </a:solidFill>
              </a:rPr>
              <a:t>Recompensas:</a:t>
            </a:r>
            <a:r>
              <a:rPr lang="es-MX" sz="2450">
                <a:solidFill>
                  <a:srgbClr val="121212"/>
                </a:solidFill>
              </a:rPr>
              <a:t> Acceso anticipado o productos (Kickstarter).</a:t>
            </a:r>
            <a:endParaRPr sz="2450">
              <a:solidFill>
                <a:srgbClr val="121212"/>
              </a:solidFill>
            </a:endParaRPr>
          </a:p>
          <a:p>
            <a:pPr indent="-38417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50"/>
              <a:buChar char="●"/>
            </a:pPr>
            <a:r>
              <a:rPr b="1" lang="es-MX" sz="2450">
                <a:solidFill>
                  <a:srgbClr val="121212"/>
                </a:solidFill>
              </a:rPr>
              <a:t>Donaciones:</a:t>
            </a:r>
            <a:r>
              <a:rPr lang="es-MX" sz="2450">
                <a:solidFill>
                  <a:srgbClr val="121212"/>
                </a:solidFill>
              </a:rPr>
              <a:t> Carácter social o humanitario (GoFundMe).</a:t>
            </a:r>
            <a:endParaRPr sz="2450">
              <a:solidFill>
                <a:srgbClr val="121212"/>
              </a:solidFill>
            </a:endParaRPr>
          </a:p>
          <a:p>
            <a:pPr indent="-38417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50"/>
              <a:buChar char="●"/>
            </a:pPr>
            <a:r>
              <a:rPr b="1" lang="es-MX" sz="2450">
                <a:solidFill>
                  <a:srgbClr val="121212"/>
                </a:solidFill>
              </a:rPr>
              <a:t>Crowdequity:</a:t>
            </a:r>
            <a:r>
              <a:rPr lang="es-MX" sz="2450">
                <a:solidFill>
                  <a:srgbClr val="121212"/>
                </a:solidFill>
              </a:rPr>
              <a:t> Capital a cambio de acciones (Seedrs).</a:t>
            </a:r>
            <a:endParaRPr sz="2450">
              <a:solidFill>
                <a:srgbClr val="121212"/>
              </a:solidFill>
            </a:endParaRPr>
          </a:p>
          <a:p>
            <a:pPr indent="-38417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50"/>
              <a:buChar char="●"/>
            </a:pPr>
            <a:r>
              <a:rPr b="1" lang="es-MX" sz="2450">
                <a:solidFill>
                  <a:srgbClr val="121212"/>
                </a:solidFill>
              </a:rPr>
              <a:t>Crowdlending:</a:t>
            </a:r>
            <a:r>
              <a:rPr lang="es-MX" sz="2450">
                <a:solidFill>
                  <a:srgbClr val="121212"/>
                </a:solidFill>
              </a:rPr>
              <a:t> Préstamos entre personas con intereses.</a:t>
            </a:r>
            <a:endParaRPr sz="2450">
              <a:solidFill>
                <a:srgbClr val="121212"/>
              </a:solidFill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12121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MX" sz="2450">
                <a:solidFill>
                  <a:srgbClr val="121212"/>
                </a:solidFill>
                <a:highlight>
                  <a:srgbClr val="F3F0DF"/>
                </a:highlight>
              </a:rPr>
              <a:t>Ventaja Diferencial:</a:t>
            </a:r>
            <a:r>
              <a:rPr lang="es-MX" sz="2450">
                <a:solidFill>
                  <a:srgbClr val="121212"/>
                </a:solidFill>
                <a:highlight>
                  <a:srgbClr val="F3F0DF"/>
                </a:highlight>
              </a:rPr>
              <a:t> Validación de mercado temprana y construcción de una comunidad leal antes del lanzamiento oficial.</a:t>
            </a:r>
            <a:endParaRPr sz="24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2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Viabilidad Financiera: ¿Qué fuente elegir?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b2ca8124a1_0_16"/>
          <p:cNvSpPr txBox="1"/>
          <p:nvPr/>
        </p:nvSpPr>
        <p:spPr>
          <a:xfrm>
            <a:off x="4157700" y="3111375"/>
            <a:ext cx="120042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highlight>
                  <a:srgbClr val="F3F0DF"/>
                </a:highlight>
              </a:rPr>
              <a:t>Análisis de Flujo de Efectivo</a:t>
            </a:r>
            <a:endParaRPr b="1" sz="2400">
              <a:solidFill>
                <a:schemeClr val="dk1"/>
              </a:solidFill>
              <a:highlight>
                <a:srgbClr val="F3F0DF"/>
              </a:highlight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50">
                <a:solidFill>
                  <a:srgbClr val="121212"/>
                </a:solidFill>
                <a:highlight>
                  <a:srgbClr val="F3F0DF"/>
                </a:highlight>
              </a:rPr>
              <a:t>¿Podemos cubrir intereses y capital? Determina el </a:t>
            </a:r>
            <a:r>
              <a:rPr b="1" lang="es-MX" sz="2550">
                <a:solidFill>
                  <a:srgbClr val="121212"/>
                </a:solidFill>
                <a:highlight>
                  <a:srgbClr val="F3F0DF"/>
                </a:highlight>
              </a:rPr>
              <a:t>Punto de Equilibrio</a:t>
            </a:r>
            <a:r>
              <a:rPr lang="es-MX" sz="2550">
                <a:solidFill>
                  <a:srgbClr val="121212"/>
                </a:solidFill>
                <a:highlight>
                  <a:srgbClr val="F3F0DF"/>
                </a:highlight>
              </a:rPr>
              <a:t> y los momentos de necesidad de liquidez adicional.</a:t>
            </a:r>
            <a:endParaRPr sz="25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highlight>
                  <a:srgbClr val="F3F0DF"/>
                </a:highlight>
              </a:rPr>
              <a:t>Indicadores Clave</a:t>
            </a:r>
            <a:endParaRPr b="1" sz="2400">
              <a:solidFill>
                <a:schemeClr val="dk1"/>
              </a:solidFill>
              <a:highlight>
                <a:srgbClr val="F3F0DF"/>
              </a:highlight>
            </a:endParaRPr>
          </a:p>
          <a:p>
            <a:pPr indent="-3905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50"/>
              <a:buChar char="●"/>
            </a:pPr>
            <a:r>
              <a:rPr b="1" lang="es-MX" sz="2550">
                <a:solidFill>
                  <a:srgbClr val="121212"/>
                </a:solidFill>
                <a:highlight>
                  <a:srgbClr val="F3F0DF"/>
                </a:highlight>
              </a:rPr>
              <a:t>Liquidez:</a:t>
            </a:r>
            <a:r>
              <a:rPr lang="es-MX" sz="2550">
                <a:solidFill>
                  <a:srgbClr val="121212"/>
                </a:solidFill>
                <a:highlight>
                  <a:srgbClr val="F3F0DF"/>
                </a:highlight>
              </a:rPr>
              <a:t> Activo Circulante / Pasivo Circulante (Ideal &gt; 1.5).</a:t>
            </a:r>
            <a:endParaRPr sz="25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3905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50"/>
              <a:buChar char="●"/>
            </a:pPr>
            <a:r>
              <a:rPr b="1" lang="es-MX" sz="2550">
                <a:solidFill>
                  <a:srgbClr val="121212"/>
                </a:solidFill>
                <a:highlight>
                  <a:srgbClr val="F3F0DF"/>
                </a:highlight>
              </a:rPr>
              <a:t>ROE:</a:t>
            </a:r>
            <a:r>
              <a:rPr lang="es-MX" sz="2550">
                <a:solidFill>
                  <a:srgbClr val="121212"/>
                </a:solidFill>
                <a:highlight>
                  <a:srgbClr val="F3F0DF"/>
                </a:highlight>
              </a:rPr>
              <a:t> Rentabilidad sobre el patrimonio de accionistas.</a:t>
            </a:r>
            <a:endParaRPr sz="25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390525" lvl="0" marL="69850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50"/>
              <a:buChar char="●"/>
            </a:pPr>
            <a:r>
              <a:rPr b="1" lang="es-MX" sz="2550">
                <a:solidFill>
                  <a:srgbClr val="121212"/>
                </a:solidFill>
                <a:highlight>
                  <a:srgbClr val="F3F0DF"/>
                </a:highlight>
              </a:rPr>
              <a:t>Apalancamiento:</a:t>
            </a:r>
            <a:r>
              <a:rPr lang="es-MX" sz="2550">
                <a:solidFill>
                  <a:srgbClr val="121212"/>
                </a:solidFill>
                <a:highlight>
                  <a:srgbClr val="F3F0DF"/>
                </a:highlight>
              </a:rPr>
              <a:t> Proporción Deuda / Patrimonio.</a:t>
            </a:r>
            <a:endParaRPr sz="25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550">
                <a:solidFill>
                  <a:srgbClr val="005088"/>
                </a:solidFill>
                <a:highlight>
                  <a:srgbClr val="F3F0DF"/>
                </a:highlight>
              </a:rPr>
              <a:t>Regla: Costo de Financiamiento &lt; Tasa de Retorno Proyectada.</a:t>
            </a:r>
            <a:endParaRPr b="1" sz="2550">
              <a:solidFill>
                <a:srgbClr val="005088"/>
              </a:solidFill>
              <a:highlight>
                <a:srgbClr val="F3F0D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