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W7H5ECAHxJDLPhAjQCxM7x8db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4B1D2F-F025-4D01-8E0A-776F94272E4E}">
  <a:tblStyle styleId="{1A4B1D2F-F025-4D01-8E0A-776F94272E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eb44d9fb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3ceb44d9fb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eb44d9fb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3ceb44d9fb0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Análisis de Datos para la Toma de Decisiones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Herramientas de Análisis de Datos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Selección de KPIs por Audiencia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8" name="Google Shape;178;g398668d2668_0_31"/>
          <p:cNvGraphicFramePr/>
          <p:nvPr/>
        </p:nvGraphicFramePr>
        <p:xfrm>
          <a:off x="3777825" y="27712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{1A4B1D2F-F025-4D01-8E0A-776F94272E4E}</a:tableStyleId>
              </a:tblPr>
              <a:tblGrid>
                <a:gridCol w="3800125"/>
                <a:gridCol w="5237575"/>
                <a:gridCol w="5221025"/>
              </a:tblGrid>
              <a:tr h="890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Público Objetivo</a:t>
                      </a:r>
                      <a:endParaRPr b="1" sz="265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solidFill>
                      <a:srgbClr val="1B26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KPIs Prioritarios</a:t>
                      </a:r>
                      <a:endParaRPr b="1" sz="265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solidFill>
                      <a:srgbClr val="1B26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Propósito</a:t>
                      </a:r>
                      <a:endParaRPr b="1" sz="265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solidFill>
                      <a:srgbClr val="1B263B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Director de Marketing</a:t>
                      </a:r>
                      <a:endParaRPr b="1"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ROI, Tráfico General, Ventas Totales</a:t>
                      </a:r>
                      <a:endParaRPr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Visión estratégica y rentabilidad.</a:t>
                      </a:r>
                      <a:endParaRPr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Analista Operativo</a:t>
                      </a:r>
                      <a:endParaRPr b="1"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CTR, CPA por canal, Tasa de Rebote</a:t>
                      </a:r>
                      <a:endParaRPr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Optimización táctica de campañas.</a:t>
                      </a:r>
                      <a:endParaRPr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Equipo de UX/Producto</a:t>
                      </a:r>
                      <a:endParaRPr b="1"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Scroll, Tiempo en sitio, Embudos</a:t>
                      </a:r>
                      <a:endParaRPr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750">
                          <a:solidFill>
                            <a:srgbClr val="415A77"/>
                          </a:solidFill>
                          <a:highlight>
                            <a:srgbClr val="FFFFFF"/>
                          </a:highlight>
                        </a:rPr>
                        <a:t>Mejora de la experiencia del usuario.</a:t>
                      </a:r>
                      <a:endParaRPr sz="2750">
                        <a:solidFill>
                          <a:srgbClr val="415A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71450" marB="171450" marR="171450" marL="171450">
                    <a:lnT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0E1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eb44d9fb0_0_47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ceb44d9fb0_0_47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ceb44d9fb0_0_47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Gobernanza y Cultura de Datos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ceb44d9fb0_0_47"/>
          <p:cNvSpPr txBox="1"/>
          <p:nvPr/>
        </p:nvSpPr>
        <p:spPr>
          <a:xfrm>
            <a:off x="4572000" y="3742575"/>
            <a:ext cx="10870200" cy="4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50">
                <a:solidFill>
                  <a:srgbClr val="415A77"/>
                </a:solidFill>
                <a:highlight>
                  <a:srgbClr val="FFFFFF"/>
                </a:highlight>
              </a:rPr>
              <a:t>La integración efectiva de estas herramientas no depende solo de la tecnología, sino de la mentalidad proactiva del equipo.</a:t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159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15A77"/>
              </a:buClr>
              <a:buSzPts val="2950"/>
              <a:buChar char="●"/>
            </a:pPr>
            <a:r>
              <a:rPr lang="es-MX" sz="2950">
                <a:solidFill>
                  <a:srgbClr val="415A77"/>
                </a:solidFill>
                <a:highlight>
                  <a:srgbClr val="FFFFFF"/>
                </a:highlight>
              </a:rPr>
              <a:t>Seguridad y Ética en la recopilación.</a:t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1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950"/>
              <a:buChar char="●"/>
            </a:pPr>
            <a:r>
              <a:rPr lang="es-MX" sz="2950">
                <a:solidFill>
                  <a:srgbClr val="415A77"/>
                </a:solidFill>
                <a:highlight>
                  <a:srgbClr val="FFFFFF"/>
                </a:highlight>
              </a:rPr>
              <a:t>Formación continua en interpretación.</a:t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1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950"/>
              <a:buChar char="●"/>
            </a:pPr>
            <a:r>
              <a:rPr lang="es-MX" sz="2950">
                <a:solidFill>
                  <a:srgbClr val="415A77"/>
                </a:solidFill>
                <a:highlight>
                  <a:srgbClr val="FFFFFF"/>
                </a:highlight>
              </a:rPr>
              <a:t>Datos útiles, confiables y actualizados.</a:t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 b="39324" l="0" r="0" t="0"/>
          <a:stretch/>
        </p:blipFill>
        <p:spPr>
          <a:xfrm>
            <a:off x="0" y="-110700"/>
            <a:ext cx="12861009" cy="1039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ceb44d9fb0_0_63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ceb44d9fb0_0_63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3ceb44d9fb0_0_63"/>
          <p:cNvPicPr preferRelativeResize="0"/>
          <p:nvPr/>
        </p:nvPicPr>
        <p:blipFill rotWithShape="1">
          <a:blip r:embed="rId5">
            <a:alphaModFix/>
          </a:blip>
          <a:srcRect b="72487" l="0" r="0" t="0"/>
          <a:stretch/>
        </p:blipFill>
        <p:spPr>
          <a:xfrm>
            <a:off x="0" y="-110700"/>
            <a:ext cx="12861001" cy="471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ceb44d9fb0_0_63"/>
          <p:cNvPicPr preferRelativeResize="0"/>
          <p:nvPr/>
        </p:nvPicPr>
        <p:blipFill rotWithShape="1">
          <a:blip r:embed="rId5">
            <a:alphaModFix/>
          </a:blip>
          <a:srcRect b="5682" l="0" r="0" t="60832"/>
          <a:stretch/>
        </p:blipFill>
        <p:spPr>
          <a:xfrm>
            <a:off x="0" y="4604150"/>
            <a:ext cx="12861001" cy="57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4572000" y="3104525"/>
            <a:ext cx="12102300" cy="5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32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15A77"/>
              </a:buClr>
              <a:buSzPts val="2750"/>
              <a:buChar char="●"/>
            </a:pPr>
            <a:r>
              <a:rPr b="1" lang="es-MX" sz="2750">
                <a:solidFill>
                  <a:srgbClr val="415A77"/>
                </a:solidFill>
                <a:highlight>
                  <a:srgbClr val="FFFFFF"/>
                </a:highlight>
              </a:rPr>
              <a:t>Dominio Técnico:</a:t>
            </a:r>
            <a:r>
              <a:rPr lang="es-MX" sz="2750">
                <a:solidFill>
                  <a:srgbClr val="415A77"/>
                </a:solidFill>
                <a:highlight>
                  <a:srgbClr val="FFFFFF"/>
                </a:highlight>
              </a:rPr>
              <a:t> La configuración precisa en GA4 y GTM es el cimiento de cualquier análisis fiable.</a:t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32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750"/>
              <a:buChar char="●"/>
            </a:pPr>
            <a:r>
              <a:rPr b="1" lang="es-MX" sz="2750">
                <a:solidFill>
                  <a:srgbClr val="415A77"/>
                </a:solidFill>
                <a:highlight>
                  <a:srgbClr val="FFFFFF"/>
                </a:highlight>
              </a:rPr>
              <a:t>Visualización:</a:t>
            </a:r>
            <a:r>
              <a:rPr lang="es-MX" sz="2750">
                <a:solidFill>
                  <a:srgbClr val="415A77"/>
                </a:solidFill>
                <a:highlight>
                  <a:srgbClr val="FFFFFF"/>
                </a:highlight>
              </a:rPr>
              <a:t> Looker Studio transforma la complejidad en dashboards accionables para la toma de decisiones.</a:t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32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750"/>
              <a:buChar char="●"/>
            </a:pPr>
            <a:r>
              <a:rPr b="1" lang="es-MX" sz="2750">
                <a:solidFill>
                  <a:srgbClr val="415A77"/>
                </a:solidFill>
                <a:highlight>
                  <a:srgbClr val="FFFFFF"/>
                </a:highlight>
              </a:rPr>
              <a:t>Tiempo Real:</a:t>
            </a:r>
            <a:r>
              <a:rPr lang="es-MX" sz="2750">
                <a:solidFill>
                  <a:srgbClr val="415A77"/>
                </a:solidFill>
                <a:highlight>
                  <a:srgbClr val="FFFFFF"/>
                </a:highlight>
              </a:rPr>
              <a:t> La integración de herramientas permite reaccionar a la dinámica del mercado al instante.</a:t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32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750"/>
              <a:buChar char="●"/>
            </a:pPr>
            <a:r>
              <a:rPr b="1" lang="es-MX" sz="2750">
                <a:solidFill>
                  <a:srgbClr val="415A77"/>
                </a:solidFill>
                <a:highlight>
                  <a:srgbClr val="FFFFFF"/>
                </a:highlight>
              </a:rPr>
              <a:t>Machine Learning:</a:t>
            </a:r>
            <a:r>
              <a:rPr lang="es-MX" sz="2750">
                <a:solidFill>
                  <a:srgbClr val="415A77"/>
                </a:solidFill>
                <a:highlight>
                  <a:srgbClr val="FFFFFF"/>
                </a:highlight>
              </a:rPr>
              <a:t> GA4 introduce capacidades predictivas que elevan la estrategia de reactiva a proactiva.</a:t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23" name="Google Shape;223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28" name="Google Shape;228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2790600" y="4440100"/>
            <a:ext cx="13239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"¿Consideras que el dominio técnico de herramientas como Google Analytics 4, Tag Manager y Looker Studio es más importante que la capacidad de interpretar los datos obtenidos?"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Ecosistema de Análisis Digital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 b="58239" l="0" r="0" t="0"/>
          <a:stretch/>
        </p:blipFill>
        <p:spPr>
          <a:xfrm>
            <a:off x="3265250" y="2360925"/>
            <a:ext cx="5457700" cy="15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b="62398" l="0" r="0" t="0"/>
          <a:stretch/>
        </p:blipFill>
        <p:spPr>
          <a:xfrm>
            <a:off x="10874850" y="2360925"/>
            <a:ext cx="5457700" cy="14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7">
            <a:alphaModFix/>
          </a:blip>
          <a:srcRect b="62398" l="0" r="0" t="0"/>
          <a:stretch/>
        </p:blipFill>
        <p:spPr>
          <a:xfrm>
            <a:off x="6764425" y="6385104"/>
            <a:ext cx="5457675" cy="14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336850" y="3946425"/>
            <a:ext cx="53145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B263B"/>
                </a:solidFill>
                <a:highlight>
                  <a:srgbClr val="FFFFFF"/>
                </a:highlight>
              </a:rPr>
              <a:t>GA4 Avanzado</a:t>
            </a:r>
            <a:endParaRPr b="1" sz="25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-MX" sz="2550">
                <a:solidFill>
                  <a:srgbClr val="415A77"/>
                </a:solidFill>
                <a:highlight>
                  <a:srgbClr val="FFFFFF"/>
                </a:highlight>
              </a:rPr>
              <a:t>Enfoque centrado en eventos y usuarios para una comprensión granular del comportamiento.</a:t>
            </a:r>
            <a:endParaRPr sz="2550">
              <a:solidFill>
                <a:srgbClr val="415A77"/>
              </a:solidFill>
              <a:highlight>
                <a:srgbClr val="FFFFFF"/>
              </a:highlight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1143700" y="3909297"/>
            <a:ext cx="49200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B263B"/>
                </a:solidFill>
                <a:highlight>
                  <a:srgbClr val="FFFFFF"/>
                </a:highlight>
              </a:rPr>
              <a:t>Tag Manager</a:t>
            </a:r>
            <a:endParaRPr b="1" sz="25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-MX" sz="2550">
                <a:solidFill>
                  <a:srgbClr val="415A77"/>
                </a:solidFill>
                <a:highlight>
                  <a:srgbClr val="FFFFFF"/>
                </a:highlight>
              </a:rPr>
              <a:t>Gestión centralizada de etiquetas sin intervención en el código fuente del sitio.</a:t>
            </a:r>
            <a:endParaRPr sz="2550">
              <a:solidFill>
                <a:srgbClr val="415A77"/>
              </a:solidFill>
              <a:highlight>
                <a:srgbClr val="FFFFFF"/>
              </a:highlight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6511113" y="7817375"/>
            <a:ext cx="59643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B263B"/>
                </a:solidFill>
                <a:highlight>
                  <a:srgbClr val="FFFFFF"/>
                </a:highlight>
              </a:rPr>
              <a:t>Visualización</a:t>
            </a:r>
            <a:endParaRPr b="1" sz="25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-MX" sz="2550">
                <a:solidFill>
                  <a:srgbClr val="415A77"/>
                </a:solidFill>
                <a:highlight>
                  <a:srgbClr val="FFFFFF"/>
                </a:highlight>
              </a:rPr>
              <a:t>Construcción de tableros interactivos (Looker Studio) para contar historias con datos.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El Cambio de Paradigma: GA4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572000" y="3284375"/>
            <a:ext cx="9891600" cy="50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30200" marR="33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2"/>
                </a:solidFill>
                <a:highlight>
                  <a:srgbClr val="F8FAFC"/>
                </a:highlight>
              </a:rPr>
              <a:t>Basado en Eventos</a:t>
            </a:r>
            <a:endParaRPr b="1" sz="2400">
              <a:solidFill>
                <a:schemeClr val="dk2"/>
              </a:solidFill>
              <a:highlight>
                <a:srgbClr val="F8FAFC"/>
              </a:highlight>
            </a:endParaRPr>
          </a:p>
          <a:p>
            <a:pPr indent="0" lvl="0" marL="330200" marR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50">
                <a:solidFill>
                  <a:srgbClr val="415A77"/>
                </a:solidFill>
                <a:highlight>
                  <a:srgbClr val="F8FAFC"/>
                </a:highlight>
              </a:rPr>
              <a:t>A diferencia de versiones anteriores, GA4 registra cada acción (clic, scroll, descarga) como un evento independiente, permitiendo una personalización total del seguimiento.</a:t>
            </a:r>
            <a:endParaRPr sz="2450">
              <a:solidFill>
                <a:srgbClr val="415A77"/>
              </a:solidFill>
              <a:highlight>
                <a:srgbClr val="F8FAFC"/>
              </a:highlight>
            </a:endParaRPr>
          </a:p>
          <a:p>
            <a:pPr indent="0" lvl="0" marL="330200" marR="330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rgbClr val="415A77"/>
              </a:solidFill>
              <a:highlight>
                <a:srgbClr val="F8FAFC"/>
              </a:highlight>
            </a:endParaRPr>
          </a:p>
          <a:p>
            <a:pPr indent="0" lvl="0" marL="330200" marR="330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dk2"/>
                </a:solidFill>
                <a:highlight>
                  <a:srgbClr val="F8FAFC"/>
                </a:highlight>
              </a:rPr>
              <a:t>Privacidad y Machine Learning</a:t>
            </a:r>
            <a:endParaRPr b="1" sz="2400">
              <a:solidFill>
                <a:schemeClr val="dk2"/>
              </a:solidFill>
              <a:highlight>
                <a:srgbClr val="F8FAFC"/>
              </a:highlight>
            </a:endParaRPr>
          </a:p>
          <a:p>
            <a:pPr indent="0" lvl="0" marL="330200" marR="330200" rtl="0" algn="l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-MX" sz="2450">
                <a:solidFill>
                  <a:srgbClr val="415A77"/>
                </a:solidFill>
                <a:highlight>
                  <a:srgbClr val="F8FAFC"/>
                </a:highlight>
              </a:rPr>
              <a:t>Orientado a un futuro sin cookies, utiliza modelos predictivos de IA para llenar vacíos de datos y anticipar probabilidades de compra o abandono.</a:t>
            </a:r>
            <a:endParaRPr sz="2450">
              <a:solidFill>
                <a:srgbClr val="415A77"/>
              </a:solidFill>
              <a:highlight>
                <a:srgbClr val="F8FAFC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Medición de Conversiones y ROI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4130575" y="2931375"/>
            <a:ext cx="12391800" cy="53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1B263B"/>
                </a:solidFill>
                <a:highlight>
                  <a:srgbClr val="FFFFFF"/>
                </a:highlight>
              </a:rPr>
              <a:t>Configuración Estratégica</a:t>
            </a:r>
            <a:endParaRPr b="1" sz="27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50">
                <a:solidFill>
                  <a:srgbClr val="415A77"/>
                </a:solidFill>
                <a:highlight>
                  <a:srgbClr val="FFFFFF"/>
                </a:highlight>
              </a:rPr>
              <a:t>En GA4, designamos eventos clave como conversiones. Esto permite calcular métricas críticas para el negocio:</a:t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32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15A77"/>
              </a:buClr>
              <a:buSzPts val="2750"/>
              <a:buChar char="■"/>
            </a:pPr>
            <a:r>
              <a:rPr b="1" lang="es-MX" sz="2750">
                <a:solidFill>
                  <a:srgbClr val="415A77"/>
                </a:solidFill>
                <a:highlight>
                  <a:srgbClr val="FFFFFF"/>
                </a:highlight>
              </a:rPr>
              <a:t>CPA:</a:t>
            </a:r>
            <a:r>
              <a:rPr lang="es-MX" sz="2750">
                <a:solidFill>
                  <a:srgbClr val="415A77"/>
                </a:solidFill>
                <a:highlight>
                  <a:srgbClr val="FFFFFF"/>
                </a:highlight>
              </a:rPr>
              <a:t> Costo por adquisición real.</a:t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32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750"/>
              <a:buChar char="■"/>
            </a:pPr>
            <a:r>
              <a:rPr b="1" lang="es-MX" sz="2750">
                <a:solidFill>
                  <a:srgbClr val="415A77"/>
                </a:solidFill>
                <a:highlight>
                  <a:srgbClr val="FFFFFF"/>
                </a:highlight>
              </a:rPr>
              <a:t>ROAS:</a:t>
            </a:r>
            <a:r>
              <a:rPr lang="es-MX" sz="2750">
                <a:solidFill>
                  <a:srgbClr val="415A77"/>
                </a:solidFill>
                <a:highlight>
                  <a:srgbClr val="FFFFFF"/>
                </a:highlight>
              </a:rPr>
              <a:t> Retorno de inversión publicitaria.</a:t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32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750"/>
              <a:buChar char="■"/>
            </a:pPr>
            <a:r>
              <a:rPr b="1" lang="es-MX" sz="2750">
                <a:solidFill>
                  <a:srgbClr val="415A77"/>
                </a:solidFill>
                <a:highlight>
                  <a:srgbClr val="FFFFFF"/>
                </a:highlight>
              </a:rPr>
              <a:t>Atribución:</a:t>
            </a:r>
            <a:r>
              <a:rPr lang="es-MX" sz="2750">
                <a:solidFill>
                  <a:srgbClr val="415A77"/>
                </a:solidFill>
                <a:highlight>
                  <a:srgbClr val="FFFFFF"/>
                </a:highlight>
              </a:rPr>
              <a:t> Identificar qué canales contribuyen realmente al éxito.</a:t>
            </a:r>
            <a:endParaRPr sz="27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Analítica Predictiva Avanzada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98668d2668_0_4"/>
          <p:cNvSpPr txBox="1"/>
          <p:nvPr/>
        </p:nvSpPr>
        <p:spPr>
          <a:xfrm>
            <a:off x="4371500" y="3192225"/>
            <a:ext cx="12545400" cy="47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1B263B"/>
                </a:solidFill>
                <a:highlight>
                  <a:srgbClr val="FFFFFF"/>
                </a:highlight>
              </a:rPr>
              <a:t>Anticipar el Comportamiento</a:t>
            </a:r>
            <a:endParaRPr b="1" sz="28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50">
                <a:solidFill>
                  <a:srgbClr val="415A77"/>
                </a:solidFill>
                <a:highlight>
                  <a:srgbClr val="FFFFFF"/>
                </a:highlight>
              </a:rPr>
              <a:t>GA4 utiliza inteligencia artificial para segmentar audiencias con alta probabilidad de conversión antes de que ocurra la acción. Esto permite:</a:t>
            </a:r>
            <a:endParaRPr sz="28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957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15A77"/>
              </a:buClr>
              <a:buSzPts val="2850"/>
              <a:buChar char="●"/>
            </a:pPr>
            <a:r>
              <a:rPr lang="es-MX" sz="2850">
                <a:solidFill>
                  <a:srgbClr val="415A77"/>
                </a:solidFill>
                <a:highlight>
                  <a:srgbClr val="FFFFFF"/>
                </a:highlight>
              </a:rPr>
              <a:t> Reducir el riesgo de abandono (Churn).</a:t>
            </a:r>
            <a:endParaRPr sz="28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95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850"/>
              <a:buChar char="●"/>
            </a:pPr>
            <a:r>
              <a:rPr lang="es-MX" sz="2850">
                <a:solidFill>
                  <a:srgbClr val="415A77"/>
                </a:solidFill>
                <a:highlight>
                  <a:srgbClr val="FFFFFF"/>
                </a:highlight>
              </a:rPr>
              <a:t> Optimizar presupuestos hacia usuarios de alto valor.</a:t>
            </a:r>
            <a:endParaRPr sz="28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095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850"/>
              <a:buChar char="●"/>
            </a:pPr>
            <a:r>
              <a:rPr lang="es-MX" sz="2850">
                <a:solidFill>
                  <a:srgbClr val="415A77"/>
                </a:solidFill>
                <a:highlight>
                  <a:srgbClr val="FFFFFF"/>
                </a:highlight>
              </a:rPr>
              <a:t> Generar alertas automáticas ante anomalías.</a:t>
            </a:r>
            <a:endParaRPr sz="2850">
              <a:solidFill>
                <a:srgbClr val="415A7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Google Tag Manager: La Tríada Lógica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0402" y="2844363"/>
            <a:ext cx="4732825" cy="11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98668d2668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68596" y="3009250"/>
            <a:ext cx="4732780" cy="11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98668d2668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7168" y="6157575"/>
            <a:ext cx="4732780" cy="116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98668d2668_0_13"/>
          <p:cNvSpPr txBox="1"/>
          <p:nvPr/>
        </p:nvSpPr>
        <p:spPr>
          <a:xfrm>
            <a:off x="3079613" y="4281300"/>
            <a:ext cx="63144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B263B"/>
                </a:solidFill>
                <a:highlight>
                  <a:srgbClr val="FFFFFF"/>
                </a:highlight>
              </a:rPr>
              <a:t>Etiquetas (Tags)</a:t>
            </a:r>
            <a:endParaRPr b="1" sz="25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-MX" sz="2550">
                <a:solidFill>
                  <a:srgbClr val="415A77"/>
                </a:solidFill>
                <a:highlight>
                  <a:srgbClr val="FFFFFF"/>
                </a:highlight>
              </a:rPr>
              <a:t>Fragmentos de código que envían datos a GA4, Meta o Google Ads.</a:t>
            </a:r>
            <a:endParaRPr sz="2550">
              <a:solidFill>
                <a:srgbClr val="415A77"/>
              </a:solidFill>
              <a:highlight>
                <a:srgbClr val="FFFFFF"/>
              </a:highlight>
            </a:endParaRPr>
          </a:p>
        </p:txBody>
      </p:sp>
      <p:sp>
        <p:nvSpPr>
          <p:cNvPr id="153" name="Google Shape;153;g398668d2668_0_13"/>
          <p:cNvSpPr txBox="1"/>
          <p:nvPr/>
        </p:nvSpPr>
        <p:spPr>
          <a:xfrm>
            <a:off x="10752838" y="4363750"/>
            <a:ext cx="59643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B263B"/>
                </a:solidFill>
                <a:highlight>
                  <a:srgbClr val="FFFFFF"/>
                </a:highlight>
              </a:rPr>
              <a:t>Activadores (Triggers)</a:t>
            </a:r>
            <a:endParaRPr b="1" sz="25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-MX" sz="2550">
                <a:solidFill>
                  <a:srgbClr val="415A77"/>
                </a:solidFill>
                <a:highlight>
                  <a:srgbClr val="FFFFFF"/>
                </a:highlight>
              </a:rPr>
              <a:t>Condiciones que definen cuándo se debe disparar una etiqueta.</a:t>
            </a:r>
            <a:endParaRPr/>
          </a:p>
        </p:txBody>
      </p:sp>
      <p:sp>
        <p:nvSpPr>
          <p:cNvPr id="154" name="Google Shape;154;g398668d2668_0_13"/>
          <p:cNvSpPr txBox="1"/>
          <p:nvPr/>
        </p:nvSpPr>
        <p:spPr>
          <a:xfrm>
            <a:off x="5994150" y="7470925"/>
            <a:ext cx="57801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1B263B"/>
                </a:solidFill>
                <a:highlight>
                  <a:srgbClr val="FFFFFF"/>
                </a:highlight>
              </a:rPr>
              <a:t>Variables</a:t>
            </a:r>
            <a:endParaRPr b="1" sz="25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292100" marR="292100" rtl="0" algn="ctr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s-MX" sz="2550">
                <a:solidFill>
                  <a:srgbClr val="415A77"/>
                </a:solidFill>
                <a:highlight>
                  <a:srgbClr val="FFFFFF"/>
                </a:highlight>
              </a:rPr>
              <a:t>Información dinámica (IDs, valores de compra) que personaliza la acción.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Ventaja Competitiva: Análisis en Vivo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98668d2668_0_22"/>
          <p:cNvSpPr txBox="1"/>
          <p:nvPr/>
        </p:nvSpPr>
        <p:spPr>
          <a:xfrm>
            <a:off x="4840950" y="8350325"/>
            <a:ext cx="8048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2550">
                <a:solidFill>
                  <a:srgbClr val="415A77"/>
                </a:solidFill>
                <a:highlight>
                  <a:srgbClr val="FFFFFF"/>
                </a:highlight>
              </a:rPr>
              <a:t>"La capacidad de reaccionar al instante ante anomalías o picos de tráfico protege la experiencia del usuario y maximiza la rentabilidad."</a:t>
            </a:r>
            <a:endParaRPr sz="2600"/>
          </a:p>
        </p:txBody>
      </p:sp>
      <p:pic>
        <p:nvPicPr>
          <p:cNvPr id="163" name="Google Shape;163;g398668d2668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8815" y="2385100"/>
            <a:ext cx="13596962" cy="55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Visualización: Looker Studio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b2ca8124a1_0_16"/>
          <p:cNvSpPr txBox="1"/>
          <p:nvPr/>
        </p:nvSpPr>
        <p:spPr>
          <a:xfrm>
            <a:off x="4209500" y="3128250"/>
            <a:ext cx="12128700" cy="48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rgbClr val="1B263B"/>
                </a:solidFill>
                <a:highlight>
                  <a:srgbClr val="FFFFFF"/>
                </a:highlight>
              </a:rPr>
              <a:t>Contar Historias con Datos</a:t>
            </a:r>
            <a:endParaRPr b="1" sz="2900">
              <a:solidFill>
                <a:srgbClr val="1B263B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50">
                <a:solidFill>
                  <a:srgbClr val="415A77"/>
                </a:solidFill>
                <a:highlight>
                  <a:srgbClr val="FFFFFF"/>
                </a:highlight>
              </a:rPr>
              <a:t>No se trata solo de mostrar cifras. Un buen dashboard convierte datos complejos en visualizaciones claras para:</a:t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159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15A77"/>
              </a:buClr>
              <a:buSzPts val="2950"/>
              <a:buChar char="●"/>
            </a:pPr>
            <a:r>
              <a:rPr lang="es-MX" sz="2950">
                <a:solidFill>
                  <a:srgbClr val="415A77"/>
                </a:solidFill>
                <a:highlight>
                  <a:srgbClr val="FFFFFF"/>
                </a:highlight>
              </a:rPr>
              <a:t>Identificar tendencias rápidamente.</a:t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1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950"/>
              <a:buChar char="●"/>
            </a:pPr>
            <a:r>
              <a:rPr lang="es-MX" sz="2950">
                <a:solidFill>
                  <a:srgbClr val="415A77"/>
                </a:solidFill>
                <a:highlight>
                  <a:srgbClr val="FFFFFF"/>
                </a:highlight>
              </a:rPr>
              <a:t>Segmentar audiencias en tiempo real.</a:t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  <a:p>
            <a:pPr indent="-41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5A77"/>
              </a:buClr>
              <a:buSzPts val="2950"/>
              <a:buChar char="●"/>
            </a:pPr>
            <a:r>
              <a:rPr lang="es-MX" sz="2950">
                <a:solidFill>
                  <a:srgbClr val="415A77"/>
                </a:solidFill>
                <a:highlight>
                  <a:srgbClr val="FFFFFF"/>
                </a:highlight>
              </a:rPr>
              <a:t>Facilitar la comunicación estratégica con clientes y socios.</a:t>
            </a:r>
            <a:endParaRPr sz="2950">
              <a:solidFill>
                <a:srgbClr val="415A7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