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34307-17BC-A78E-39A1-94A89717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078499-0728-5543-61FB-931890A35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C5EB57-B873-4F31-A645-595D274A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942-CC05-4930-A19F-593927FD83B4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AE3DA9-476D-289F-4A40-B8EC695C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12EDC2-F540-7D3A-B34F-F0970BF3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60B9-0D8F-4D1C-A445-1B27AD3363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44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526B3-F912-2F81-4D7A-669FE132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C4B00F-1E30-EE22-545F-96DE1192B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DB4D7-95DF-5EA6-AE1D-E60B1B10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942-CC05-4930-A19F-593927FD83B4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5C8012-3A19-D043-432A-9818519E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B13552-9A6A-05E3-D22C-A12BE41C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60B9-0D8F-4D1C-A445-1B27AD3363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391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A1FCDA-DF6A-9DE3-D43D-A9A77305E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B98400-27AE-9DA2-7EFE-101031268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D8D89A-D97B-73B1-3086-1EA5C9A1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942-CC05-4930-A19F-593927FD83B4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6B7813-D786-5FDB-F342-B8840829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096CAF-A318-4043-4AE9-7C242331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60B9-0D8F-4D1C-A445-1B27AD3363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612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ADD4E-2AD2-6BCD-2700-C9CD4091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AFF9F4-16B9-69AF-65D5-6B46B5121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26598A-1F49-1659-9B99-AD638B84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942-CC05-4930-A19F-593927FD83B4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773DDB-5EFD-A8E3-D342-1455D066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63C76-49D1-B146-AC9B-BB91BEBC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60B9-0D8F-4D1C-A445-1B27AD3363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037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1CD88-A832-9AB3-6F14-57765AD03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4ACAB5-EDB0-B956-B13C-ED5F04C02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06013A-4D1F-7212-78EF-010A91DA7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942-CC05-4930-A19F-593927FD83B4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2870E-0668-2807-6D26-5496F6D2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6332C8-E4FB-498E-1437-893091C5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60B9-0D8F-4D1C-A445-1B27AD3363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63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66F2C-169D-19D4-C298-7A04342C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AC4EE2-046A-CA2E-0D22-34E8A2708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C529D5-7F17-84E4-4A73-6C8983261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382D4E-36C3-3C80-ACEE-B4B6C1AE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942-CC05-4930-A19F-593927FD83B4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5CA32C-6DF5-9B01-9111-93170C64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7B821C-3A82-BB11-E622-C63F3B84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60B9-0D8F-4D1C-A445-1B27AD3363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693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2C17-EF78-32E0-151A-40D71665D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951F7B-B6F0-147A-15D2-E68BD53B7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E9724E-31C1-C278-4ED4-1C904F777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2B5A35-FB33-B728-BBC5-01C2D038D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D546E3-A8CA-8664-ABD9-81438EC89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E4A3106-6B7E-4D32-DC77-0785E847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942-CC05-4930-A19F-593927FD83B4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4E24C5-BB5C-18CE-BB20-97D2737B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80F498-5768-766C-A76C-758C7C76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60B9-0D8F-4D1C-A445-1B27AD3363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216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73D15-70BF-72BE-18FE-875DE08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5E5EC2-6352-3A22-60FA-1B00874F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942-CC05-4930-A19F-593927FD83B4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352111-ED49-2FAF-E453-B1ADFC85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C8C496-E5B4-963C-CE34-417AF73E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60B9-0D8F-4D1C-A445-1B27AD3363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559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117BC8-1FFC-E882-93BD-EB6F0890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942-CC05-4930-A19F-593927FD83B4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BE9447-5753-1CD1-8F90-24E4DC8FC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72CD37-BF13-E04B-5546-81050AB9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60B9-0D8F-4D1C-A445-1B27AD3363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27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A8408-765F-52E8-0021-52DC2F2A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2121C2-108D-87BC-7FCA-58D2D0E93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62F837-F3CF-2ED0-9B46-B86E59B8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47E893-AD67-BE28-2158-B1C695A2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942-CC05-4930-A19F-593927FD83B4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DF6A07-3F69-A881-3EAF-373D5046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EA258A-8DB3-EEF9-CD57-30876F9B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60B9-0D8F-4D1C-A445-1B27AD3363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36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F513B-5B0B-2A1E-C629-46E3CA80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21F71E-5C54-0BDB-E07B-217009CAA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CBA27C-C54C-7C83-5669-4F22F30EB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6E0F11-91AE-2F31-4BC0-96C3FA88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942-CC05-4930-A19F-593927FD83B4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5BF338-4277-CFA0-23B0-043A6CD3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303EE3-A88C-9DE0-1A28-5FE876EC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60B9-0D8F-4D1C-A445-1B27AD3363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238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B3EAE9-4DC8-CF2C-7825-98B8EEA9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3C5FA9-3EE4-5057-7A80-6C9BB93ED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509E52-24D2-766F-46E1-DE4BB99C8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DFD942-CC05-4930-A19F-593927FD83B4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8585D6-0E55-520B-5670-D36A23FD7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F745C4-970C-8EE7-6C0B-32BDE41F6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4060B9-0D8F-4D1C-A445-1B27AD3363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48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8CDF9E-9FC0-9F94-01CF-4F94BA3D9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78" y="2107640"/>
            <a:ext cx="9664846" cy="24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0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8ED5BA-2362-2F9A-9C60-BB1E439ED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834" y="249089"/>
            <a:ext cx="4648849" cy="111458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0BBA0A-6C7C-3CE5-47AB-8D27CA1CB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219" y="1547446"/>
            <a:ext cx="9701561" cy="53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8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5CC02BC-4B13-1322-7CF1-624808B619FB}"/>
              </a:ext>
            </a:extLst>
          </p:cNvPr>
          <p:cNvSpPr txBox="1"/>
          <p:nvPr/>
        </p:nvSpPr>
        <p:spPr>
          <a:xfrm>
            <a:off x="391886" y="301451"/>
            <a:ext cx="116460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4. Factores Clave en la Evolución de la Estructura Organizacional Digital:</a:t>
            </a:r>
          </a:p>
          <a:p>
            <a:endParaRPr lang="es-MX" dirty="0"/>
          </a:p>
          <a:p>
            <a:pPr marL="342900" indent="-342900">
              <a:buAutoNum type="alphaLcParenR"/>
            </a:pPr>
            <a:r>
              <a:rPr lang="es-MX" b="1" dirty="0"/>
              <a:t>Globalización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Las empresas ahora operan en múltiples mercados, lo que requiere estructuras flexibles que puedan reaccionar rápidamente a los cambios internacionales.</a:t>
            </a:r>
          </a:p>
          <a:p>
            <a:endParaRPr lang="es-MX" b="1" dirty="0"/>
          </a:p>
          <a:p>
            <a:r>
              <a:rPr lang="es-MX" b="1" dirty="0"/>
              <a:t>b) Conectividad y Trabajo Remoto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La digitalización ha permitido equipos dispersos geográficamente, lo que exige mayor </a:t>
            </a:r>
            <a:r>
              <a:rPr lang="es-MX" b="1" dirty="0"/>
              <a:t>colaboración en línea</a:t>
            </a:r>
            <a:r>
              <a:rPr lang="es-MX" dirty="0"/>
              <a:t> y </a:t>
            </a:r>
            <a:r>
              <a:rPr lang="es-MX" b="1" dirty="0"/>
              <a:t>gestión remota</a:t>
            </a:r>
          </a:p>
          <a:p>
            <a:endParaRPr lang="es-MX" dirty="0"/>
          </a:p>
          <a:p>
            <a:r>
              <a:rPr lang="es-MX" b="1" dirty="0"/>
              <a:t>c) Automatización y Datos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El uso de tecnologías avanzadas como el análisis de datos y la automatización de procesos permite a las empresas tomar decisiones más rápidas y precisas.</a:t>
            </a:r>
          </a:p>
        </p:txBody>
      </p:sp>
    </p:spTree>
    <p:extLst>
      <p:ext uri="{BB962C8B-B14F-4D97-AF65-F5344CB8AC3E}">
        <p14:creationId xmlns:p14="http://schemas.microsoft.com/office/powerpoint/2010/main" val="488567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67BAB8-6E9D-92E3-B8D1-3BBF21F41017}"/>
              </a:ext>
            </a:extLst>
          </p:cNvPr>
          <p:cNvSpPr txBox="1"/>
          <p:nvPr/>
        </p:nvSpPr>
        <p:spPr>
          <a:xfrm>
            <a:off x="334297" y="216310"/>
            <a:ext cx="11582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5. Tipos de Estructuras Organizacionales en el Ámbito Digital:</a:t>
            </a:r>
          </a:p>
          <a:p>
            <a:endParaRPr lang="es-MX" dirty="0"/>
          </a:p>
          <a:p>
            <a:r>
              <a:rPr lang="es-MX" dirty="0"/>
              <a:t>Las empresas digitales adoptan diversas estructuras organizacionales dependiendo de sus necesidades específicas. </a:t>
            </a:r>
          </a:p>
          <a:p>
            <a:endParaRPr lang="es-MX" dirty="0"/>
          </a:p>
          <a:p>
            <a:r>
              <a:rPr lang="es-MX" dirty="0"/>
              <a:t>Las más comunes incluyen:</a:t>
            </a:r>
          </a:p>
          <a:p>
            <a:endParaRPr lang="es-MX" dirty="0"/>
          </a:p>
          <a:p>
            <a:pPr marL="342900" indent="-342900">
              <a:buAutoNum type="alphaLcParenR"/>
            </a:pPr>
            <a:r>
              <a:rPr lang="es-MX" b="1" dirty="0"/>
              <a:t>Estructura jerárquica tradicional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Aún vigente en algunas empresas, pero con menos flexibilidad.</a:t>
            </a:r>
          </a:p>
          <a:p>
            <a:endParaRPr lang="es-MX" b="1" dirty="0"/>
          </a:p>
          <a:p>
            <a:r>
              <a:rPr lang="es-MX" b="1" dirty="0"/>
              <a:t>b) Estructura funcional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Organiza la empresa por funciones o departamentos (marketing, ventas, TI).</a:t>
            </a:r>
          </a:p>
          <a:p>
            <a:endParaRPr lang="es-MX" b="1" dirty="0"/>
          </a:p>
          <a:p>
            <a:r>
              <a:rPr lang="es-MX" b="1" dirty="0"/>
              <a:t>c) Estructura matricial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Combina la estructura funcional con la de proyectos, permitiendo una mayor flexibilidad.</a:t>
            </a:r>
          </a:p>
          <a:p>
            <a:endParaRPr lang="es-MX" b="1" dirty="0"/>
          </a:p>
          <a:p>
            <a:r>
              <a:rPr lang="es-MX" b="1" dirty="0"/>
              <a:t>d) Estructura descentralizada y ágil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Es el modelo más común en empresas digitales, caracterizado por una toma de decisiones más distribuida y equipos autónomos.</a:t>
            </a:r>
          </a:p>
        </p:txBody>
      </p:sp>
    </p:spTree>
    <p:extLst>
      <p:ext uri="{BB962C8B-B14F-4D97-AF65-F5344CB8AC3E}">
        <p14:creationId xmlns:p14="http://schemas.microsoft.com/office/powerpoint/2010/main" val="238795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A9A559-EBED-54A1-1868-D1A44266AB3F}"/>
              </a:ext>
            </a:extLst>
          </p:cNvPr>
          <p:cNvSpPr txBox="1"/>
          <p:nvPr/>
        </p:nvSpPr>
        <p:spPr>
          <a:xfrm>
            <a:off x="68827" y="1"/>
            <a:ext cx="11572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Ejemplos:</a:t>
            </a:r>
          </a:p>
          <a:p>
            <a:endParaRPr lang="es-MX" dirty="0"/>
          </a:p>
          <a:p>
            <a:pPr marL="342900" indent="-342900">
              <a:buAutoNum type="arabicPeriod"/>
            </a:pPr>
            <a:r>
              <a:rPr lang="es-MX" b="1" dirty="0"/>
              <a:t>Estructura Jerárquica Tradicional</a:t>
            </a:r>
          </a:p>
          <a:p>
            <a:endParaRPr lang="es-MX" b="1" dirty="0"/>
          </a:p>
          <a:p>
            <a:r>
              <a:rPr lang="es-MX" dirty="0"/>
              <a:t>Aunque las empresas digitales más recientes tienden a optar por modelos más ágiles, algunas aún mantienen una estructura jerárquica tradicional, especialmente en organizaciones grandes o con procesos muy establecidos</a:t>
            </a:r>
          </a:p>
          <a:p>
            <a:endParaRPr lang="es-MX" dirty="0"/>
          </a:p>
          <a:p>
            <a:r>
              <a:rPr lang="es-MX" b="1" dirty="0"/>
              <a:t>Ejemplo: IBM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Características</a:t>
            </a:r>
            <a:r>
              <a:rPr lang="es-MX" dirty="0"/>
              <a:t>: </a:t>
            </a:r>
          </a:p>
          <a:p>
            <a:r>
              <a:rPr lang="es-MX" dirty="0"/>
              <a:t>Aunque IBM ha estado transitando hacia modelos más ágiles, sigue utilizando una </a:t>
            </a:r>
            <a:r>
              <a:rPr lang="es-MX" b="1" dirty="0"/>
              <a:t>estructura jerárquica tradicional</a:t>
            </a:r>
            <a:r>
              <a:rPr lang="es-MX" dirty="0"/>
              <a:t> en algunas de sus divisiones. </a:t>
            </a:r>
          </a:p>
          <a:p>
            <a:endParaRPr lang="es-MX" dirty="0"/>
          </a:p>
          <a:p>
            <a:r>
              <a:rPr lang="es-MX" dirty="0"/>
              <a:t>Las decisiones se toman generalmente de arriba hacia abajo, con una cadena de mando clara.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Aplicación</a:t>
            </a:r>
            <a:r>
              <a:rPr lang="es-MX" dirty="0"/>
              <a:t>: IBM se basa en sus jerarquías para controlar procesos y proyectos grandes, lo que proporciona estabilidad, pero a veces limita la flexibilidad frente a los cambios rápidos del mercado digital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161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8DBEC0-18CE-CC44-3BA3-F63230C7579E}"/>
              </a:ext>
            </a:extLst>
          </p:cNvPr>
          <p:cNvSpPr txBox="1"/>
          <p:nvPr/>
        </p:nvSpPr>
        <p:spPr>
          <a:xfrm>
            <a:off x="393290" y="757084"/>
            <a:ext cx="112874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2. Estructura Funcional</a:t>
            </a:r>
          </a:p>
          <a:p>
            <a:endParaRPr lang="es-MX" b="1" dirty="0"/>
          </a:p>
          <a:p>
            <a:r>
              <a:rPr lang="es-MX" dirty="0"/>
              <a:t>La estructura funcional organiza la empresa por funciones o áreas de especialización (como marketing, ventas, TI, finanzas, etc.). </a:t>
            </a:r>
          </a:p>
          <a:p>
            <a:endParaRPr lang="es-MX" dirty="0"/>
          </a:p>
          <a:p>
            <a:r>
              <a:rPr lang="es-MX" dirty="0"/>
              <a:t>Cada departamento tiene su propia gestión, pero todos trabajan hacia los mismos objetivos generales</a:t>
            </a:r>
          </a:p>
          <a:p>
            <a:endParaRPr lang="es-MX" dirty="0"/>
          </a:p>
          <a:p>
            <a:r>
              <a:rPr lang="es-MX" b="1" dirty="0"/>
              <a:t>Ejemplo: Amazon</a:t>
            </a:r>
          </a:p>
          <a:p>
            <a:endParaRPr lang="es-MX" dirty="0"/>
          </a:p>
          <a:p>
            <a:r>
              <a:rPr lang="es-MX" b="1" dirty="0"/>
              <a:t>Características</a:t>
            </a:r>
            <a:r>
              <a:rPr lang="es-MX" dirty="0"/>
              <a:t>: Amazon utiliza una estructura </a:t>
            </a:r>
            <a:r>
              <a:rPr lang="es-MX" b="1" dirty="0"/>
              <a:t>funcional</a:t>
            </a:r>
            <a:r>
              <a:rPr lang="es-MX" dirty="0"/>
              <a:t> para organizar sus operaciones, con departamentos dedicados a funciones específicas como logística, desarrollo de productos, marketing, etc. </a:t>
            </a:r>
          </a:p>
          <a:p>
            <a:endParaRPr lang="es-MX" dirty="0"/>
          </a:p>
          <a:p>
            <a:r>
              <a:rPr lang="es-MX" dirty="0"/>
              <a:t>Cada área tiene su propio conjunto de responsabilidades.</a:t>
            </a:r>
          </a:p>
          <a:p>
            <a:endParaRPr lang="es-MX" dirty="0"/>
          </a:p>
          <a:p>
            <a:r>
              <a:rPr lang="es-MX" b="1" dirty="0"/>
              <a:t>Aplicación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Amazon es un gigante de la tecnología y el comercio digital que necesita una especialización por áreas. </a:t>
            </a:r>
          </a:p>
          <a:p>
            <a:endParaRPr lang="es-MX" dirty="0"/>
          </a:p>
          <a:p>
            <a:r>
              <a:rPr lang="es-MX" dirty="0"/>
              <a:t>La estructura funcional ayuda a optimizar las operaciones y a gestionar eficientemente el crecimiento a escala global</a:t>
            </a:r>
          </a:p>
          <a:p>
            <a:endParaRPr lang="es-MX" dirty="0"/>
          </a:p>
          <a:p>
            <a:r>
              <a:rPr lang="es-MX" dirty="0"/>
              <a:t>Un sol plan y un solo jefe para cada grupo de actividades que persiguen el mismo objetivo</a:t>
            </a:r>
          </a:p>
        </p:txBody>
      </p:sp>
    </p:spTree>
    <p:extLst>
      <p:ext uri="{BB962C8B-B14F-4D97-AF65-F5344CB8AC3E}">
        <p14:creationId xmlns:p14="http://schemas.microsoft.com/office/powerpoint/2010/main" val="111218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F44CEC4-6C95-A9DF-F64B-404BA80C4398}"/>
              </a:ext>
            </a:extLst>
          </p:cNvPr>
          <p:cNvSpPr txBox="1"/>
          <p:nvPr/>
        </p:nvSpPr>
        <p:spPr>
          <a:xfrm>
            <a:off x="452284" y="452284"/>
            <a:ext cx="114545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3. Estructura Matricial</a:t>
            </a:r>
          </a:p>
          <a:p>
            <a:endParaRPr lang="es-MX" b="1" dirty="0"/>
          </a:p>
          <a:p>
            <a:r>
              <a:rPr lang="es-MX" dirty="0"/>
              <a:t>La estructura matricial combina la </a:t>
            </a:r>
            <a:r>
              <a:rPr lang="es-MX" b="1" dirty="0"/>
              <a:t>estructura funcional</a:t>
            </a:r>
            <a:r>
              <a:rPr lang="es-MX" dirty="0"/>
              <a:t> con la de </a:t>
            </a:r>
            <a:r>
              <a:rPr lang="es-MX" b="1" dirty="0"/>
              <a:t>proyectos</a:t>
            </a:r>
            <a:r>
              <a:rPr lang="es-MX" dirty="0"/>
              <a:t>, permitiendo a los empleados trabajar en varias funciones y proyectos simultáneamente, lo que les da más flexibilidad</a:t>
            </a:r>
          </a:p>
          <a:p>
            <a:endParaRPr lang="es-MX" dirty="0"/>
          </a:p>
          <a:p>
            <a:r>
              <a:rPr lang="es-MX" b="1" dirty="0"/>
              <a:t>Ejemplo: Philips</a:t>
            </a:r>
          </a:p>
          <a:p>
            <a:endParaRPr lang="es-MX" dirty="0"/>
          </a:p>
          <a:p>
            <a:pPr marL="342900" indent="-342900">
              <a:buAutoNum type="alphaLcParenR"/>
            </a:pPr>
            <a:r>
              <a:rPr lang="es-MX" b="1" dirty="0"/>
              <a:t>Características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Philips ha adoptado una </a:t>
            </a:r>
            <a:r>
              <a:rPr lang="es-MX" b="1" dirty="0"/>
              <a:t>estructura matricial</a:t>
            </a:r>
            <a:r>
              <a:rPr lang="es-MX" dirty="0"/>
              <a:t> donde las funciones como marketing, finanzas y recursos humanos interactúan de manera constante con los equipos de proyectos específicos.</a:t>
            </a:r>
          </a:p>
          <a:p>
            <a:endParaRPr lang="es-MX" b="1" dirty="0"/>
          </a:p>
          <a:p>
            <a:r>
              <a:rPr lang="es-MX" b="1" dirty="0"/>
              <a:t>b) Aplicación</a:t>
            </a:r>
            <a:r>
              <a:rPr lang="es-MX" dirty="0"/>
              <a:t>: Esta estructura es común en empresas multinacionales con proyectos grandes y diversos. Los empleados trabajan en proyectos transversales, lo que facilita la colaboración entre diferentes áreas de la empresa.</a:t>
            </a:r>
          </a:p>
        </p:txBody>
      </p:sp>
    </p:spTree>
    <p:extLst>
      <p:ext uri="{BB962C8B-B14F-4D97-AF65-F5344CB8AC3E}">
        <p14:creationId xmlns:p14="http://schemas.microsoft.com/office/powerpoint/2010/main" val="605330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A06DB8-E51C-D998-E8C3-A51E53D2CF09}"/>
              </a:ext>
            </a:extLst>
          </p:cNvPr>
          <p:cNvSpPr txBox="1"/>
          <p:nvPr/>
        </p:nvSpPr>
        <p:spPr>
          <a:xfrm>
            <a:off x="452284" y="511277"/>
            <a:ext cx="104221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4. Estructura Descentralizada y Ágil</a:t>
            </a:r>
          </a:p>
          <a:p>
            <a:endParaRPr lang="es-MX" b="1" dirty="0"/>
          </a:p>
          <a:p>
            <a:r>
              <a:rPr lang="es-MX" dirty="0"/>
              <a:t>La </a:t>
            </a:r>
            <a:r>
              <a:rPr lang="es-MX" b="1" dirty="0"/>
              <a:t>estructura descentralizada y ágil</a:t>
            </a:r>
            <a:r>
              <a:rPr lang="es-MX" dirty="0"/>
              <a:t> es el modelo más común en las empresas digitales actuales. Se caracteriza por equipos autónomos que tienen una mayor libertad para tomar decisiones rápidamente y adaptarse a cambios en el entorno.</a:t>
            </a:r>
          </a:p>
          <a:p>
            <a:endParaRPr lang="es-MX" dirty="0"/>
          </a:p>
          <a:p>
            <a:r>
              <a:rPr lang="es-MX" b="1" dirty="0"/>
              <a:t>Ejemplo: Google</a:t>
            </a:r>
          </a:p>
          <a:p>
            <a:endParaRPr lang="es-MX" dirty="0"/>
          </a:p>
          <a:p>
            <a:pPr marL="342900" indent="-342900">
              <a:buAutoNum type="alphaLcParenR"/>
            </a:pPr>
            <a:r>
              <a:rPr lang="es-MX" b="1" dirty="0"/>
              <a:t>Características</a:t>
            </a:r>
            <a:r>
              <a:rPr lang="es-MX" dirty="0"/>
              <a:t>: Google adopta una estructura </a:t>
            </a:r>
            <a:r>
              <a:rPr lang="es-MX" b="1" dirty="0"/>
              <a:t>descentralizada y ágil</a:t>
            </a:r>
            <a:r>
              <a:rPr lang="es-MX" dirty="0"/>
              <a:t>, permitiendo que los equipos trabajen de manera autónoma con mucha flexibilidad. </a:t>
            </a:r>
          </a:p>
          <a:p>
            <a:endParaRPr lang="es-MX" dirty="0"/>
          </a:p>
          <a:p>
            <a:r>
              <a:rPr lang="es-MX" dirty="0"/>
              <a:t>Los equipos son pequeños y multidisciplinarios, lo que fomenta la innovación y la rapidez en la toma de decisiones</a:t>
            </a:r>
          </a:p>
          <a:p>
            <a:endParaRPr lang="es-MX" dirty="0"/>
          </a:p>
          <a:p>
            <a:r>
              <a:rPr lang="es-MX" b="1" dirty="0"/>
              <a:t>b) Aplicación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Los equipos dentro de Google pueden trabajar de forma autónoma en proyectos como Google </a:t>
            </a:r>
            <a:r>
              <a:rPr lang="es-MX" dirty="0" err="1"/>
              <a:t>Maps</a:t>
            </a:r>
            <a:r>
              <a:rPr lang="es-MX" dirty="0"/>
              <a:t>, Android, YouTube, etc., y tienen libertad para innovar sin depender de una jerarquía rígida. </a:t>
            </a:r>
          </a:p>
          <a:p>
            <a:endParaRPr lang="es-MX" dirty="0"/>
          </a:p>
          <a:p>
            <a:r>
              <a:rPr lang="es-MX" dirty="0"/>
              <a:t>Este modelo ha sido clave en el éxito de Google, manteniéndose a la vanguardia de la innovación tecnológica.</a:t>
            </a:r>
          </a:p>
        </p:txBody>
      </p:sp>
    </p:spTree>
    <p:extLst>
      <p:ext uri="{BB962C8B-B14F-4D97-AF65-F5344CB8AC3E}">
        <p14:creationId xmlns:p14="http://schemas.microsoft.com/office/powerpoint/2010/main" val="246890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A8FD8B7-EB97-2259-D3F7-D5F39BE65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03" y="102870"/>
            <a:ext cx="8885967" cy="66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34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C75D654-97F8-ADC9-3890-A524600DB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329663"/>
              </p:ext>
            </p:extLst>
          </p:nvPr>
        </p:nvGraphicFramePr>
        <p:xfrm>
          <a:off x="643467" y="1017626"/>
          <a:ext cx="10905067" cy="4822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293">
                  <a:extLst>
                    <a:ext uri="{9D8B030D-6E8A-4147-A177-3AD203B41FA5}">
                      <a16:colId xmlns:a16="http://schemas.microsoft.com/office/drawing/2014/main" val="3201548948"/>
                    </a:ext>
                  </a:extLst>
                </a:gridCol>
                <a:gridCol w="5977774">
                  <a:extLst>
                    <a:ext uri="{9D8B030D-6E8A-4147-A177-3AD203B41FA5}">
                      <a16:colId xmlns:a16="http://schemas.microsoft.com/office/drawing/2014/main" val="201367147"/>
                    </a:ext>
                  </a:extLst>
                </a:gridCol>
              </a:tblGrid>
              <a:tr h="51093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800" u="none" strike="noStrike">
                          <a:effectLst/>
                        </a:rPr>
                        <a:t>Diferencias Clave: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577" marR="15577" marT="15577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2200" u="none" strike="noStrike">
                          <a:effectLst/>
                        </a:rPr>
                        <a:t> </a:t>
                      </a:r>
                      <a:endParaRPr lang="es-MX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577" marR="15577" marT="15577" marB="0" anchor="b"/>
                </a:tc>
                <a:extLst>
                  <a:ext uri="{0D108BD9-81ED-4DB2-BD59-A6C34878D82A}">
                    <a16:rowId xmlns:a16="http://schemas.microsoft.com/office/drawing/2014/main" val="838840452"/>
                  </a:ext>
                </a:extLst>
              </a:tr>
              <a:tr h="4330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2200" u="none" strike="noStrike">
                          <a:effectLst/>
                        </a:rPr>
                        <a:t> </a:t>
                      </a:r>
                      <a:endParaRPr lang="es-MX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577" marR="15577" marT="15577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2200" u="none" strike="noStrike">
                          <a:effectLst/>
                        </a:rPr>
                        <a:t> </a:t>
                      </a:r>
                      <a:endParaRPr lang="es-MX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577" marR="15577" marT="15577" marB="0" anchor="b"/>
                </a:tc>
                <a:extLst>
                  <a:ext uri="{0D108BD9-81ED-4DB2-BD59-A6C34878D82A}">
                    <a16:rowId xmlns:a16="http://schemas.microsoft.com/office/drawing/2014/main" val="2936705854"/>
                  </a:ext>
                </a:extLst>
              </a:tr>
              <a:tr h="4330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200" u="none" strike="noStrike">
                          <a:effectLst/>
                        </a:rPr>
                        <a:t>UX (Experiencia de Usuario)</a:t>
                      </a:r>
                      <a:endParaRPr lang="es-MX" sz="2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577" marR="15577" marT="1557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200" u="none" strike="noStrike">
                          <a:effectLst/>
                        </a:rPr>
                        <a:t>UI (Interfaz de Usuario)</a:t>
                      </a:r>
                      <a:endParaRPr lang="es-MX" sz="2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577" marR="15577" marT="15577" marB="0" anchor="ctr"/>
                </a:tc>
                <a:extLst>
                  <a:ext uri="{0D108BD9-81ED-4DB2-BD59-A6C34878D82A}">
                    <a16:rowId xmlns:a16="http://schemas.microsoft.com/office/drawing/2014/main" val="4254366869"/>
                  </a:ext>
                </a:extLst>
              </a:tr>
              <a:tr h="7757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u="none" strike="noStrike">
                          <a:effectLst/>
                        </a:rPr>
                        <a:t>Se enfoca en la experiencia global del usuario al interactuar con un producto.</a:t>
                      </a:r>
                      <a:endParaRPr lang="es-MX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577" marR="15577" marT="1557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u="none" strike="noStrike">
                          <a:effectLst/>
                        </a:rPr>
                        <a:t>Se enfoca en el aspecto visual y la interacción específica dentro de un producto.</a:t>
                      </a:r>
                      <a:endParaRPr lang="es-MX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577" marR="15577" marT="15577" marB="0" anchor="ctr"/>
                </a:tc>
                <a:extLst>
                  <a:ext uri="{0D108BD9-81ED-4DB2-BD59-A6C34878D82A}">
                    <a16:rowId xmlns:a16="http://schemas.microsoft.com/office/drawing/2014/main" val="1181315307"/>
                  </a:ext>
                </a:extLst>
              </a:tr>
              <a:tr h="7757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u="none" strike="noStrike">
                          <a:effectLst/>
                        </a:rPr>
                        <a:t>Busca que el producto sea fácil de usar, intuitivo y accesible.</a:t>
                      </a:r>
                      <a:endParaRPr lang="es-MX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577" marR="15577" marT="1557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u="none" strike="noStrike">
                          <a:effectLst/>
                        </a:rPr>
                        <a:t>Busca que el producto sea atractivo y visualmente coherente.</a:t>
                      </a:r>
                      <a:endParaRPr lang="es-MX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577" marR="15577" marT="15577" marB="0" anchor="ctr"/>
                </a:tc>
                <a:extLst>
                  <a:ext uri="{0D108BD9-81ED-4DB2-BD59-A6C34878D82A}">
                    <a16:rowId xmlns:a16="http://schemas.microsoft.com/office/drawing/2014/main" val="3344113629"/>
                  </a:ext>
                </a:extLst>
              </a:tr>
              <a:tr h="7757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u="none" strike="noStrike">
                          <a:effectLst/>
                        </a:rPr>
                        <a:t>Incluye investigación de usuarios y pruebas de usabilidad.</a:t>
                      </a:r>
                      <a:endParaRPr lang="es-MX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577" marR="15577" marT="1557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u="none" strike="noStrike">
                          <a:effectLst/>
                        </a:rPr>
                        <a:t>Se enfoca en el diseño visual (colores, tipografía, botones, etc.).</a:t>
                      </a:r>
                      <a:endParaRPr lang="es-MX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577" marR="15577" marT="15577" marB="0" anchor="ctr"/>
                </a:tc>
                <a:extLst>
                  <a:ext uri="{0D108BD9-81ED-4DB2-BD59-A6C34878D82A}">
                    <a16:rowId xmlns:a16="http://schemas.microsoft.com/office/drawing/2014/main" val="562261621"/>
                  </a:ext>
                </a:extLst>
              </a:tr>
              <a:tr h="11184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u="none" strike="noStrike">
                          <a:effectLst/>
                        </a:rPr>
                        <a:t>Es más estratégico y funcional (¿cómo resuelve el producto las necesidades del usuario?).</a:t>
                      </a:r>
                      <a:endParaRPr lang="es-MX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577" marR="15577" marT="1557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u="none" strike="noStrike">
                          <a:effectLst/>
                        </a:rPr>
                        <a:t>Es más táctico y visual (¿cómo se presenta el producto y cómo se interactúa con él?).</a:t>
                      </a:r>
                      <a:endParaRPr lang="es-MX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577" marR="15577" marT="15577" marB="0" anchor="ctr"/>
                </a:tc>
                <a:extLst>
                  <a:ext uri="{0D108BD9-81ED-4DB2-BD59-A6C34878D82A}">
                    <a16:rowId xmlns:a16="http://schemas.microsoft.com/office/drawing/2014/main" val="1523176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66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2831D2-92BE-70D2-40F7-851DEA746E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76"/>
          <a:stretch>
            <a:fillRect/>
          </a:stretch>
        </p:blipFill>
        <p:spPr>
          <a:xfrm>
            <a:off x="2115958" y="1286934"/>
            <a:ext cx="7960085" cy="4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1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902E5D-017B-B742-5D0F-63CF0C7DA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06" y="1286934"/>
            <a:ext cx="6703589" cy="4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7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DEC494-FC4F-FF11-A53C-C45869123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94" y="642548"/>
            <a:ext cx="7964011" cy="55729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8A639BD-615A-29F7-961E-F51196A79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89" y="487086"/>
            <a:ext cx="1877731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8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F034C1-1D2A-64D6-B89B-B535D2E643F6}"/>
              </a:ext>
            </a:extLst>
          </p:cNvPr>
          <p:cNvSpPr txBox="1"/>
          <p:nvPr/>
        </p:nvSpPr>
        <p:spPr>
          <a:xfrm>
            <a:off x="235974" y="688258"/>
            <a:ext cx="116905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Diseño y Estructura Organizacional en Empresas Digitales</a:t>
            </a:r>
          </a:p>
          <a:p>
            <a:endParaRPr lang="es-MX" b="1" dirty="0"/>
          </a:p>
          <a:p>
            <a:pPr marL="342900" indent="-342900">
              <a:buAutoNum type="arabicPeriod"/>
            </a:pPr>
            <a:r>
              <a:rPr lang="es-MX" b="1" dirty="0"/>
              <a:t>Introducción:</a:t>
            </a:r>
          </a:p>
          <a:p>
            <a:br>
              <a:rPr lang="es-MX" dirty="0"/>
            </a:br>
            <a:r>
              <a:rPr lang="es-MX" dirty="0"/>
              <a:t>La estructura organizacional es esencial para la gestión eficiente de cualquier empresa, ya que define cómo se organizan los recursos, cómo se toman las decisiones y cómo se ejecutan los procesos internos</a:t>
            </a:r>
          </a:p>
          <a:p>
            <a:endParaRPr lang="es-MX" dirty="0"/>
          </a:p>
          <a:p>
            <a:r>
              <a:rPr lang="es-MX" dirty="0"/>
              <a:t>En el contexto de las empresas digitales, esta estructura ha evolucionado significativamente, adaptándose a los cambios rápidos del mercado, con un enfoque cada vez más fuerte en la </a:t>
            </a:r>
            <a:r>
              <a:rPr lang="es-MX" b="1" dirty="0"/>
              <a:t>innovación</a:t>
            </a:r>
            <a:r>
              <a:rPr lang="es-MX" dirty="0"/>
              <a:t>, el </a:t>
            </a:r>
            <a:r>
              <a:rPr lang="es-MX" b="1" dirty="0"/>
              <a:t>uso de datos</a:t>
            </a:r>
            <a:r>
              <a:rPr lang="es-MX" dirty="0"/>
              <a:t> y la </a:t>
            </a:r>
            <a:r>
              <a:rPr lang="es-MX" b="1" dirty="0"/>
              <a:t>automatización</a:t>
            </a:r>
          </a:p>
          <a:p>
            <a:endParaRPr lang="es-MX" b="1" dirty="0"/>
          </a:p>
          <a:p>
            <a:endParaRPr lang="es-MX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375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E559A5-8714-5699-99C4-2DECA188D144}"/>
              </a:ext>
            </a:extLst>
          </p:cNvPr>
          <p:cNvSpPr txBox="1"/>
          <p:nvPr/>
        </p:nvSpPr>
        <p:spPr>
          <a:xfrm>
            <a:off x="353961" y="688258"/>
            <a:ext cx="113660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2. Origen y Evolución de la Estructura Organizacional:</a:t>
            </a:r>
          </a:p>
          <a:p>
            <a:endParaRPr lang="es-MX" dirty="0"/>
          </a:p>
          <a:p>
            <a:r>
              <a:rPr lang="es-MX" dirty="0"/>
              <a:t>La idea de la estructura organizacional tiene sus raíces en la </a:t>
            </a:r>
            <a:r>
              <a:rPr lang="es-MX" b="1" dirty="0"/>
              <a:t>Teoría Clásica de la Administración</a:t>
            </a:r>
            <a:r>
              <a:rPr lang="es-MX" dirty="0"/>
              <a:t>, formulada por </a:t>
            </a:r>
            <a:r>
              <a:rPr lang="es-MX" b="1" dirty="0"/>
              <a:t>Henri Fayol</a:t>
            </a:r>
            <a:r>
              <a:rPr lang="es-MX" dirty="0"/>
              <a:t> en 1916. </a:t>
            </a:r>
          </a:p>
          <a:p>
            <a:endParaRPr lang="es-MX" dirty="0"/>
          </a:p>
          <a:p>
            <a:r>
              <a:rPr lang="es-MX" dirty="0"/>
              <a:t>Fayol propuso una jerarquía clara y definida para garantizar eficiencia en la empresa. </a:t>
            </a:r>
          </a:p>
          <a:p>
            <a:endParaRPr lang="es-MX" dirty="0"/>
          </a:p>
          <a:p>
            <a:r>
              <a:rPr lang="es-MX" dirty="0"/>
              <a:t>Según su teoría:</a:t>
            </a:r>
          </a:p>
          <a:p>
            <a:endParaRPr lang="es-MX" dirty="0"/>
          </a:p>
          <a:p>
            <a:pPr marL="342900" indent="-342900">
              <a:buAutoNum type="alphaLcParenR"/>
            </a:pPr>
            <a:r>
              <a:rPr lang="es-MX" b="1" dirty="0"/>
              <a:t>Jerarquía clara</a:t>
            </a:r>
            <a:r>
              <a:rPr lang="es-MX" dirty="0"/>
              <a:t>: Cada empleado debía reportar a un solo jefe, lo que evitaba confusión</a:t>
            </a:r>
          </a:p>
          <a:p>
            <a:pPr marL="342900" indent="-342900">
              <a:buAutoNum type="alphaLcParenR"/>
            </a:pPr>
            <a:r>
              <a:rPr lang="es-MX" b="1" dirty="0"/>
              <a:t>Autoridad bien estructurada</a:t>
            </a:r>
            <a:r>
              <a:rPr lang="es-MX" dirty="0"/>
              <a:t>: La toma de decisiones estaba centralizada.</a:t>
            </a:r>
          </a:p>
          <a:p>
            <a:endParaRPr lang="es-MX" dirty="0"/>
          </a:p>
          <a:p>
            <a:r>
              <a:rPr lang="es-MX" dirty="0"/>
              <a:t>Aunque este modelo funcionaba bien en tiempos de estabilidad, tenía limitaciones en entornos que requerían </a:t>
            </a:r>
            <a:r>
              <a:rPr lang="es-MX" b="1" dirty="0"/>
              <a:t>flexibilidad</a:t>
            </a:r>
            <a:r>
              <a:rPr lang="es-MX" dirty="0"/>
              <a:t> e </a:t>
            </a:r>
            <a:r>
              <a:rPr lang="es-MX" b="1" dirty="0"/>
              <a:t>innovación</a:t>
            </a:r>
            <a:r>
              <a:rPr lang="es-MX" dirty="0"/>
              <a:t>.</a:t>
            </a:r>
          </a:p>
          <a:p>
            <a:endParaRPr lang="es-MX" b="1" dirty="0"/>
          </a:p>
          <a:p>
            <a:r>
              <a:rPr lang="es-MX" b="1" dirty="0"/>
              <a:t>La Teoría de Sistemas</a:t>
            </a:r>
            <a:r>
              <a:rPr lang="es-MX" dirty="0"/>
              <a:t> de </a:t>
            </a:r>
            <a:r>
              <a:rPr lang="es-MX" b="1" dirty="0"/>
              <a:t>Ludwig </a:t>
            </a:r>
            <a:r>
              <a:rPr lang="es-MX" b="1" dirty="0" err="1"/>
              <a:t>von</a:t>
            </a:r>
            <a:r>
              <a:rPr lang="es-MX" b="1" dirty="0"/>
              <a:t> Bertalanffy</a:t>
            </a:r>
            <a:r>
              <a:rPr lang="es-MX" dirty="0"/>
              <a:t> (1950) fue crucial para el cambio de paradigma. </a:t>
            </a:r>
          </a:p>
          <a:p>
            <a:endParaRPr lang="es-MX" dirty="0"/>
          </a:p>
          <a:p>
            <a:r>
              <a:rPr lang="es-MX" dirty="0" err="1"/>
              <a:t>Von</a:t>
            </a:r>
            <a:r>
              <a:rPr lang="es-MX" dirty="0"/>
              <a:t> Bertalanffy propuso que las empresas no deben ser vistas como unidades aisladas, sino como sistemas interconectados que interactúan constantemente con su entorno. </a:t>
            </a:r>
          </a:p>
          <a:p>
            <a:endParaRPr lang="es-MX" dirty="0"/>
          </a:p>
          <a:p>
            <a:r>
              <a:rPr lang="es-MX" dirty="0"/>
              <a:t>Esto abrió la puerta a modelos más flexibles y adaptativos.</a:t>
            </a:r>
          </a:p>
        </p:txBody>
      </p:sp>
    </p:spTree>
    <p:extLst>
      <p:ext uri="{BB962C8B-B14F-4D97-AF65-F5344CB8AC3E}">
        <p14:creationId xmlns:p14="http://schemas.microsoft.com/office/powerpoint/2010/main" val="103804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23ABB9-A857-7507-AFE3-EAA458151779}"/>
              </a:ext>
            </a:extLst>
          </p:cNvPr>
          <p:cNvSpPr txBox="1"/>
          <p:nvPr/>
        </p:nvSpPr>
        <p:spPr>
          <a:xfrm>
            <a:off x="1113810" y="2960716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Sin organización no hay eficiencia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66F3CA-31ED-9C2B-FDE2-F0ACA90A2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1282103"/>
            <a:ext cx="5536001" cy="4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6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D6C574-9143-6653-83C1-E59BF5FD0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78" y="1563994"/>
            <a:ext cx="9664846" cy="35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4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F5FBB5-1ED9-C561-541D-1DFC67312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39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1075</Words>
  <Application>Microsoft Office PowerPoint</Application>
  <PresentationFormat>Panorámica</PresentationFormat>
  <Paragraphs>132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Aptos Narrow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Ma. Guadalupe Patiño Ramos</dc:creator>
  <cp:lastModifiedBy>Ma. Guadalupe Patiño Ramos</cp:lastModifiedBy>
  <cp:revision>4</cp:revision>
  <dcterms:created xsi:type="dcterms:W3CDTF">2025-11-14T21:08:16Z</dcterms:created>
  <dcterms:modified xsi:type="dcterms:W3CDTF">2025-11-14T22:02:39Z</dcterms:modified>
</cp:coreProperties>
</file>