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967B24-AC23-A9CF-1FB6-1D7B20893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22CF59-316A-F360-CD7C-55446D546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79B48C-38BF-F084-A7E2-3F95B032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DD88F6-719D-061D-79E5-2E5E9A5E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D83705-73A0-BB4A-1167-EC0DB687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958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DE7C7-1952-131E-7351-E996953EA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F39F8C3-6021-02C5-009E-68D5D5545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29280E-86B4-5C62-6A73-72FB09BA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934CD0-DB3C-7634-9CDA-1DE0F8FF4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3AA528-AC88-E42D-9E08-7B74DE53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149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787553-F47D-3BFF-AF93-64E715FD57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370385-57BF-974B-A84B-A95C2F2756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3902EB-91B9-8E3F-E140-6098FCFB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1A008E-74F0-2BF6-2064-51DE907AB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452048-E279-A4B3-DCA4-110FF8973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735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728290-D3B9-A509-6CA4-DBDFD8707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DBDDB8-4FB2-D749-C78E-40E1D975ED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BAE39B-A4C0-22EF-3F93-1D1216175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B81325-7FFB-791D-AC9A-DEA3DD65B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9E5A4-4F41-0B09-5CF6-F968139D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310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EEFD9-DC3F-9FEE-99CA-718FD70FD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462473-1E9E-41F6-09AD-7DD9AF722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41528A-DB00-F8A3-8557-5C55624AD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F4F79B-9814-2EBD-E555-BB7F8BE8F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A95BAE-0F13-8AEC-E4D3-C3EDBF375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694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767A47-188A-EA75-601D-A8522F92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0A33B8-372B-51F5-D870-62F86BE44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81BDDC0-73F4-EC98-FD67-925FEEA71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B0CC2C-60E8-A566-7811-2E61535FF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EC5E32-CABF-9BD6-7E35-0872813E0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1917BF-28B2-A24A-E940-415F6A55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770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F6B22-2600-DA25-6DE0-870A662C6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E2C74B-9115-BB6F-1ECE-DC32EB321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7BE1FA1-9055-D8CD-5A5E-A196AC444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D1A0DE-7327-D221-BDCD-2FB78C134D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C5C8DC-C9AC-2E14-2082-0782C80A8F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F5307CD-2C8D-F11C-1C7F-C214B57A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D007583-DD5C-3CF2-1B0D-FB2263461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CDF2CFA-1508-D749-07D7-BC56E9CD0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21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5B380-58E2-AC99-B6D4-90E0FC327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C9EF6DC-FE88-5982-1B57-5A9F2C6F8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91E041D-91BB-B5A2-F612-B989F376C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6D18065-BF83-18B1-2D4C-53EDE41D2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292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DB88564-87EF-6995-79D0-BA0CD33C7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02A1BB4-B02D-D9B7-42E6-DD29DE04F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976D883-CD85-9EE0-EF26-C577B679A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238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B4314F-6F60-0026-E235-96649215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CD1C26-BD71-E255-2CA0-B00235478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101A309-D2A7-8388-D186-573E60EA8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282D3F-1F1C-A059-E5BC-AF4F7B71A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4D656E-CA7F-53DD-849C-D2BBBCA68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E0B2D7-D774-1206-C28A-8A52CAD04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543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AED1D8-7E9B-5004-9581-2A35B4CE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1290701-A9C2-64AB-4011-8A68DD4CF7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F100082-2FC0-1C70-1E7C-B14E2C2BC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17C5B4-9D69-7496-DC43-14257700F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7762D25-B40F-5656-6418-A8385C1A4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5DCA26-A834-D437-6513-32C9A96F0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82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C2B85D2-7768-2AC9-BE44-68C82DF72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1A96DC-7560-5923-331F-1718BE7C7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B06F75-D05F-27A5-7B58-A5D70C104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F45398-89DD-41D6-B03C-F4A96F1CA3A1}" type="datetimeFigureOut">
              <a:rPr lang="es-MX" smtClean="0"/>
              <a:t>10/11/2025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7DFD93-1F2B-B30B-D5AB-B3379DA138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2BE59F-6F86-1ECE-2443-7BFC3016DC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2F1C1C-1BC8-48F2-B46C-D7DDBA71514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67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7E059F0-8BD5-971A-EDEF-0BC625519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es-MX" sz="4100" b="1">
                <a:solidFill>
                  <a:srgbClr val="FFFFFF"/>
                </a:solidFill>
              </a:rPr>
              <a:t>Unidad 1: Fundamentos de la Administración en Entornos</a:t>
            </a:r>
            <a:br>
              <a:rPr lang="es-MX" sz="4100" b="1">
                <a:solidFill>
                  <a:srgbClr val="FFFFFF"/>
                </a:solidFill>
              </a:rPr>
            </a:br>
            <a:br>
              <a:rPr lang="es-MX" sz="4100" b="1">
                <a:solidFill>
                  <a:srgbClr val="FFFFFF"/>
                </a:solidFill>
              </a:rPr>
            </a:br>
            <a:r>
              <a:rPr lang="es-MX" sz="4100" b="1">
                <a:solidFill>
                  <a:srgbClr val="FFFFFF"/>
                </a:solidFill>
              </a:rPr>
              <a:t>Considerando los términos digitales nuevos </a:t>
            </a:r>
            <a:endParaRPr lang="es-MX" sz="4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823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5A26FC5-BFEA-ADE8-9188-6FF5E1A51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35" y="643467"/>
            <a:ext cx="7161529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266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367A080-41F8-FFC8-637B-EA7BE46A1C0B}"/>
              </a:ext>
            </a:extLst>
          </p:cNvPr>
          <p:cNvSpPr txBox="1"/>
          <p:nvPr/>
        </p:nvSpPr>
        <p:spPr>
          <a:xfrm>
            <a:off x="304800" y="337457"/>
            <a:ext cx="1161505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a) ¿Qué es un CRM?</a:t>
            </a:r>
          </a:p>
          <a:p>
            <a:endParaRPr lang="es-MX" b="1" dirty="0"/>
          </a:p>
          <a:p>
            <a:r>
              <a:rPr lang="es-MX" b="1" dirty="0"/>
              <a:t>CRM</a:t>
            </a:r>
            <a:r>
              <a:rPr lang="es-MX" dirty="0"/>
              <a:t> significa </a:t>
            </a:r>
            <a:r>
              <a:rPr lang="es-MX" i="1" dirty="0" err="1"/>
              <a:t>Customer</a:t>
            </a:r>
            <a:r>
              <a:rPr lang="es-MX" i="1" dirty="0"/>
              <a:t> </a:t>
            </a:r>
            <a:r>
              <a:rPr lang="es-MX" i="1" dirty="0" err="1"/>
              <a:t>Relationship</a:t>
            </a:r>
            <a:r>
              <a:rPr lang="es-MX" i="1" dirty="0"/>
              <a:t> Management</a:t>
            </a:r>
            <a:r>
              <a:rPr lang="es-MX" dirty="0"/>
              <a:t> (Gestión de Relaciones con Clientes).</a:t>
            </a:r>
          </a:p>
          <a:p>
            <a:endParaRPr lang="es-MX" b="1" dirty="0"/>
          </a:p>
          <a:p>
            <a:r>
              <a:rPr lang="es-MX" b="1" dirty="0"/>
              <a:t>¿Para qué sirve?</a:t>
            </a:r>
          </a:p>
          <a:p>
            <a:endParaRPr lang="es-MX" dirty="0"/>
          </a:p>
          <a:p>
            <a:r>
              <a:rPr lang="es-MX" dirty="0"/>
              <a:t>Un CRM ayuda a las empresas 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Organizar la información de sus clientes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Mejorar la comunicación y seguimiento de ventas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Automatizar tareas de marketing y atención al cliente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Analizar el comportamiento de los consumidores.</a:t>
            </a:r>
          </a:p>
          <a:p>
            <a:endParaRPr lang="es-MX" b="1" dirty="0"/>
          </a:p>
          <a:p>
            <a:r>
              <a:rPr lang="es-MX" b="1" dirty="0"/>
              <a:t>Ejemplo práctico:</a:t>
            </a:r>
          </a:p>
          <a:p>
            <a:endParaRPr lang="es-MX" b="1" dirty="0"/>
          </a:p>
          <a:p>
            <a:r>
              <a:rPr lang="es-MX" b="1" dirty="0"/>
              <a:t>HubSpot CRM</a:t>
            </a:r>
            <a:r>
              <a:rPr lang="es-MX" dirty="0"/>
              <a:t> o </a:t>
            </a:r>
            <a:r>
              <a:rPr lang="es-MX" b="1" dirty="0"/>
              <a:t>Salesforce</a:t>
            </a:r>
            <a:endParaRPr lang="es-MX" dirty="0"/>
          </a:p>
          <a:p>
            <a:endParaRPr lang="es-MX" dirty="0"/>
          </a:p>
          <a:p>
            <a:r>
              <a:rPr lang="es-MX" dirty="0"/>
              <a:t>Una empresa de e-</a:t>
            </a:r>
            <a:r>
              <a:rPr lang="es-MX" dirty="0" err="1"/>
              <a:t>commerce</a:t>
            </a:r>
            <a:r>
              <a:rPr lang="es-MX" dirty="0"/>
              <a:t> usa HubSpot para registrar cada interacción con sus clientes: </a:t>
            </a:r>
          </a:p>
          <a:p>
            <a:endParaRPr lang="es-MX" dirty="0"/>
          </a:p>
          <a:p>
            <a:r>
              <a:rPr lang="es-MX" dirty="0"/>
              <a:t>correos, llamadas, compras, quejas.</a:t>
            </a:r>
          </a:p>
          <a:p>
            <a:endParaRPr lang="es-MX" dirty="0"/>
          </a:p>
          <a:p>
            <a:r>
              <a:rPr lang="es-MX" dirty="0"/>
              <a:t>El equipo de ventas puede ver el historial completo de cada cliente y ofrecer productos personalizados.</a:t>
            </a:r>
          </a:p>
          <a:p>
            <a:r>
              <a:rPr lang="es-MX" dirty="0"/>
              <a:t>El área de marketing automatiza correos con promociones según el perfil del cliente.</a:t>
            </a:r>
          </a:p>
        </p:txBody>
      </p:sp>
    </p:spTree>
    <p:extLst>
      <p:ext uri="{BB962C8B-B14F-4D97-AF65-F5344CB8AC3E}">
        <p14:creationId xmlns:p14="http://schemas.microsoft.com/office/powerpoint/2010/main" val="2212330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035F98-B6D5-1B28-FA5E-AEC5332FEC0A}"/>
              </a:ext>
            </a:extLst>
          </p:cNvPr>
          <p:cNvSpPr txBox="1"/>
          <p:nvPr/>
        </p:nvSpPr>
        <p:spPr>
          <a:xfrm>
            <a:off x="250371" y="315686"/>
            <a:ext cx="116041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b) ¿Qué es un ERP?</a:t>
            </a:r>
          </a:p>
          <a:p>
            <a:endParaRPr lang="es-MX" b="1" dirty="0"/>
          </a:p>
          <a:p>
            <a:r>
              <a:rPr lang="es-MX" b="1" dirty="0"/>
              <a:t>ERP</a:t>
            </a:r>
            <a:r>
              <a:rPr lang="es-MX" dirty="0"/>
              <a:t> significa </a:t>
            </a:r>
            <a:r>
              <a:rPr lang="es-MX" i="1" dirty="0"/>
              <a:t>Enterprise </a:t>
            </a:r>
            <a:r>
              <a:rPr lang="es-MX" i="1" dirty="0" err="1"/>
              <a:t>Resource</a:t>
            </a:r>
            <a:r>
              <a:rPr lang="es-MX" i="1" dirty="0"/>
              <a:t> </a:t>
            </a:r>
            <a:r>
              <a:rPr lang="es-MX" i="1" dirty="0" err="1"/>
              <a:t>Planning</a:t>
            </a:r>
            <a:r>
              <a:rPr lang="es-MX" dirty="0"/>
              <a:t> (Planificación de Recursos Empresariales).</a:t>
            </a:r>
          </a:p>
          <a:p>
            <a:endParaRPr lang="es-MX" b="1" dirty="0"/>
          </a:p>
          <a:p>
            <a:endParaRPr lang="es-MX" b="1" dirty="0"/>
          </a:p>
          <a:p>
            <a:r>
              <a:rPr lang="es-MX" b="1" dirty="0"/>
              <a:t>¿Para qué sirve?</a:t>
            </a:r>
          </a:p>
          <a:p>
            <a:r>
              <a:rPr lang="es-MX" dirty="0"/>
              <a:t>Un ERP integra todos los procesos internos de una empresa en un solo sistema: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Finanzas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Inventarios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Producción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Recursos humanos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Compras y logística</a:t>
            </a:r>
          </a:p>
          <a:p>
            <a:endParaRPr lang="es-MX" b="1" dirty="0"/>
          </a:p>
          <a:p>
            <a:r>
              <a:rPr lang="es-MX" b="1" dirty="0"/>
              <a:t>Ejemplo práctico:</a:t>
            </a:r>
          </a:p>
          <a:p>
            <a:endParaRPr lang="es-MX" b="1" dirty="0"/>
          </a:p>
          <a:p>
            <a:r>
              <a:rPr lang="es-MX" b="1" dirty="0"/>
              <a:t>SAP ERP</a:t>
            </a:r>
            <a:r>
              <a:rPr lang="es-MX" dirty="0"/>
              <a:t> o </a:t>
            </a:r>
            <a:r>
              <a:rPr lang="es-MX" b="1" dirty="0" err="1"/>
              <a:t>Odoo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Una fábrica usa SAP para controlar desde la compra de materias primas hasta la entrega del producto final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El área de contabilidad registra automáticamente los movimientos financieros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Recursos humanos gestiona nóminas y vacaciones desde el mismo sistema.</a:t>
            </a:r>
          </a:p>
        </p:txBody>
      </p:sp>
    </p:spTree>
    <p:extLst>
      <p:ext uri="{BB962C8B-B14F-4D97-AF65-F5344CB8AC3E}">
        <p14:creationId xmlns:p14="http://schemas.microsoft.com/office/powerpoint/2010/main" val="237705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77FD902-E6D2-AF3D-641F-88AC4A208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15261"/>
            <a:ext cx="10905066" cy="462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393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26CD8D6-A73C-575A-76D7-032E618509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84236"/>
            <a:ext cx="10905066" cy="428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99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C0CF27C-08F8-6AED-ED92-BD7F8592E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178" y="643467"/>
            <a:ext cx="8037644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240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E4AEC67-7125-3862-F036-A9EA227796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637" y="643467"/>
            <a:ext cx="1073672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428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FE8227-C443-417B-BA91-520EB1EF4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DA0470F-2C3A-2639-C0F8-8A37E432C7F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89" r="26162"/>
          <a:stretch>
            <a:fillRect/>
          </a:stretch>
        </p:blipFill>
        <p:spPr>
          <a:xfrm>
            <a:off x="20" y="431"/>
            <a:ext cx="8115280" cy="640831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43446B5-A796-B4C4-25A8-84BC58DB4A18}"/>
              </a:ext>
            </a:extLst>
          </p:cNvPr>
          <p:cNvSpPr txBox="1"/>
          <p:nvPr/>
        </p:nvSpPr>
        <p:spPr>
          <a:xfrm>
            <a:off x="8218714" y="772886"/>
            <a:ext cx="3875315" cy="5185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400" b="1" dirty="0"/>
              <a:t>Caso real: Spotify</a:t>
            </a:r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endParaRPr lang="en-US" sz="1400" dirty="0"/>
          </a:p>
          <a:p>
            <a:pPr marL="114300">
              <a:lnSpc>
                <a:spcPct val="90000"/>
              </a:lnSpc>
              <a:spcAft>
                <a:spcPts val="600"/>
              </a:spcAft>
            </a:pPr>
            <a:r>
              <a:rPr lang="en-US" sz="1400" dirty="0"/>
              <a:t>a) El </a:t>
            </a:r>
            <a:r>
              <a:rPr lang="en-US" sz="1400" b="1" dirty="0"/>
              <a:t>UX Designer</a:t>
            </a:r>
            <a:r>
              <a:rPr lang="en-US" sz="1400" dirty="0"/>
              <a:t> investiga cómo los usuarios buscan música, crea flujos para facilitar la navegación y prueba si las funciones son intuitivas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400" dirty="0"/>
              <a:t>b) El </a:t>
            </a:r>
            <a:r>
              <a:rPr lang="en-US" sz="1400" b="1" dirty="0"/>
              <a:t>UI Designer</a:t>
            </a:r>
            <a:r>
              <a:rPr lang="en-US" sz="1400" dirty="0"/>
              <a:t> diseña los íconos, el estilo de las listas de reproducción, los colores del reproductor y la tipografía.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7741FC-B544-4A6E-B831-6789D0423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0BE7ED-7814-4273-B18A-F26CC0380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50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BFCD59C-C6F2-1087-54A9-1DA59E685B7A}"/>
              </a:ext>
            </a:extLst>
          </p:cNvPr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dirty="0" err="1"/>
              <a:t>Objetivo</a:t>
            </a:r>
            <a:r>
              <a:rPr lang="en-US" sz="1700" b="1" dirty="0"/>
              <a:t> de la </a:t>
            </a:r>
            <a:r>
              <a:rPr lang="en-US" sz="1700" b="1" dirty="0" err="1"/>
              <a:t>clase</a:t>
            </a:r>
            <a:r>
              <a:rPr lang="en-US" sz="1700" b="1" dirty="0"/>
              <a:t>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 err="1"/>
              <a:t>Comprender</a:t>
            </a:r>
            <a:r>
              <a:rPr lang="en-US" sz="1700" dirty="0"/>
              <a:t> cómo los </a:t>
            </a:r>
            <a:r>
              <a:rPr lang="en-US" sz="1700" dirty="0" err="1"/>
              <a:t>principios</a:t>
            </a:r>
            <a:r>
              <a:rPr lang="en-US" sz="1700" dirty="0"/>
              <a:t> </a:t>
            </a:r>
            <a:r>
              <a:rPr lang="en-US" sz="1700" dirty="0" err="1"/>
              <a:t>clásicos</a:t>
            </a:r>
            <a:r>
              <a:rPr lang="en-US" sz="1700" dirty="0"/>
              <a:t> de la </a:t>
            </a:r>
            <a:r>
              <a:rPr lang="en-US" sz="1700" dirty="0" err="1"/>
              <a:t>administración</a:t>
            </a:r>
            <a:r>
              <a:rPr lang="en-US" sz="1700" dirty="0"/>
              <a:t> se </a:t>
            </a:r>
            <a:r>
              <a:rPr lang="en-US" sz="1700" dirty="0" err="1"/>
              <a:t>transforman</a:t>
            </a:r>
            <a:r>
              <a:rPr lang="en-US" sz="1700" dirty="0"/>
              <a:t> en el </a:t>
            </a:r>
            <a:r>
              <a:rPr lang="en-US" sz="1700" dirty="0" err="1"/>
              <a:t>contexto</a:t>
            </a:r>
            <a:r>
              <a:rPr lang="en-US" sz="1700" dirty="0"/>
              <a:t> digital, y cómo </a:t>
            </a:r>
            <a:r>
              <a:rPr lang="en-US" sz="1700" dirty="0" err="1"/>
              <a:t>esta</a:t>
            </a:r>
            <a:r>
              <a:rPr lang="en-US" sz="1700" dirty="0"/>
              <a:t> </a:t>
            </a:r>
            <a:r>
              <a:rPr lang="en-US" sz="1700" dirty="0" err="1"/>
              <a:t>evolución</a:t>
            </a:r>
            <a:r>
              <a:rPr lang="en-US" sz="1700" dirty="0"/>
              <a:t> </a:t>
            </a:r>
            <a:r>
              <a:rPr lang="en-US" sz="1700" dirty="0" err="1"/>
              <a:t>impacta</a:t>
            </a:r>
            <a:r>
              <a:rPr lang="en-US" sz="1700" dirty="0"/>
              <a:t> la </a:t>
            </a:r>
            <a:r>
              <a:rPr lang="en-US" sz="1700" dirty="0" err="1"/>
              <a:t>estructura</a:t>
            </a:r>
            <a:r>
              <a:rPr lang="en-US" sz="1700" dirty="0"/>
              <a:t>, </a:t>
            </a:r>
            <a:r>
              <a:rPr lang="en-US" sz="1700" dirty="0" err="1"/>
              <a:t>cultura</a:t>
            </a:r>
            <a:r>
              <a:rPr lang="en-US" sz="1700" dirty="0"/>
              <a:t> y </a:t>
            </a:r>
            <a:r>
              <a:rPr lang="en-US" sz="1700" dirty="0" err="1"/>
              <a:t>competitividad</a:t>
            </a:r>
            <a:r>
              <a:rPr lang="en-US" sz="1700" dirty="0"/>
              <a:t> de las </a:t>
            </a:r>
            <a:r>
              <a:rPr lang="en-US" sz="1700" dirty="0" err="1"/>
              <a:t>empresas</a:t>
            </a:r>
            <a:r>
              <a:rPr lang="en-US" sz="1700" dirty="0"/>
              <a:t> </a:t>
            </a:r>
            <a:r>
              <a:rPr lang="en-US" sz="1700" dirty="0" err="1"/>
              <a:t>modernas</a:t>
            </a:r>
            <a:r>
              <a:rPr lang="en-US" sz="1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523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6CF1258-4E38-5B23-F76A-E4F9C4D2ECFC}"/>
              </a:ext>
            </a:extLst>
          </p:cNvPr>
          <p:cNvSpPr txBox="1"/>
          <p:nvPr/>
        </p:nvSpPr>
        <p:spPr>
          <a:xfrm>
            <a:off x="501445" y="609600"/>
            <a:ext cx="114054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“¿Qué significa administrar en un entorno digital?”</a:t>
            </a:r>
          </a:p>
          <a:p>
            <a:endParaRPr lang="es-MX" b="1" dirty="0"/>
          </a:p>
          <a:p>
            <a:endParaRPr lang="es-MX" b="1" dirty="0"/>
          </a:p>
          <a:p>
            <a:r>
              <a:rPr lang="es-MX" b="1" dirty="0"/>
              <a:t>Temas a abordar en este unidad:</a:t>
            </a:r>
          </a:p>
          <a:p>
            <a:endParaRPr lang="es-MX" b="1" dirty="0"/>
          </a:p>
          <a:p>
            <a:r>
              <a:rPr lang="es-MX" b="1" dirty="0"/>
              <a:t>Fundamentos clásicos vs. administración digital </a:t>
            </a:r>
          </a:p>
          <a:p>
            <a:endParaRPr lang="es-MX" b="1" dirty="0"/>
          </a:p>
          <a:p>
            <a:r>
              <a:rPr lang="es-MX" dirty="0"/>
              <a:t>1. Breve repaso de las funciones clásicas: </a:t>
            </a:r>
          </a:p>
          <a:p>
            <a:endParaRPr lang="es-MX" dirty="0"/>
          </a:p>
          <a:p>
            <a:pPr marL="342900" indent="-342900">
              <a:buAutoNum type="alphaLcParenR"/>
            </a:pPr>
            <a:r>
              <a:rPr lang="es-MX" dirty="0"/>
              <a:t>Planeación</a:t>
            </a:r>
          </a:p>
          <a:p>
            <a:pPr marL="342900" indent="-342900">
              <a:buAutoNum type="alphaLcParenR"/>
            </a:pPr>
            <a:r>
              <a:rPr lang="es-MX" dirty="0"/>
              <a:t>Organización</a:t>
            </a:r>
          </a:p>
          <a:p>
            <a:pPr marL="342900" indent="-342900">
              <a:buAutoNum type="alphaLcParenR"/>
            </a:pPr>
            <a:r>
              <a:rPr lang="es-MX" dirty="0"/>
              <a:t>Dirección y </a:t>
            </a:r>
          </a:p>
          <a:p>
            <a:pPr marL="342900" indent="-342900">
              <a:buAutoNum type="alphaLcParenR"/>
            </a:pPr>
            <a:r>
              <a:rPr lang="es-MX" dirty="0"/>
              <a:t>Control</a:t>
            </a:r>
          </a:p>
          <a:p>
            <a:endParaRPr lang="es-MX" dirty="0"/>
          </a:p>
          <a:p>
            <a:r>
              <a:rPr lang="es-MX" dirty="0"/>
              <a:t>Comparación con su adaptación digital:</a:t>
            </a:r>
          </a:p>
          <a:p>
            <a:endParaRPr lang="es-MX" dirty="0"/>
          </a:p>
          <a:p>
            <a:r>
              <a:rPr lang="es-MX" dirty="0"/>
              <a:t>Ejemplo: Cómo Netflix aplica cada función en su modelo digital.</a:t>
            </a:r>
          </a:p>
        </p:txBody>
      </p:sp>
    </p:spTree>
    <p:extLst>
      <p:ext uri="{BB962C8B-B14F-4D97-AF65-F5344CB8AC3E}">
        <p14:creationId xmlns:p14="http://schemas.microsoft.com/office/powerpoint/2010/main" val="122521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62568B3-3D9D-2A0D-1687-5AB49F68158F}"/>
              </a:ext>
            </a:extLst>
          </p:cNvPr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b="1"/>
              <a:t>3. Estructura organizacional y roles emergentes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Explicación de áreas funcionales en empresas digitales.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Roles clave: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Product Manager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UX/UI Specialist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Data Analyst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Growth Hacker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Actividad: Mapa de roles en una empresa digital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b="1"/>
              <a:t>4. Cultura organizacional y liderazgo remoto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Actividad: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¿Qué caracteriza la cultura digital?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Liderazgo distribuido, confianza, autonomía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/>
              <a:t>Gestión del cambio: adaptabilidad como competencia clave.</a:t>
            </a:r>
          </a:p>
        </p:txBody>
      </p:sp>
    </p:spTree>
    <p:extLst>
      <p:ext uri="{BB962C8B-B14F-4D97-AF65-F5344CB8AC3E}">
        <p14:creationId xmlns:p14="http://schemas.microsoft.com/office/powerpoint/2010/main" val="354020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A5A871E-BC5B-4D0F-584F-8767729A5DFC}"/>
              </a:ext>
            </a:extLst>
          </p:cNvPr>
          <p:cNvSpPr txBox="1"/>
          <p:nvPr/>
        </p:nvSpPr>
        <p:spPr>
          <a:xfrm>
            <a:off x="501445" y="629265"/>
            <a:ext cx="113169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5. Innovación y transformación digital</a:t>
            </a:r>
          </a:p>
          <a:p>
            <a:endParaRPr lang="es-MX" b="1" dirty="0"/>
          </a:p>
          <a:p>
            <a:r>
              <a:rPr lang="es-MX" b="1" dirty="0"/>
              <a:t>Realiza un mapa </a:t>
            </a:r>
          </a:p>
          <a:p>
            <a:endParaRPr lang="es-MX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Herramientas tecnológicas clave: CRM, ERP, IA, Big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Modelos de negocio digitales: suscripción, </a:t>
            </a:r>
            <a:r>
              <a:rPr lang="es-MX" dirty="0" err="1"/>
              <a:t>freemium</a:t>
            </a:r>
            <a:r>
              <a:rPr lang="es-MX" dirty="0"/>
              <a:t>, plataformas.</a:t>
            </a:r>
          </a:p>
          <a:p>
            <a:endParaRPr lang="es-MX" dirty="0"/>
          </a:p>
          <a:p>
            <a:r>
              <a:rPr lang="es-MX" dirty="0"/>
              <a:t>Caso práctico: Análisis de Netflix como ejemplo de transformación exitosa.</a:t>
            </a:r>
          </a:p>
          <a:p>
            <a:endParaRPr lang="es-MX" b="1" dirty="0"/>
          </a:p>
          <a:p>
            <a:r>
              <a:rPr lang="es-MX" b="1" dirty="0"/>
              <a:t>6. Aplicación práctica y cierre reflexivo </a:t>
            </a:r>
          </a:p>
          <a:p>
            <a:endParaRPr lang="es-MX" dirty="0"/>
          </a:p>
          <a:p>
            <a:r>
              <a:rPr lang="es-MX" dirty="0"/>
              <a:t>Actividad: responde las 4 preguntas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6D45131-CECC-2050-D1A0-FE1149967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076" y="4089679"/>
            <a:ext cx="4472202" cy="2598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11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64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9A857DD-6701-872D-87AD-79B4B9F2C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479720"/>
            <a:ext cx="10905066" cy="3898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219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CF1A182-687C-6AE2-7959-4DB650D9E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191" y="108857"/>
            <a:ext cx="5195694" cy="147920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26E6B5B-6299-1261-AAEC-36BE42AD1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2199" y="1157316"/>
            <a:ext cx="6554115" cy="544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528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34F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544FD20-0F46-36E8-AEF9-8783D6FFF1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506"/>
          <a:stretch>
            <a:fillRect/>
          </a:stretch>
        </p:blipFill>
        <p:spPr>
          <a:xfrm>
            <a:off x="2430297" y="643467"/>
            <a:ext cx="733140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36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7E5F6C0-72F0-A13D-1DAE-D06816C498F3}"/>
              </a:ext>
            </a:extLst>
          </p:cNvPr>
          <p:cNvSpPr txBox="1"/>
          <p:nvPr/>
        </p:nvSpPr>
        <p:spPr>
          <a:xfrm>
            <a:off x="381000" y="533400"/>
            <a:ext cx="1129937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1.1 Evolución y teorías de la administración</a:t>
            </a:r>
          </a:p>
          <a:p>
            <a:endParaRPr lang="es-MX" b="1" dirty="0"/>
          </a:p>
          <a:p>
            <a:r>
              <a:rPr lang="es-MX" b="1" dirty="0"/>
              <a:t>Resumen histórico: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Administración clásica</a:t>
            </a:r>
            <a:r>
              <a:rPr lang="es-MX" dirty="0"/>
              <a:t>: enfoque en eficiencia, jerarquía y control (Taylor, Fayol, Weber)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Teoría humanista</a:t>
            </a:r>
            <a:r>
              <a:rPr lang="es-MX" dirty="0"/>
              <a:t>: importancia del factor humano (Mayo, Maslow)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Teoría sistémica</a:t>
            </a:r>
            <a:r>
              <a:rPr lang="es-MX" dirty="0"/>
              <a:t>: la empresa como sistema abierto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Teoría contingencial</a:t>
            </a:r>
            <a:r>
              <a:rPr lang="es-MX" dirty="0"/>
              <a:t>: no hay una única forma de administrar, depende del contexto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i="1" dirty="0"/>
              <a:t>Administración digital</a:t>
            </a:r>
            <a:r>
              <a:rPr lang="es-MX" dirty="0"/>
              <a:t>: enfoque ágil, colaborativo, basado en datos y tecnología.</a:t>
            </a:r>
          </a:p>
          <a:p>
            <a:endParaRPr lang="es-MX" b="1" dirty="0"/>
          </a:p>
          <a:p>
            <a:r>
              <a:rPr lang="es-MX" b="1" dirty="0"/>
              <a:t>Actividad sugerida:</a:t>
            </a:r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Línea del tiempo colaborativa con hitos clave de la evolución administrativa</a:t>
            </a:r>
          </a:p>
        </p:txBody>
      </p:sp>
    </p:spTree>
    <p:extLst>
      <p:ext uri="{BB962C8B-B14F-4D97-AF65-F5344CB8AC3E}">
        <p14:creationId xmlns:p14="http://schemas.microsoft.com/office/powerpoint/2010/main" val="343502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587</Words>
  <Application>Microsoft Office PowerPoint</Application>
  <PresentationFormat>Panorámica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Tema de Office</vt:lpstr>
      <vt:lpstr>Unidad 1: Fundamentos de la Administración en Entornos  Considerando los términos digitales nuevos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4</cp:revision>
  <dcterms:created xsi:type="dcterms:W3CDTF">2025-11-10T10:59:26Z</dcterms:created>
  <dcterms:modified xsi:type="dcterms:W3CDTF">2025-11-10T12:00:37Z</dcterms:modified>
</cp:coreProperties>
</file>