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878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37B9612-7BF7-6E76-A5EB-B1DFEDF8CC7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D4A7D8D2-26C7-CE5A-7DE6-394D9F81723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MX"/>
              <a:t>Haz clic para editar el estilo de subtítulo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2635CB1F-45FD-30EE-A1AD-396F42AA1D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988375-5660-4AB7-884C-EF55FDCD1024}" type="datetimeFigureOut">
              <a:rPr lang="es-MX" smtClean="0"/>
              <a:t>12/12/2025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B789B97-3BA8-3E7F-8E71-CF2E398A88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B90656F-6010-56D7-690D-B34AA02AB9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1E9DBB-08E3-4B0F-9797-353B782F9E6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0755153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7072361-29DB-6090-40C1-CD289C51DA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00A0B622-D66B-B261-EFF7-CA7BC0A293C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13C4BCD-7F78-D491-6B8E-A142586FA9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988375-5660-4AB7-884C-EF55FDCD1024}" type="datetimeFigureOut">
              <a:rPr lang="es-MX" smtClean="0"/>
              <a:t>12/12/2025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6568001-BF03-F816-A7B7-E27424550D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9C04936-172C-4D04-57D0-34C1D1C3ED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1E9DBB-08E3-4B0F-9797-353B782F9E6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5349753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56410232-530B-99C6-51A9-FA3E0F5AFB1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977E6582-DC0B-AEA7-D305-8DCB1F06177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26147E77-AAB3-14FE-5D0C-DB9D762BEB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988375-5660-4AB7-884C-EF55FDCD1024}" type="datetimeFigureOut">
              <a:rPr lang="es-MX" smtClean="0"/>
              <a:t>12/12/2025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0C4F1D6-2F76-D1EB-6EF8-13B7C74D03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0657A6F-86DC-7301-4538-D395563036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1E9DBB-08E3-4B0F-9797-353B782F9E6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0000984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FAF1F39-F19B-5055-F416-75A72AD064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C4C5147-EF91-860A-694C-D65422BB59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FAA1799-AB27-4689-A60E-48518D3C6C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988375-5660-4AB7-884C-EF55FDCD1024}" type="datetimeFigureOut">
              <a:rPr lang="es-MX" smtClean="0"/>
              <a:t>12/12/2025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E8AE597-9992-D68F-E6BA-172A8476AA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5A047AE-7C61-6303-D99A-6CD40A092B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1E9DBB-08E3-4B0F-9797-353B782F9E6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7588503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5B12D22-1B24-04ED-520E-C56210DF34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06AD9E67-A8E5-7FB0-1B09-81A38F39289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2FE1106C-8FEB-1C7F-3E45-6DD6493A72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988375-5660-4AB7-884C-EF55FDCD1024}" type="datetimeFigureOut">
              <a:rPr lang="es-MX" smtClean="0"/>
              <a:t>12/12/2025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881AED2-2341-9641-8734-DFF56578D7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429BF4F-4557-2B7F-39D1-B04CCC2737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1E9DBB-08E3-4B0F-9797-353B782F9E6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0250172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C1D7DE4-5211-21B1-003C-3F31790C78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C1F4B62-4C55-C494-21F2-F5405FE68D3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706036B9-E46B-29FF-4BE8-CCA540D382C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D7D19059-B7B1-686D-800B-32E9D30BE7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988375-5660-4AB7-884C-EF55FDCD1024}" type="datetimeFigureOut">
              <a:rPr lang="es-MX" smtClean="0"/>
              <a:t>12/12/2025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E79BB075-97DD-9C32-2259-11D7C5F8EB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CA2B77E5-89BE-16A1-B9AB-9EF6B3C15C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1E9DBB-08E3-4B0F-9797-353B782F9E6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7382952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A813E8A-F90B-EB05-7E7E-2EFA51ABAE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B4178A79-7967-BA3E-1ABE-86A4BA75CB4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C5385CC0-9D40-4647-BDAD-499FA491963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34181615-5F07-991A-A380-28B85FFA8B4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81FA05EE-D36E-92E8-6C87-B5DBAAFC47D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16CFCA4D-6AF5-315A-8C9B-2471B3B449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988375-5660-4AB7-884C-EF55FDCD1024}" type="datetimeFigureOut">
              <a:rPr lang="es-MX" smtClean="0"/>
              <a:t>12/12/2025</a:t>
            </a:fld>
            <a:endParaRPr lang="es-MX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06454E76-22A4-08A4-07DD-62572E75A0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94501F1A-9D43-7727-2BA9-96F90C1DA8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1E9DBB-08E3-4B0F-9797-353B782F9E6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2130406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730828A-C5C0-5649-10D0-069C44294A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AF788690-5F69-883A-51A8-653A99633A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988375-5660-4AB7-884C-EF55FDCD1024}" type="datetimeFigureOut">
              <a:rPr lang="es-MX" smtClean="0"/>
              <a:t>12/12/2025</a:t>
            </a:fld>
            <a:endParaRPr lang="es-MX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293F6784-5392-2FA3-C54F-ADA610761A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7A55BDB0-1DA7-4AAC-86C8-27AB220897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1E9DBB-08E3-4B0F-9797-353B782F9E6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7303834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21D88C82-424C-8365-DC62-DB966C59EC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988375-5660-4AB7-884C-EF55FDCD1024}" type="datetimeFigureOut">
              <a:rPr lang="es-MX" smtClean="0"/>
              <a:t>12/12/2025</a:t>
            </a:fld>
            <a:endParaRPr lang="es-MX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6D864B1D-1C75-098A-7724-75D91546A4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62F44A72-F6E0-5653-82E0-CD54870276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1E9DBB-08E3-4B0F-9797-353B782F9E6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739937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5138402-D269-513C-DF99-D03AAE9F60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A24155D-22CD-4765-4077-A56EAAB50A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400E794E-875F-0197-C08D-FAD28D8C041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580E87E7-8FFD-FAD8-2A2B-121463C248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988375-5660-4AB7-884C-EF55FDCD1024}" type="datetimeFigureOut">
              <a:rPr lang="es-MX" smtClean="0"/>
              <a:t>12/12/2025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86A1424A-948E-D3BE-8E50-CEF487B362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E2510197-4951-456D-C61A-C78B0E5151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1E9DBB-08E3-4B0F-9797-353B782F9E6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9647842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24FCB21-F5AD-0B4C-0F1D-1AFFB67EC4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031F412B-AF5A-5DEC-3B2D-7FEFB9B390E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824CD948-5072-3A30-E7C1-D41936CCCCA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4EA7555F-04C4-B599-DF26-F9340F40C2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988375-5660-4AB7-884C-EF55FDCD1024}" type="datetimeFigureOut">
              <a:rPr lang="es-MX" smtClean="0"/>
              <a:t>12/12/2025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3520A2AE-60F6-D0FC-FE35-E29EB1E304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590EB8D7-2AC3-148A-888F-9FF1F1600B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1E9DBB-08E3-4B0F-9797-353B782F9E6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40642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04896794-9FF0-444C-2563-5B517F7346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328DD505-6178-132C-1F71-5712D7BFA3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0519165-8F58-6CA0-96B1-AEB400AED02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E988375-5660-4AB7-884C-EF55FDCD1024}" type="datetimeFigureOut">
              <a:rPr lang="es-MX" smtClean="0"/>
              <a:t>12/12/2025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EF8ACB2-8C9B-81B0-5069-369890DBA49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F6D0189-26F7-5C72-1C36-3713BA6DE52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71E9DBB-08E3-4B0F-9797-353B782F9E6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6682539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0671A8AE-40A1-4631-A6B8-581AFF0654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6045FB29-F81B-17A3-6C6B-329C9B6DD69D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7281" b="1"/>
          <a:stretch>
            <a:fillRect/>
          </a:stretch>
        </p:blipFill>
        <p:spPr>
          <a:xfrm>
            <a:off x="3523488" y="10"/>
            <a:ext cx="8668512" cy="6857990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AB58EF07-17C2-48CF-ABB0-EEF1F17CB8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" y="0"/>
            <a:ext cx="9339206" cy="6858000"/>
          </a:xfrm>
          <a:prstGeom prst="rect">
            <a:avLst/>
          </a:prstGeom>
          <a:gradFill>
            <a:gsLst>
              <a:gs pos="58000">
                <a:schemeClr val="tx1"/>
              </a:gs>
              <a:gs pos="33000">
                <a:schemeClr val="tx1">
                  <a:alpha val="64000"/>
                </a:schemeClr>
              </a:gs>
              <a:gs pos="0">
                <a:schemeClr val="tx1">
                  <a:alpha val="0"/>
                </a:schemeClr>
              </a:gs>
              <a:gs pos="100000">
                <a:schemeClr val="tx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F82CF998-1C80-98A8-A05F-8593525A4FE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77981" y="1122363"/>
            <a:ext cx="4023360" cy="3204134"/>
          </a:xfrm>
        </p:spPr>
        <p:txBody>
          <a:bodyPr anchor="b">
            <a:normAutofit/>
          </a:bodyPr>
          <a:lstStyle/>
          <a:p>
            <a:pPr algn="l"/>
            <a:r>
              <a:rPr lang="es-MX" sz="2600">
                <a:solidFill>
                  <a:schemeClr val="bg1"/>
                </a:solidFill>
              </a:rPr>
              <a:t>EL MODELO DE DIMENSIONES CULTURALES DE GEERT HOFSTEDE: ENTENDIENDO LAS DIFERENCIAS CULTURALES</a:t>
            </a:r>
            <a:br>
              <a:rPr lang="es-MX" sz="2600">
                <a:solidFill>
                  <a:schemeClr val="bg1"/>
                </a:solidFill>
              </a:rPr>
            </a:br>
            <a:endParaRPr lang="es-MX" sz="2600">
              <a:solidFill>
                <a:schemeClr val="bg1"/>
              </a:solidFill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F2F604E-43BE-4DC3-B983-E071523364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759921" y="346791"/>
            <a:ext cx="146304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8C9B587-E65E-4B52-B37C-ABEBB6E879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1029" y="4546920"/>
            <a:ext cx="3977640" cy="18288"/>
          </a:xfrm>
          <a:prstGeom prst="rect">
            <a:avLst/>
          </a:prstGeom>
          <a:solidFill>
            <a:schemeClr val="tx1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992403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CA501ACF-EDD1-EC36-050C-DFD96EFE08F1}"/>
              </a:ext>
            </a:extLst>
          </p:cNvPr>
          <p:cNvSpPr txBox="1"/>
          <p:nvPr/>
        </p:nvSpPr>
        <p:spPr>
          <a:xfrm>
            <a:off x="88490" y="491613"/>
            <a:ext cx="12103510" cy="590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/>
              <a:t>6. </a:t>
            </a:r>
            <a:r>
              <a:rPr lang="es-MX" b="1" dirty="0"/>
              <a:t>Indulgencia vs. Restricción</a:t>
            </a:r>
          </a:p>
          <a:p>
            <a:endParaRPr lang="es-MX" dirty="0"/>
          </a:p>
          <a:p>
            <a:r>
              <a:rPr lang="es-MX" dirty="0"/>
              <a:t>La indulgencia se refiere a una sociedad que permite la gratificación relativamente libre de los impulsos humanos básicos relacionados con disfrutar la vida y divertirse</a:t>
            </a:r>
          </a:p>
          <a:p>
            <a:endParaRPr lang="es-MX" dirty="0"/>
          </a:p>
          <a:p>
            <a:r>
              <a:rPr lang="es-MX" dirty="0"/>
              <a:t>La restricción, por otro lado, refleja una sociedad que controla estrictamente la gratificación de necesidades y regula por medio de normas sociales estrictas</a:t>
            </a:r>
          </a:p>
          <a:p>
            <a:endParaRPr lang="es-MX" dirty="0"/>
          </a:p>
          <a:p>
            <a:r>
              <a:rPr lang="es-MX" dirty="0"/>
              <a:t>México es una cultura </a:t>
            </a:r>
            <a:r>
              <a:rPr lang="es-MX" b="1" dirty="0"/>
              <a:t>indulgente</a:t>
            </a:r>
            <a:r>
              <a:rPr lang="es-MX" dirty="0"/>
              <a:t>, lo que significa que los mexicanos tienden a disfrutar de la vida, buscar placer y gratificación, especialmente a través de la comida</a:t>
            </a:r>
          </a:p>
          <a:p>
            <a:endParaRPr lang="es-MX" dirty="0"/>
          </a:p>
          <a:p>
            <a:r>
              <a:rPr lang="es-MX" b="1" dirty="0"/>
              <a:t>Aplicación al negocio de galletas</a:t>
            </a:r>
            <a:r>
              <a:rPr lang="es-MX" dirty="0"/>
              <a:t>: </a:t>
            </a:r>
          </a:p>
          <a:p>
            <a:endParaRPr lang="es-MX" dirty="0"/>
          </a:p>
          <a:p>
            <a:r>
              <a:rPr lang="es-MX" dirty="0"/>
              <a:t>Puedes aprovechar este aspecto de la cultura para crear galletas que sean </a:t>
            </a:r>
            <a:r>
              <a:rPr lang="es-MX" b="1" dirty="0"/>
              <a:t>deliciosas</a:t>
            </a:r>
            <a:r>
              <a:rPr lang="es-MX" dirty="0"/>
              <a:t> y </a:t>
            </a:r>
            <a:r>
              <a:rPr lang="es-MX" b="1" dirty="0"/>
              <a:t>sabrosas</a:t>
            </a:r>
            <a:r>
              <a:rPr lang="es-MX" dirty="0"/>
              <a:t>, resaltando en tu publicidad el </a:t>
            </a:r>
            <a:r>
              <a:rPr lang="es-MX" b="1" dirty="0"/>
              <a:t>placer de comer</a:t>
            </a:r>
            <a:r>
              <a:rPr lang="es-MX" dirty="0"/>
              <a:t> el producto</a:t>
            </a:r>
          </a:p>
          <a:p>
            <a:endParaRPr lang="es-MX" dirty="0"/>
          </a:p>
          <a:p>
            <a:r>
              <a:rPr lang="es-MX" dirty="0"/>
              <a:t>Las campañas podrían enfocarse en la </a:t>
            </a:r>
            <a:r>
              <a:rPr lang="es-MX" b="1" dirty="0"/>
              <a:t>experiencia sensorial</a:t>
            </a:r>
            <a:r>
              <a:rPr lang="es-MX" dirty="0"/>
              <a:t> de comer galletas y la gratificación instantánea que brinda el consumo de un producto dulce.</a:t>
            </a:r>
          </a:p>
          <a:p>
            <a:br>
              <a:rPr lang="es-MX" dirty="0"/>
            </a:br>
            <a:endParaRPr lang="es-MX" dirty="0"/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31105276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C1457973-D740-4BED-AC84-EBCE3B7DEE1E}"/>
              </a:ext>
            </a:extLst>
          </p:cNvPr>
          <p:cNvSpPr txBox="1"/>
          <p:nvPr/>
        </p:nvSpPr>
        <p:spPr>
          <a:xfrm>
            <a:off x="314632" y="688258"/>
            <a:ext cx="11484078" cy="590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b="1" dirty="0"/>
              <a:t>Aplicaciones del Modelo</a:t>
            </a:r>
          </a:p>
          <a:p>
            <a:pPr algn="ctr"/>
            <a:endParaRPr lang="es-MX" dirty="0"/>
          </a:p>
          <a:p>
            <a:r>
              <a:rPr lang="es-MX" dirty="0"/>
              <a:t>El modelo de dimensiones culturales de Hofstede se ha aplicado en diversos campos, como el desarrollo organizacional, la gestión intercultural, la educación y el marketing</a:t>
            </a:r>
          </a:p>
          <a:p>
            <a:endParaRPr lang="es-MX" dirty="0"/>
          </a:p>
          <a:p>
            <a:r>
              <a:rPr lang="es-MX" dirty="0"/>
              <a:t>Por ejemplo, en el mundo empresarial, entender estas dimensiones puede ayudar a las compañías a diseñar estrategias de gestión que respeten las particularidades culturales de sus empleados y clientes. </a:t>
            </a:r>
          </a:p>
          <a:p>
            <a:endParaRPr lang="es-MX" dirty="0"/>
          </a:p>
          <a:p>
            <a:r>
              <a:rPr lang="es-MX" dirty="0"/>
              <a:t>Además, en la educación, se pueden usar estas dimensiones para adaptar su enfoque de enseñanza a las necesidades culturales de sus estudiantes</a:t>
            </a:r>
          </a:p>
          <a:p>
            <a:endParaRPr lang="es-MX" dirty="0"/>
          </a:p>
          <a:p>
            <a:endParaRPr lang="es-MX" dirty="0"/>
          </a:p>
          <a:p>
            <a:r>
              <a:rPr lang="es-MX" dirty="0"/>
              <a:t>México tiene características culturales específicas que deben ser tomadas en cuenta al crear estrategias de mercadotecnia para un negocio de galletas</a:t>
            </a:r>
          </a:p>
          <a:p>
            <a:endParaRPr lang="es-MX" dirty="0"/>
          </a:p>
          <a:p>
            <a:r>
              <a:rPr lang="es-MX" dirty="0"/>
              <a:t>Las dimensiones de Hofstede ayudan a entender mejor el comportamiento del consumidor mexicano y a adaptar el producto y la estrategia de marketing a sus valores culturales</a:t>
            </a:r>
          </a:p>
          <a:p>
            <a:endParaRPr lang="es-MX" dirty="0"/>
          </a:p>
          <a:p>
            <a:r>
              <a:rPr lang="es-MX" dirty="0"/>
              <a:t>Al enfocarse en valores familiares, el placer del consumo y la seguridad y confianza en el producto, un negocio de galletas podría conectar emocionalmente con los consumidores y destacarse en un mercado competitivo.</a:t>
            </a:r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13269622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" name="Rectangle 19">
            <a:extLst>
              <a:ext uri="{FF2B5EF4-FFF2-40B4-BE49-F238E27FC236}">
                <a16:creationId xmlns:a16="http://schemas.microsoft.com/office/drawing/2014/main" id="{DA2E7C1E-2B5A-4BBA-AE51-1CD8C19309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6">
            <a:extLst>
              <a:ext uri="{FF2B5EF4-FFF2-40B4-BE49-F238E27FC236}">
                <a16:creationId xmlns:a16="http://schemas.microsoft.com/office/drawing/2014/main" id="{43DF76B1-5174-4FAF-9D19-FFEE9842683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838200" y="720953"/>
            <a:ext cx="10515600" cy="5416094"/>
          </a:xfrm>
          <a:custGeom>
            <a:avLst/>
            <a:gdLst>
              <a:gd name="csX0" fmla="*/ 0 w 10515600"/>
              <a:gd name="csY0" fmla="*/ 0 h 5416094"/>
              <a:gd name="csX1" fmla="*/ 552069 w 10515600"/>
              <a:gd name="csY1" fmla="*/ 0 h 5416094"/>
              <a:gd name="csX2" fmla="*/ 893826 w 10515600"/>
              <a:gd name="csY2" fmla="*/ 0 h 5416094"/>
              <a:gd name="csX3" fmla="*/ 1761363 w 10515600"/>
              <a:gd name="csY3" fmla="*/ 0 h 5416094"/>
              <a:gd name="csX4" fmla="*/ 2313432 w 10515600"/>
              <a:gd name="csY4" fmla="*/ 0 h 5416094"/>
              <a:gd name="csX5" fmla="*/ 2865501 w 10515600"/>
              <a:gd name="csY5" fmla="*/ 0 h 5416094"/>
              <a:gd name="csX6" fmla="*/ 3733038 w 10515600"/>
              <a:gd name="csY6" fmla="*/ 0 h 5416094"/>
              <a:gd name="csX7" fmla="*/ 4179951 w 10515600"/>
              <a:gd name="csY7" fmla="*/ 0 h 5416094"/>
              <a:gd name="csX8" fmla="*/ 5047488 w 10515600"/>
              <a:gd name="csY8" fmla="*/ 0 h 5416094"/>
              <a:gd name="csX9" fmla="*/ 5915025 w 10515600"/>
              <a:gd name="csY9" fmla="*/ 0 h 5416094"/>
              <a:gd name="csX10" fmla="*/ 6572250 w 10515600"/>
              <a:gd name="csY10" fmla="*/ 0 h 5416094"/>
              <a:gd name="csX11" fmla="*/ 7439787 w 10515600"/>
              <a:gd name="csY11" fmla="*/ 0 h 5416094"/>
              <a:gd name="csX12" fmla="*/ 7991856 w 10515600"/>
              <a:gd name="csY12" fmla="*/ 0 h 5416094"/>
              <a:gd name="csX13" fmla="*/ 8543925 w 10515600"/>
              <a:gd name="csY13" fmla="*/ 0 h 5416094"/>
              <a:gd name="csX14" fmla="*/ 9306306 w 10515600"/>
              <a:gd name="csY14" fmla="*/ 0 h 5416094"/>
              <a:gd name="csX15" fmla="*/ 9858375 w 10515600"/>
              <a:gd name="csY15" fmla="*/ 0 h 5416094"/>
              <a:gd name="csX16" fmla="*/ 10515600 w 10515600"/>
              <a:gd name="csY16" fmla="*/ 0 h 5416094"/>
              <a:gd name="csX17" fmla="*/ 10515600 w 10515600"/>
              <a:gd name="csY17" fmla="*/ 785334 h 5416094"/>
              <a:gd name="csX18" fmla="*/ 10515600 w 10515600"/>
              <a:gd name="csY18" fmla="*/ 1516506 h 5416094"/>
              <a:gd name="csX19" fmla="*/ 10515600 w 10515600"/>
              <a:gd name="csY19" fmla="*/ 2247679 h 5416094"/>
              <a:gd name="csX20" fmla="*/ 10515600 w 10515600"/>
              <a:gd name="csY20" fmla="*/ 2762208 h 5416094"/>
              <a:gd name="csX21" fmla="*/ 10515600 w 10515600"/>
              <a:gd name="csY21" fmla="*/ 3330898 h 5416094"/>
              <a:gd name="csX22" fmla="*/ 10515600 w 10515600"/>
              <a:gd name="csY22" fmla="*/ 4062071 h 5416094"/>
              <a:gd name="csX23" fmla="*/ 10515600 w 10515600"/>
              <a:gd name="csY23" fmla="*/ 4684921 h 5416094"/>
              <a:gd name="csX24" fmla="*/ 10515600 w 10515600"/>
              <a:gd name="csY24" fmla="*/ 5416094 h 5416094"/>
              <a:gd name="csX25" fmla="*/ 9753219 w 10515600"/>
              <a:gd name="csY25" fmla="*/ 5416094 h 5416094"/>
              <a:gd name="csX26" fmla="*/ 9411462 w 10515600"/>
              <a:gd name="csY26" fmla="*/ 5416094 h 5416094"/>
              <a:gd name="csX27" fmla="*/ 8754237 w 10515600"/>
              <a:gd name="csY27" fmla="*/ 5416094 h 5416094"/>
              <a:gd name="csX28" fmla="*/ 8307324 w 10515600"/>
              <a:gd name="csY28" fmla="*/ 5416094 h 5416094"/>
              <a:gd name="csX29" fmla="*/ 7544943 w 10515600"/>
              <a:gd name="csY29" fmla="*/ 5416094 h 5416094"/>
              <a:gd name="csX30" fmla="*/ 7098030 w 10515600"/>
              <a:gd name="csY30" fmla="*/ 5416094 h 5416094"/>
              <a:gd name="csX31" fmla="*/ 6335649 w 10515600"/>
              <a:gd name="csY31" fmla="*/ 5416094 h 5416094"/>
              <a:gd name="csX32" fmla="*/ 5993892 w 10515600"/>
              <a:gd name="csY32" fmla="*/ 5416094 h 5416094"/>
              <a:gd name="csX33" fmla="*/ 5231511 w 10515600"/>
              <a:gd name="csY33" fmla="*/ 5416094 h 5416094"/>
              <a:gd name="csX34" fmla="*/ 4784598 w 10515600"/>
              <a:gd name="csY34" fmla="*/ 5416094 h 5416094"/>
              <a:gd name="csX35" fmla="*/ 4442841 w 10515600"/>
              <a:gd name="csY35" fmla="*/ 5416094 h 5416094"/>
              <a:gd name="csX36" fmla="*/ 3995928 w 10515600"/>
              <a:gd name="csY36" fmla="*/ 5416094 h 5416094"/>
              <a:gd name="csX37" fmla="*/ 3233547 w 10515600"/>
              <a:gd name="csY37" fmla="*/ 5416094 h 5416094"/>
              <a:gd name="csX38" fmla="*/ 2786634 w 10515600"/>
              <a:gd name="csY38" fmla="*/ 5416094 h 5416094"/>
              <a:gd name="csX39" fmla="*/ 2444877 w 10515600"/>
              <a:gd name="csY39" fmla="*/ 5416094 h 5416094"/>
              <a:gd name="csX40" fmla="*/ 1997964 w 10515600"/>
              <a:gd name="csY40" fmla="*/ 5416094 h 5416094"/>
              <a:gd name="csX41" fmla="*/ 1445895 w 10515600"/>
              <a:gd name="csY41" fmla="*/ 5416094 h 5416094"/>
              <a:gd name="csX42" fmla="*/ 788670 w 10515600"/>
              <a:gd name="csY42" fmla="*/ 5416094 h 5416094"/>
              <a:gd name="csX43" fmla="*/ 0 w 10515600"/>
              <a:gd name="csY43" fmla="*/ 5416094 h 5416094"/>
              <a:gd name="csX44" fmla="*/ 0 w 10515600"/>
              <a:gd name="csY44" fmla="*/ 4630760 h 5416094"/>
              <a:gd name="csX45" fmla="*/ 0 w 10515600"/>
              <a:gd name="csY45" fmla="*/ 3953749 h 5416094"/>
              <a:gd name="csX46" fmla="*/ 0 w 10515600"/>
              <a:gd name="csY46" fmla="*/ 3276737 h 5416094"/>
              <a:gd name="csX47" fmla="*/ 0 w 10515600"/>
              <a:gd name="csY47" fmla="*/ 2599725 h 5416094"/>
              <a:gd name="csX48" fmla="*/ 0 w 10515600"/>
              <a:gd name="csY48" fmla="*/ 1922713 h 5416094"/>
              <a:gd name="csX49" fmla="*/ 0 w 10515600"/>
              <a:gd name="csY49" fmla="*/ 1299863 h 5416094"/>
              <a:gd name="csX50" fmla="*/ 0 w 10515600"/>
              <a:gd name="csY50" fmla="*/ 0 h 5416094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  <a:cxn ang="0">
                <a:pos x="csX34" y="csY34"/>
              </a:cxn>
              <a:cxn ang="0">
                <a:pos x="csX35" y="csY35"/>
              </a:cxn>
              <a:cxn ang="0">
                <a:pos x="csX36" y="csY36"/>
              </a:cxn>
              <a:cxn ang="0">
                <a:pos x="csX37" y="csY37"/>
              </a:cxn>
              <a:cxn ang="0">
                <a:pos x="csX38" y="csY38"/>
              </a:cxn>
              <a:cxn ang="0">
                <a:pos x="csX39" y="csY39"/>
              </a:cxn>
              <a:cxn ang="0">
                <a:pos x="csX40" y="csY40"/>
              </a:cxn>
              <a:cxn ang="0">
                <a:pos x="csX41" y="csY41"/>
              </a:cxn>
              <a:cxn ang="0">
                <a:pos x="csX42" y="csY42"/>
              </a:cxn>
              <a:cxn ang="0">
                <a:pos x="csX43" y="csY43"/>
              </a:cxn>
              <a:cxn ang="0">
                <a:pos x="csX44" y="csY44"/>
              </a:cxn>
              <a:cxn ang="0">
                <a:pos x="csX45" y="csY45"/>
              </a:cxn>
              <a:cxn ang="0">
                <a:pos x="csX46" y="csY46"/>
              </a:cxn>
              <a:cxn ang="0">
                <a:pos x="csX47" y="csY47"/>
              </a:cxn>
              <a:cxn ang="0">
                <a:pos x="csX48" y="csY48"/>
              </a:cxn>
              <a:cxn ang="0">
                <a:pos x="csX49" y="csY49"/>
              </a:cxn>
              <a:cxn ang="0">
                <a:pos x="csX50" y="csY50"/>
              </a:cxn>
            </a:cxnLst>
            <a:rect l="l" t="t" r="r" b="b"/>
            <a:pathLst>
              <a:path w="10515600" h="5416094" extrusionOk="0">
                <a:moveTo>
                  <a:pt x="0" y="0"/>
                </a:moveTo>
                <a:cubicBezTo>
                  <a:pt x="230793" y="14353"/>
                  <a:pt x="332416" y="21392"/>
                  <a:pt x="552069" y="0"/>
                </a:cubicBezTo>
                <a:cubicBezTo>
                  <a:pt x="771722" y="-21392"/>
                  <a:pt x="761737" y="-14337"/>
                  <a:pt x="893826" y="0"/>
                </a:cubicBezTo>
                <a:cubicBezTo>
                  <a:pt x="1025915" y="14337"/>
                  <a:pt x="1441584" y="-15498"/>
                  <a:pt x="1761363" y="0"/>
                </a:cubicBezTo>
                <a:cubicBezTo>
                  <a:pt x="2081142" y="15498"/>
                  <a:pt x="2111503" y="7278"/>
                  <a:pt x="2313432" y="0"/>
                </a:cubicBezTo>
                <a:cubicBezTo>
                  <a:pt x="2515361" y="-7278"/>
                  <a:pt x="2743584" y="-17845"/>
                  <a:pt x="2865501" y="0"/>
                </a:cubicBezTo>
                <a:cubicBezTo>
                  <a:pt x="2987418" y="17845"/>
                  <a:pt x="3345183" y="8208"/>
                  <a:pt x="3733038" y="0"/>
                </a:cubicBezTo>
                <a:cubicBezTo>
                  <a:pt x="4120893" y="-8208"/>
                  <a:pt x="4009066" y="-3159"/>
                  <a:pt x="4179951" y="0"/>
                </a:cubicBezTo>
                <a:cubicBezTo>
                  <a:pt x="4350836" y="3159"/>
                  <a:pt x="4735020" y="17517"/>
                  <a:pt x="5047488" y="0"/>
                </a:cubicBezTo>
                <a:cubicBezTo>
                  <a:pt x="5359956" y="-17517"/>
                  <a:pt x="5662148" y="-17777"/>
                  <a:pt x="5915025" y="0"/>
                </a:cubicBezTo>
                <a:cubicBezTo>
                  <a:pt x="6167902" y="17777"/>
                  <a:pt x="6308797" y="30350"/>
                  <a:pt x="6572250" y="0"/>
                </a:cubicBezTo>
                <a:cubicBezTo>
                  <a:pt x="6835703" y="-30350"/>
                  <a:pt x="7107419" y="-9627"/>
                  <a:pt x="7439787" y="0"/>
                </a:cubicBezTo>
                <a:cubicBezTo>
                  <a:pt x="7772155" y="9627"/>
                  <a:pt x="7844034" y="-9098"/>
                  <a:pt x="7991856" y="0"/>
                </a:cubicBezTo>
                <a:cubicBezTo>
                  <a:pt x="8139678" y="9098"/>
                  <a:pt x="8289889" y="-20239"/>
                  <a:pt x="8543925" y="0"/>
                </a:cubicBezTo>
                <a:cubicBezTo>
                  <a:pt x="8797961" y="20239"/>
                  <a:pt x="8994198" y="29575"/>
                  <a:pt x="9306306" y="0"/>
                </a:cubicBezTo>
                <a:cubicBezTo>
                  <a:pt x="9618414" y="-29575"/>
                  <a:pt x="9739118" y="-23835"/>
                  <a:pt x="9858375" y="0"/>
                </a:cubicBezTo>
                <a:cubicBezTo>
                  <a:pt x="9977632" y="23835"/>
                  <a:pt x="10370488" y="-4069"/>
                  <a:pt x="10515600" y="0"/>
                </a:cubicBezTo>
                <a:cubicBezTo>
                  <a:pt x="10524919" y="196329"/>
                  <a:pt x="10549062" y="488432"/>
                  <a:pt x="10515600" y="785334"/>
                </a:cubicBezTo>
                <a:cubicBezTo>
                  <a:pt x="10482138" y="1082236"/>
                  <a:pt x="10536385" y="1323726"/>
                  <a:pt x="10515600" y="1516506"/>
                </a:cubicBezTo>
                <a:cubicBezTo>
                  <a:pt x="10494815" y="1709286"/>
                  <a:pt x="10546328" y="2097632"/>
                  <a:pt x="10515600" y="2247679"/>
                </a:cubicBezTo>
                <a:cubicBezTo>
                  <a:pt x="10484872" y="2397726"/>
                  <a:pt x="10491771" y="2577292"/>
                  <a:pt x="10515600" y="2762208"/>
                </a:cubicBezTo>
                <a:cubicBezTo>
                  <a:pt x="10539429" y="2947124"/>
                  <a:pt x="10511007" y="3105736"/>
                  <a:pt x="10515600" y="3330898"/>
                </a:cubicBezTo>
                <a:cubicBezTo>
                  <a:pt x="10520194" y="3556060"/>
                  <a:pt x="10497393" y="3882611"/>
                  <a:pt x="10515600" y="4062071"/>
                </a:cubicBezTo>
                <a:cubicBezTo>
                  <a:pt x="10533807" y="4241531"/>
                  <a:pt x="10544791" y="4505155"/>
                  <a:pt x="10515600" y="4684921"/>
                </a:cubicBezTo>
                <a:cubicBezTo>
                  <a:pt x="10486410" y="4864687"/>
                  <a:pt x="10497356" y="5246484"/>
                  <a:pt x="10515600" y="5416094"/>
                </a:cubicBezTo>
                <a:cubicBezTo>
                  <a:pt x="10245623" y="5445692"/>
                  <a:pt x="10029676" y="5415505"/>
                  <a:pt x="9753219" y="5416094"/>
                </a:cubicBezTo>
                <a:cubicBezTo>
                  <a:pt x="9476762" y="5416683"/>
                  <a:pt x="9553148" y="5422760"/>
                  <a:pt x="9411462" y="5416094"/>
                </a:cubicBezTo>
                <a:cubicBezTo>
                  <a:pt x="9269776" y="5409428"/>
                  <a:pt x="8927709" y="5385012"/>
                  <a:pt x="8754237" y="5416094"/>
                </a:cubicBezTo>
                <a:cubicBezTo>
                  <a:pt x="8580766" y="5447176"/>
                  <a:pt x="8413264" y="5410024"/>
                  <a:pt x="8307324" y="5416094"/>
                </a:cubicBezTo>
                <a:cubicBezTo>
                  <a:pt x="8201384" y="5422164"/>
                  <a:pt x="7912690" y="5421686"/>
                  <a:pt x="7544943" y="5416094"/>
                </a:cubicBezTo>
                <a:cubicBezTo>
                  <a:pt x="7177196" y="5410502"/>
                  <a:pt x="7304235" y="5418502"/>
                  <a:pt x="7098030" y="5416094"/>
                </a:cubicBezTo>
                <a:cubicBezTo>
                  <a:pt x="6891825" y="5413686"/>
                  <a:pt x="6541479" y="5434609"/>
                  <a:pt x="6335649" y="5416094"/>
                </a:cubicBezTo>
                <a:cubicBezTo>
                  <a:pt x="6129819" y="5397579"/>
                  <a:pt x="6106541" y="5402791"/>
                  <a:pt x="5993892" y="5416094"/>
                </a:cubicBezTo>
                <a:cubicBezTo>
                  <a:pt x="5881243" y="5429397"/>
                  <a:pt x="5545248" y="5437743"/>
                  <a:pt x="5231511" y="5416094"/>
                </a:cubicBezTo>
                <a:cubicBezTo>
                  <a:pt x="4917774" y="5394445"/>
                  <a:pt x="4963237" y="5426599"/>
                  <a:pt x="4784598" y="5416094"/>
                </a:cubicBezTo>
                <a:cubicBezTo>
                  <a:pt x="4605959" y="5405589"/>
                  <a:pt x="4605904" y="5406658"/>
                  <a:pt x="4442841" y="5416094"/>
                </a:cubicBezTo>
                <a:cubicBezTo>
                  <a:pt x="4279778" y="5425530"/>
                  <a:pt x="4177180" y="5426138"/>
                  <a:pt x="3995928" y="5416094"/>
                </a:cubicBezTo>
                <a:cubicBezTo>
                  <a:pt x="3814676" y="5406050"/>
                  <a:pt x="3516440" y="5429234"/>
                  <a:pt x="3233547" y="5416094"/>
                </a:cubicBezTo>
                <a:cubicBezTo>
                  <a:pt x="2950654" y="5402954"/>
                  <a:pt x="2884354" y="5436103"/>
                  <a:pt x="2786634" y="5416094"/>
                </a:cubicBezTo>
                <a:cubicBezTo>
                  <a:pt x="2688914" y="5396085"/>
                  <a:pt x="2522958" y="5423232"/>
                  <a:pt x="2444877" y="5416094"/>
                </a:cubicBezTo>
                <a:cubicBezTo>
                  <a:pt x="2366796" y="5408956"/>
                  <a:pt x="2104768" y="5395479"/>
                  <a:pt x="1997964" y="5416094"/>
                </a:cubicBezTo>
                <a:cubicBezTo>
                  <a:pt x="1891160" y="5436709"/>
                  <a:pt x="1573016" y="5412376"/>
                  <a:pt x="1445895" y="5416094"/>
                </a:cubicBezTo>
                <a:cubicBezTo>
                  <a:pt x="1318774" y="5419812"/>
                  <a:pt x="986443" y="5400529"/>
                  <a:pt x="788670" y="5416094"/>
                </a:cubicBezTo>
                <a:cubicBezTo>
                  <a:pt x="590897" y="5431659"/>
                  <a:pt x="363709" y="5381266"/>
                  <a:pt x="0" y="5416094"/>
                </a:cubicBezTo>
                <a:cubicBezTo>
                  <a:pt x="-22973" y="5218643"/>
                  <a:pt x="-26699" y="5010779"/>
                  <a:pt x="0" y="4630760"/>
                </a:cubicBezTo>
                <a:cubicBezTo>
                  <a:pt x="26699" y="4250741"/>
                  <a:pt x="-15389" y="4196664"/>
                  <a:pt x="0" y="3953749"/>
                </a:cubicBezTo>
                <a:cubicBezTo>
                  <a:pt x="15389" y="3710834"/>
                  <a:pt x="468" y="3611311"/>
                  <a:pt x="0" y="3276737"/>
                </a:cubicBezTo>
                <a:cubicBezTo>
                  <a:pt x="-468" y="2942163"/>
                  <a:pt x="15360" y="2781998"/>
                  <a:pt x="0" y="2599725"/>
                </a:cubicBezTo>
                <a:cubicBezTo>
                  <a:pt x="-15360" y="2417452"/>
                  <a:pt x="14816" y="2100232"/>
                  <a:pt x="0" y="1922713"/>
                </a:cubicBezTo>
                <a:cubicBezTo>
                  <a:pt x="-14816" y="1745194"/>
                  <a:pt x="-24648" y="1604167"/>
                  <a:pt x="0" y="1299863"/>
                </a:cubicBezTo>
                <a:cubicBezTo>
                  <a:pt x="24648" y="995559"/>
                  <a:pt x="2182" y="279525"/>
                  <a:pt x="0" y="0"/>
                </a:cubicBezTo>
                <a:close/>
              </a:path>
            </a:pathLst>
          </a:custGeom>
          <a:noFill/>
          <a:ln w="4762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5" name="Tabla 14">
            <a:extLst>
              <a:ext uri="{FF2B5EF4-FFF2-40B4-BE49-F238E27FC236}">
                <a16:creationId xmlns:a16="http://schemas.microsoft.com/office/drawing/2014/main" id="{99A65BDC-3F09-24B5-EA16-4EEE446AF8B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98210117"/>
              </p:ext>
            </p:extLst>
          </p:nvPr>
        </p:nvGraphicFramePr>
        <p:xfrm>
          <a:off x="990600" y="1072038"/>
          <a:ext cx="10134602" cy="4851592"/>
        </p:xfrm>
        <a:graphic>
          <a:graphicData uri="http://schemas.openxmlformats.org/drawingml/2006/table">
            <a:tbl>
              <a:tblPr/>
              <a:tblGrid>
                <a:gridCol w="776280">
                  <a:extLst>
                    <a:ext uri="{9D8B030D-6E8A-4147-A177-3AD203B41FA5}">
                      <a16:colId xmlns:a16="http://schemas.microsoft.com/office/drawing/2014/main" val="2121064044"/>
                    </a:ext>
                  </a:extLst>
                </a:gridCol>
                <a:gridCol w="3759091">
                  <a:extLst>
                    <a:ext uri="{9D8B030D-6E8A-4147-A177-3AD203B41FA5}">
                      <a16:colId xmlns:a16="http://schemas.microsoft.com/office/drawing/2014/main" val="1660943007"/>
                    </a:ext>
                  </a:extLst>
                </a:gridCol>
                <a:gridCol w="1516375">
                  <a:extLst>
                    <a:ext uri="{9D8B030D-6E8A-4147-A177-3AD203B41FA5}">
                      <a16:colId xmlns:a16="http://schemas.microsoft.com/office/drawing/2014/main" val="3023089485"/>
                    </a:ext>
                  </a:extLst>
                </a:gridCol>
                <a:gridCol w="843432">
                  <a:extLst>
                    <a:ext uri="{9D8B030D-6E8A-4147-A177-3AD203B41FA5}">
                      <a16:colId xmlns:a16="http://schemas.microsoft.com/office/drawing/2014/main" val="3465162969"/>
                    </a:ext>
                  </a:extLst>
                </a:gridCol>
                <a:gridCol w="843432">
                  <a:extLst>
                    <a:ext uri="{9D8B030D-6E8A-4147-A177-3AD203B41FA5}">
                      <a16:colId xmlns:a16="http://schemas.microsoft.com/office/drawing/2014/main" val="224584263"/>
                    </a:ext>
                  </a:extLst>
                </a:gridCol>
                <a:gridCol w="843432">
                  <a:extLst>
                    <a:ext uri="{9D8B030D-6E8A-4147-A177-3AD203B41FA5}">
                      <a16:colId xmlns:a16="http://schemas.microsoft.com/office/drawing/2014/main" val="1138619621"/>
                    </a:ext>
                  </a:extLst>
                </a:gridCol>
                <a:gridCol w="388140">
                  <a:extLst>
                    <a:ext uri="{9D8B030D-6E8A-4147-A177-3AD203B41FA5}">
                      <a16:colId xmlns:a16="http://schemas.microsoft.com/office/drawing/2014/main" val="2242875518"/>
                    </a:ext>
                  </a:extLst>
                </a:gridCol>
                <a:gridCol w="388140">
                  <a:extLst>
                    <a:ext uri="{9D8B030D-6E8A-4147-A177-3AD203B41FA5}">
                      <a16:colId xmlns:a16="http://schemas.microsoft.com/office/drawing/2014/main" val="1102887978"/>
                    </a:ext>
                  </a:extLst>
                </a:gridCol>
                <a:gridCol w="388140">
                  <a:extLst>
                    <a:ext uri="{9D8B030D-6E8A-4147-A177-3AD203B41FA5}">
                      <a16:colId xmlns:a16="http://schemas.microsoft.com/office/drawing/2014/main" val="102766291"/>
                    </a:ext>
                  </a:extLst>
                </a:gridCol>
                <a:gridCol w="388140">
                  <a:extLst>
                    <a:ext uri="{9D8B030D-6E8A-4147-A177-3AD203B41FA5}">
                      <a16:colId xmlns:a16="http://schemas.microsoft.com/office/drawing/2014/main" val="2437499174"/>
                    </a:ext>
                  </a:extLst>
                </a:gridCol>
              </a:tblGrid>
              <a:tr h="28380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Empresa</a:t>
                      </a:r>
                      <a:endParaRPr lang="es-MX" sz="1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315" marR="7315" marT="73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Dimensiones de Hofstede Aplicadas</a:t>
                      </a:r>
                      <a:endParaRPr lang="es-MX" sz="1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315" marR="7315" marT="73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4"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Adaptación Cultural en Estrategias de Marketing</a:t>
                      </a:r>
                      <a:endParaRPr lang="es-MX" sz="1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7775" marR="87775" marT="43888" marB="4388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315" marR="7315" marT="73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315" marR="7315" marT="73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315" marR="7315" marT="73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315" marR="7315" marT="73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44341754"/>
                  </a:ext>
                </a:extLst>
              </a:tr>
              <a:tr h="35841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315" marR="7315" marT="73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315" marR="7315" marT="73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315" marR="7315" marT="73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315" marR="7315" marT="73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315" marR="7315" marT="73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315" marR="7315" marT="73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315" marR="7315" marT="73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315" marR="7315" marT="73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315" marR="7315" marT="73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315" marR="7315" marT="73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74365435"/>
                  </a:ext>
                </a:extLst>
              </a:tr>
              <a:tr h="444728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McDonald's</a:t>
                      </a:r>
                      <a:endParaRPr lang="es-MX" sz="1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315" marR="7315" marT="73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Individualismo vs. Colectivismo y Distancia al poder</a:t>
                      </a:r>
                      <a:endParaRPr lang="es-MX" sz="1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315" marR="7315" marT="731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8"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- En México, adaptan la oferta con productos familiares como el Menú Familiar y bocadillos grandes para compartir.</a:t>
                      </a:r>
                      <a:endParaRPr lang="es-MX" sz="1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7775" marR="87775" marT="43888" marB="4388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07014997"/>
                  </a:ext>
                </a:extLst>
              </a:tr>
              <a:tr h="28380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315" marR="7315" marT="73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315" marR="7315" marT="73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6"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- Ajustan el diseño y servicio al cliente para respetar jerarquías y mostrar respeto.</a:t>
                      </a:r>
                      <a:endParaRPr lang="es-MX" sz="1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7775" marR="87775" marT="43888" marB="4388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315" marR="7315" marT="73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315" marR="7315" marT="73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50484581"/>
                  </a:ext>
                </a:extLst>
              </a:tr>
              <a:tr h="28380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Coca-Cola</a:t>
                      </a:r>
                      <a:endParaRPr lang="es-MX" sz="1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315" marR="7315" marT="73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Masculinidad vs. Feminidad y Evasión de la incertidumbre</a:t>
                      </a:r>
                      <a:endParaRPr lang="es-MX" sz="1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315" marR="7315" marT="73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7"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- En EE.UU., las campañas son competitivas, enfocadas en el éxito, rendimiento y ambición.</a:t>
                      </a:r>
                      <a:endParaRPr lang="es-MX" sz="1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7775" marR="87775" marT="43888" marB="4388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315" marR="7315" marT="73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86368744"/>
                  </a:ext>
                </a:extLst>
              </a:tr>
              <a:tr h="28380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315" marR="7315" marT="73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315" marR="7315" marT="73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6"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- En Europa, promueven valores como bienestar y cuidado de relaciones.</a:t>
                      </a:r>
                      <a:endParaRPr lang="es-MX" sz="1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7775" marR="87775" marT="43888" marB="4388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315" marR="7315" marT="73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315" marR="7315" marT="73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00125560"/>
                  </a:ext>
                </a:extLst>
              </a:tr>
              <a:tr h="28380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315" marR="7315" marT="73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315" marR="7315" marT="73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4"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- En Japón, usan empaques estables y predecibles.</a:t>
                      </a:r>
                      <a:endParaRPr lang="es-MX" sz="1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7775" marR="87775" marT="43888" marB="4388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315" marR="7315" marT="73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315" marR="7315" marT="73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315" marR="7315" marT="73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315" marR="7315" marT="73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57821978"/>
                  </a:ext>
                </a:extLst>
              </a:tr>
              <a:tr h="28380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Starbucks</a:t>
                      </a:r>
                      <a:endParaRPr lang="es-MX" sz="1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315" marR="7315" marT="73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Indulgencia vs. Restricción y Orientación a largo plazo vs. corto plazo</a:t>
                      </a:r>
                      <a:endParaRPr lang="es-MX" sz="1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315" marR="7315" marT="73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6"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- En América Latina, ofrecen productos indulgentes (bebidas dulces y sabrosas).</a:t>
                      </a:r>
                      <a:endParaRPr lang="es-MX" sz="1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7775" marR="87775" marT="43888" marB="4388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315" marR="7315" marT="73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315" marR="7315" marT="73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55978633"/>
                  </a:ext>
                </a:extLst>
              </a:tr>
              <a:tr h="28380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315" marR="7315" marT="73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315" marR="7315" marT="73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5"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- En China y Japón, resaltan la tradición, el origen y la calidad.</a:t>
                      </a:r>
                      <a:endParaRPr lang="es-MX" sz="1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7775" marR="87775" marT="43888" marB="4388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315" marR="7315" marT="73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315" marR="7315" marT="73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315" marR="7315" marT="73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80955522"/>
                  </a:ext>
                </a:extLst>
              </a:tr>
              <a:tr h="28380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315" marR="7315" marT="73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315" marR="7315" marT="73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5"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- En México, usan elementos culturales locales en el diseño de la tienda.</a:t>
                      </a:r>
                      <a:endParaRPr lang="es-MX" sz="1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7775" marR="87775" marT="43888" marB="4388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315" marR="7315" marT="73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315" marR="7315" marT="73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315" marR="7315" marT="73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69642572"/>
                  </a:ext>
                </a:extLst>
              </a:tr>
              <a:tr h="28380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Nike</a:t>
                      </a:r>
                      <a:endParaRPr lang="es-MX" sz="1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315" marR="7315" marT="73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Individualismo vs. Colectivismo y Masculinidad vs. Feminidad</a:t>
                      </a:r>
                      <a:endParaRPr lang="es-MX" sz="1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315" marR="7315" marT="73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6"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- En EE.UU., se enfoca en el rendimiento personal, competitividad y éxito individual.</a:t>
                      </a:r>
                      <a:endParaRPr lang="es-MX" sz="1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7775" marR="87775" marT="43888" marB="4388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315" marR="7315" marT="73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315" marR="7315" marT="73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37669447"/>
                  </a:ext>
                </a:extLst>
              </a:tr>
              <a:tr h="28380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315" marR="7315" marT="73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315" marR="7315" marT="73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5"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- En China, adapta el mensaje a la comunidad y trabajo en equipo.</a:t>
                      </a:r>
                      <a:endParaRPr lang="es-MX" sz="1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7775" marR="87775" marT="43888" marB="4388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315" marR="7315" marT="73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315" marR="7315" marT="73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315" marR="7315" marT="73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52364295"/>
                  </a:ext>
                </a:extLst>
              </a:tr>
              <a:tr h="28380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315" marR="7315" marT="73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315" marR="7315" marT="73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6"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- Promueven tanto empoderamiento femenino como fortaleza masculina.</a:t>
                      </a:r>
                      <a:endParaRPr lang="es-MX" sz="1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7775" marR="87775" marT="43888" marB="4388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315" marR="7315" marT="73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315" marR="7315" marT="73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05516675"/>
                  </a:ext>
                </a:extLst>
              </a:tr>
              <a:tr h="28380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KFC</a:t>
                      </a:r>
                      <a:endParaRPr lang="es-MX" sz="1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315" marR="7315" marT="73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Distancia al poder y Indulgencia vs. Restricción</a:t>
                      </a:r>
                      <a:endParaRPr lang="es-MX" sz="1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315" marR="7315" marT="73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6"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- En China, sigue normas jerárquicas, ofreciendo productos elegantes y formales.</a:t>
                      </a:r>
                      <a:endParaRPr lang="es-MX" sz="1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7775" marR="87775" marT="43888" marB="4388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315" marR="7315" marT="73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315" marR="7315" marT="73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37069149"/>
                  </a:ext>
                </a:extLst>
              </a:tr>
              <a:tr h="444728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315" marR="7315" marT="73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315" marR="7315" marT="73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8"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- En Asia, ofrecen menús más indulgentes, mientras que en Europa se enfocan en calidad simple y saludable.</a:t>
                      </a:r>
                      <a:endParaRPr lang="es-MX" sz="1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7775" marR="87775" marT="43888" marB="4388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199156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346016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DAF1966E-FD40-4A4A-B61B-C4DF7FA05F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047BFA19-D45E-416B-A404-7AF2F3F270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58209" y="0"/>
            <a:ext cx="11167447" cy="2018806"/>
          </a:xfrm>
          <a:prstGeom prst="rect">
            <a:avLst/>
          </a:prstGeom>
          <a:ln w="9525">
            <a:solidFill>
              <a:srgbClr val="E1E1E1"/>
            </a:solidFill>
          </a:ln>
          <a:effectLst>
            <a:outerShdw blurRad="50800" dist="38100" dir="2700000" algn="t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8E0105E7-23DB-4CF2-8258-FF47C7620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6928" y="0"/>
            <a:ext cx="1115568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74B4F7D-14B2-478B-8BF5-01E4E0C5D2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98834" y="758952"/>
            <a:ext cx="128016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0B94CE33-D2AF-566E-1846-2FBD537811BA}"/>
              </a:ext>
            </a:extLst>
          </p:cNvPr>
          <p:cNvSpPr txBox="1"/>
          <p:nvPr/>
        </p:nvSpPr>
        <p:spPr>
          <a:xfrm>
            <a:off x="1115568" y="2481943"/>
            <a:ext cx="10168128" cy="36950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200"/>
              <a:t>En un mundo cada vez más globalizado, la comprensión de las diferencias culturales se ha vuelto esencial para las empresas, los gobiernos y las personas</a:t>
            </a: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2200"/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200"/>
              <a:t>Uno de los modelos más influyentes para entender estas diferencias es el Modelo de Dimensiones Culturales de </a:t>
            </a:r>
            <a:r>
              <a:rPr lang="en-US" sz="2200" b="1"/>
              <a:t>Geert Hofstede</a:t>
            </a:r>
            <a:r>
              <a:rPr lang="en-US" sz="2200"/>
              <a:t> </a:t>
            </a: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2200"/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200"/>
              <a:t>Este modelo, desarrollado en la década de 1980, proporciona un marco para analizar cómo los valores en el lugar de trabajo están influenciados por la cultura nacional</a:t>
            </a: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2200"/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2200"/>
          </a:p>
        </p:txBody>
      </p:sp>
    </p:spTree>
    <p:extLst>
      <p:ext uri="{BB962C8B-B14F-4D97-AF65-F5344CB8AC3E}">
        <p14:creationId xmlns:p14="http://schemas.microsoft.com/office/powerpoint/2010/main" val="10160650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" name="Rectangle 6">
            <a:extLst>
              <a:ext uri="{FF2B5EF4-FFF2-40B4-BE49-F238E27FC236}">
                <a16:creationId xmlns:a16="http://schemas.microsoft.com/office/drawing/2014/main" id="{DAF1966E-FD40-4A4A-B61B-C4DF7FA05F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047BFA19-D45E-416B-A404-7AF2F3F270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58209" y="0"/>
            <a:ext cx="11167447" cy="2018806"/>
          </a:xfrm>
          <a:prstGeom prst="rect">
            <a:avLst/>
          </a:prstGeom>
          <a:ln w="9525">
            <a:solidFill>
              <a:srgbClr val="E1E1E1"/>
            </a:solidFill>
          </a:ln>
          <a:effectLst>
            <a:outerShdw blurRad="50800" dist="38100" dir="2700000" algn="t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8E0105E7-23DB-4CF2-8258-FF47C7620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6928" y="0"/>
            <a:ext cx="1115568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074B4F7D-14B2-478B-8BF5-01E4E0C5D2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98834" y="758952"/>
            <a:ext cx="128016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530B1F77-AD74-C311-0AA6-DC70BAF41CCB}"/>
              </a:ext>
            </a:extLst>
          </p:cNvPr>
          <p:cNvSpPr txBox="1"/>
          <p:nvPr/>
        </p:nvSpPr>
        <p:spPr>
          <a:xfrm>
            <a:off x="1115568" y="2481943"/>
            <a:ext cx="10168128" cy="36950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b="1"/>
              <a:t>Geert Hofstede y el Contexto Histórico</a:t>
            </a: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2000"/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/>
              <a:t>Geert Hofstede fue un psicólogo social y antropólogo neerlandés que dedicó gran parte de su carrera al estudio de las interacciones entre culturas</a:t>
            </a: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2000"/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/>
              <a:t>A finales de la década de 1960 y principios de la de 1970, Hofstede trabajó en IBM como psicólogo de personal, donde tuvo la oportunidad de realizar una extensa investigación sobre las actitudes y valores de los empleados de la empresa en más de 50 países</a:t>
            </a: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2000"/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/>
              <a:t>Este trabajo fue la base de su modelo de dimensiones culturales.</a:t>
            </a:r>
          </a:p>
        </p:txBody>
      </p:sp>
    </p:spTree>
    <p:extLst>
      <p:ext uri="{BB962C8B-B14F-4D97-AF65-F5344CB8AC3E}">
        <p14:creationId xmlns:p14="http://schemas.microsoft.com/office/powerpoint/2010/main" val="39220639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" name="Rectangle 6">
            <a:extLst>
              <a:ext uri="{FF2B5EF4-FFF2-40B4-BE49-F238E27FC236}">
                <a16:creationId xmlns:a16="http://schemas.microsoft.com/office/drawing/2014/main" id="{DAF1966E-FD40-4A4A-B61B-C4DF7FA05F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047BFA19-D45E-416B-A404-7AF2F3F270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58209" y="0"/>
            <a:ext cx="11167447" cy="2018806"/>
          </a:xfrm>
          <a:prstGeom prst="rect">
            <a:avLst/>
          </a:prstGeom>
          <a:ln w="9525">
            <a:solidFill>
              <a:srgbClr val="E1E1E1"/>
            </a:solidFill>
          </a:ln>
          <a:effectLst>
            <a:outerShdw blurRad="50800" dist="38100" dir="2700000" algn="t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8E0105E7-23DB-4CF2-8258-FF47C7620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6928" y="0"/>
            <a:ext cx="1115568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074B4F7D-14B2-478B-8BF5-01E4E0C5D2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98834" y="758952"/>
            <a:ext cx="128016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B7071442-EBFA-27F4-0996-4936512E8140}"/>
              </a:ext>
            </a:extLst>
          </p:cNvPr>
          <p:cNvSpPr txBox="1"/>
          <p:nvPr/>
        </p:nvSpPr>
        <p:spPr>
          <a:xfrm>
            <a:off x="1115568" y="2481943"/>
            <a:ext cx="10168128" cy="36950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500"/>
              <a:t>El contexto histórico en el que surgió el modelo de Hofstede está marcado por una creciente globalización y un aumento en la interacción entre personas de diferentes culturas, tanto en el ámbito empresarial como en otros contextos</a:t>
            </a: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1500"/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500"/>
              <a:t>Las diferencias culturales a menudo llevaban a malentendidos y conflictos, lo que subrayaba la necesidad de una herramienta para ayudar a gestionar y comprender estas diferencias</a:t>
            </a: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1500"/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500" b="1"/>
              <a:t>Principales Dimensiones del Modelo</a:t>
            </a: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1500" b="1"/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1500"/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500"/>
              <a:t>El modelo original de Hofstede incluía cuatro dimensiones, a las que más tarde se añadieron dos más, sumando un total de seis dimensiones culturales</a:t>
            </a: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1500"/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500"/>
              <a:t>A continuación, se describen cada una de estas dimensiones:</a:t>
            </a: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1500"/>
          </a:p>
        </p:txBody>
      </p:sp>
    </p:spTree>
    <p:extLst>
      <p:ext uri="{BB962C8B-B14F-4D97-AF65-F5344CB8AC3E}">
        <p14:creationId xmlns:p14="http://schemas.microsoft.com/office/powerpoint/2010/main" val="38606517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AC063CCB-2A80-8AD2-6EDB-1BA144437407}"/>
              </a:ext>
            </a:extLst>
          </p:cNvPr>
          <p:cNvSpPr txBox="1"/>
          <p:nvPr/>
        </p:nvSpPr>
        <p:spPr>
          <a:xfrm>
            <a:off x="344129" y="1160206"/>
            <a:ext cx="11395587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/>
              <a:t>1. </a:t>
            </a:r>
            <a:r>
              <a:rPr lang="es-MX" b="1" dirty="0"/>
              <a:t>Distancia al Poder </a:t>
            </a:r>
          </a:p>
          <a:p>
            <a:endParaRPr lang="es-MX" dirty="0"/>
          </a:p>
          <a:p>
            <a:r>
              <a:rPr lang="es-MX" dirty="0"/>
              <a:t>Esta dimensión mide el grado en que los miembros menos poderosos de una sociedad aceptan y esperan que el poder se distribuya de manera desigual</a:t>
            </a:r>
          </a:p>
          <a:p>
            <a:endParaRPr lang="es-MX" dirty="0"/>
          </a:p>
          <a:p>
            <a:r>
              <a:rPr lang="es-MX" dirty="0"/>
              <a:t>En culturas con alta distancia al poder, existe una mayor aceptación de jerarquías claras y estructuras de autoridad</a:t>
            </a:r>
          </a:p>
          <a:p>
            <a:endParaRPr lang="es-MX" dirty="0"/>
          </a:p>
          <a:p>
            <a:r>
              <a:rPr lang="es-MX" dirty="0"/>
              <a:t>En contraste, en culturas con baja distancia al poder, se valora más la igualdad y la participación en la toma de decisiones</a:t>
            </a:r>
          </a:p>
          <a:p>
            <a:endParaRPr lang="es-MX" dirty="0"/>
          </a:p>
          <a:p>
            <a:r>
              <a:rPr lang="es-MX" b="1" dirty="0"/>
              <a:t>Aplicación al negocio de galletas</a:t>
            </a:r>
            <a:r>
              <a:rPr lang="es-MX" dirty="0"/>
              <a:t>: </a:t>
            </a:r>
          </a:p>
          <a:p>
            <a:endParaRPr lang="es-MX" dirty="0"/>
          </a:p>
          <a:p>
            <a:r>
              <a:rPr lang="es-MX" dirty="0"/>
              <a:t>Si tu negocio de galletas es </a:t>
            </a:r>
            <a:r>
              <a:rPr lang="es-MX" b="1" dirty="0"/>
              <a:t>local o familiar</a:t>
            </a:r>
            <a:r>
              <a:rPr lang="es-MX" dirty="0"/>
              <a:t>, el enfoque jerárquico podría ser importante para la gestión</a:t>
            </a:r>
          </a:p>
          <a:p>
            <a:endParaRPr lang="es-MX" dirty="0"/>
          </a:p>
          <a:p>
            <a:r>
              <a:rPr lang="es-MX" dirty="0"/>
              <a:t>Las decisiones pueden ser tomadas por un líder o figura autoritaria dentro de la empresa</a:t>
            </a:r>
          </a:p>
          <a:p>
            <a:endParaRPr lang="es-MX" dirty="0"/>
          </a:p>
          <a:p>
            <a:r>
              <a:rPr lang="es-MX" dirty="0"/>
              <a:t>Además, la publicidad o la </a:t>
            </a:r>
            <a:r>
              <a:rPr lang="es-MX" b="1" dirty="0"/>
              <a:t>estrategia de marca</a:t>
            </a:r>
            <a:r>
              <a:rPr lang="es-MX" dirty="0"/>
              <a:t> podría destacar el origen mexicano, lo que otorga un nivel de </a:t>
            </a:r>
            <a:r>
              <a:rPr lang="es-MX" b="1" dirty="0"/>
              <a:t>respeto y confianza</a:t>
            </a:r>
            <a:r>
              <a:rPr lang="es-MX" dirty="0"/>
              <a:t> hacia la marca.</a:t>
            </a:r>
          </a:p>
        </p:txBody>
      </p:sp>
    </p:spTree>
    <p:extLst>
      <p:ext uri="{BB962C8B-B14F-4D97-AF65-F5344CB8AC3E}">
        <p14:creationId xmlns:p14="http://schemas.microsoft.com/office/powerpoint/2010/main" val="26131272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50CBBAF4-3478-3E12-B0D4-D616C5B44380}"/>
              </a:ext>
            </a:extLst>
          </p:cNvPr>
          <p:cNvSpPr txBox="1"/>
          <p:nvPr/>
        </p:nvSpPr>
        <p:spPr>
          <a:xfrm>
            <a:off x="314632" y="481781"/>
            <a:ext cx="11631562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/>
              <a:t>2. </a:t>
            </a:r>
            <a:r>
              <a:rPr lang="es-MX" b="1" dirty="0"/>
              <a:t>Individualismo vs. Colectivismo </a:t>
            </a:r>
          </a:p>
          <a:p>
            <a:endParaRPr lang="es-MX" dirty="0"/>
          </a:p>
          <a:p>
            <a:r>
              <a:rPr lang="es-MX" dirty="0"/>
              <a:t>El individualismo se refiere a las sociedades en las que los lazos entre los individuos son débiles y se espera que cada uno cuide de sí mismo y de su familia inmediata</a:t>
            </a:r>
          </a:p>
          <a:p>
            <a:endParaRPr lang="es-MX" dirty="0"/>
          </a:p>
          <a:p>
            <a:r>
              <a:rPr lang="es-MX" dirty="0"/>
              <a:t>El colectivismo, por otro lado, se encuentra en sociedades donde las personas desde su nacimiento están integradas en grupos fuertes y cohesivos que continúan protegiéndolos a cambio de lealtad</a:t>
            </a:r>
          </a:p>
          <a:p>
            <a:endParaRPr lang="es-MX" dirty="0"/>
          </a:p>
          <a:p>
            <a:r>
              <a:rPr lang="es-MX" dirty="0"/>
              <a:t>México tiende a ser una sociedad colectivista, donde la familia y los lazos sociales juegan un papel crucial</a:t>
            </a:r>
          </a:p>
          <a:p>
            <a:endParaRPr lang="es-MX" dirty="0"/>
          </a:p>
          <a:p>
            <a:r>
              <a:rPr lang="es-MX" dirty="0"/>
              <a:t>La comunidad y las relaciones cercanas son muy valoradas</a:t>
            </a:r>
          </a:p>
          <a:p>
            <a:endParaRPr lang="es-MX" dirty="0"/>
          </a:p>
          <a:p>
            <a:r>
              <a:rPr lang="es-MX" dirty="0"/>
              <a:t>Aplicación al negocio de galletas: </a:t>
            </a:r>
          </a:p>
          <a:p>
            <a:endParaRPr lang="es-MX" dirty="0"/>
          </a:p>
          <a:p>
            <a:r>
              <a:rPr lang="es-MX" dirty="0"/>
              <a:t>Una estrategia de marketing que resalte los valores familiares o que enfoque sus productos hacia el consumo compartido (por ejemplo, en reuniones familiares, fiestas, o celebraciones) podría ser muy efectiva</a:t>
            </a:r>
          </a:p>
          <a:p>
            <a:endParaRPr lang="es-MX" dirty="0"/>
          </a:p>
          <a:p>
            <a:r>
              <a:rPr lang="es-MX" dirty="0"/>
              <a:t>Además, es posible que la marca quiera enfocarse en el sentimiento de pertenencia a una comunidad, resaltando su origen local y el compromiso con el bienestar social.</a:t>
            </a:r>
          </a:p>
        </p:txBody>
      </p:sp>
    </p:spTree>
    <p:extLst>
      <p:ext uri="{BB962C8B-B14F-4D97-AF65-F5344CB8AC3E}">
        <p14:creationId xmlns:p14="http://schemas.microsoft.com/office/powerpoint/2010/main" val="28317880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0930CAAC-33B0-B55F-438C-B2E6D1F6F92C}"/>
              </a:ext>
            </a:extLst>
          </p:cNvPr>
          <p:cNvSpPr txBox="1"/>
          <p:nvPr/>
        </p:nvSpPr>
        <p:spPr>
          <a:xfrm>
            <a:off x="344129" y="698090"/>
            <a:ext cx="11503742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/>
              <a:t>3. </a:t>
            </a:r>
            <a:r>
              <a:rPr lang="es-MX" b="1" dirty="0"/>
              <a:t>Masculinidad vs. Feminidad</a:t>
            </a:r>
          </a:p>
          <a:p>
            <a:endParaRPr lang="es-MX" dirty="0"/>
          </a:p>
          <a:p>
            <a:r>
              <a:rPr lang="es-MX" dirty="0"/>
              <a:t>Esta dimensión se centra en la distribución de roles emocionales entre los géneros</a:t>
            </a:r>
          </a:p>
          <a:p>
            <a:endParaRPr lang="es-MX" dirty="0"/>
          </a:p>
          <a:p>
            <a:r>
              <a:rPr lang="es-MX" dirty="0"/>
              <a:t>Las culturas más masculinas valoran la competitividad, la asertividad, la ambición y la acumulación de riqueza</a:t>
            </a:r>
          </a:p>
          <a:p>
            <a:endParaRPr lang="es-MX" dirty="0"/>
          </a:p>
          <a:p>
            <a:r>
              <a:rPr lang="es-MX" dirty="0"/>
              <a:t>En cambio, las culturas más femeninas valoran la calidad de vida, las relaciones y la cooperación</a:t>
            </a:r>
          </a:p>
          <a:p>
            <a:endParaRPr lang="es-MX" dirty="0"/>
          </a:p>
          <a:p>
            <a:r>
              <a:rPr lang="es-MX" dirty="0"/>
              <a:t>México tiene una tendencia hacia lo masculino (más competitividad, éxito material, ambición), pero también hay valores de cuidado y calidad de vida</a:t>
            </a:r>
          </a:p>
          <a:p>
            <a:endParaRPr lang="es-MX" dirty="0"/>
          </a:p>
          <a:p>
            <a:r>
              <a:rPr lang="es-MX" dirty="0"/>
              <a:t>En la cultura mexicana, hay un enfoque en el éxito y el estatus social, pero también en la familia y el bienestar</a:t>
            </a:r>
          </a:p>
          <a:p>
            <a:endParaRPr lang="es-MX" dirty="0"/>
          </a:p>
          <a:p>
            <a:r>
              <a:rPr lang="es-MX" dirty="0"/>
              <a:t>Aplicación al negocio de galletas: </a:t>
            </a:r>
          </a:p>
          <a:p>
            <a:endParaRPr lang="es-MX" dirty="0"/>
          </a:p>
          <a:p>
            <a:r>
              <a:rPr lang="es-MX" dirty="0"/>
              <a:t>Si tu empresa de galletas se orienta hacia un producto premium, con una presentación sofisticada o de lujo, es probable que haya un mayor enfoque en la competencia por el estatus</a:t>
            </a:r>
          </a:p>
          <a:p>
            <a:endParaRPr lang="es-MX" dirty="0"/>
          </a:p>
          <a:p>
            <a:r>
              <a:rPr lang="es-MX" dirty="0"/>
              <a:t>Alternativamente, si la marca se dirige a un mercado más masivo, podrías enfocarte en la calidez de la familia, enfatizando la calidad del producto y su conexión emocional.</a:t>
            </a:r>
          </a:p>
        </p:txBody>
      </p:sp>
    </p:spTree>
    <p:extLst>
      <p:ext uri="{BB962C8B-B14F-4D97-AF65-F5344CB8AC3E}">
        <p14:creationId xmlns:p14="http://schemas.microsoft.com/office/powerpoint/2010/main" val="33378983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A982C220-D864-4932-A79A-AF34FA114295}"/>
              </a:ext>
            </a:extLst>
          </p:cNvPr>
          <p:cNvSpPr txBox="1"/>
          <p:nvPr/>
        </p:nvSpPr>
        <p:spPr>
          <a:xfrm>
            <a:off x="482321" y="452176"/>
            <a:ext cx="11414927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/>
              <a:t>4. </a:t>
            </a:r>
            <a:r>
              <a:rPr lang="es-MX" b="1" dirty="0"/>
              <a:t>Evasión de la Incertidumbre</a:t>
            </a:r>
          </a:p>
          <a:p>
            <a:endParaRPr lang="es-MX" dirty="0"/>
          </a:p>
          <a:p>
            <a:r>
              <a:rPr lang="es-MX" dirty="0"/>
              <a:t>La evasión de la incertidumbre mide el grado en que los miembros de una sociedad se sienten incómodos con la incertidumbre y la ambigüedad</a:t>
            </a:r>
          </a:p>
          <a:p>
            <a:endParaRPr lang="es-MX" dirty="0"/>
          </a:p>
          <a:p>
            <a:r>
              <a:rPr lang="es-MX" dirty="0"/>
              <a:t>Las culturas con alta evasión de la incertidumbre tienen reglas y normas estrictas, y muestran una resistencia al cambio</a:t>
            </a:r>
          </a:p>
          <a:p>
            <a:endParaRPr lang="es-MX" dirty="0"/>
          </a:p>
          <a:p>
            <a:r>
              <a:rPr lang="es-MX" dirty="0"/>
              <a:t>Las culturas con baja evasión de la incertidumbre son más relajadas y tienen una mayor tolerancia hacia lo desconocido</a:t>
            </a:r>
          </a:p>
          <a:p>
            <a:endParaRPr lang="es-MX" dirty="0"/>
          </a:p>
          <a:p>
            <a:r>
              <a:rPr lang="es-MX" dirty="0"/>
              <a:t>México tiene una alta evasión de la incertidumbre, lo que significa que la sociedad prefiere reglas claras y evitar situaciones ambiguas</a:t>
            </a:r>
          </a:p>
          <a:p>
            <a:endParaRPr lang="es-MX" dirty="0"/>
          </a:p>
          <a:p>
            <a:r>
              <a:rPr lang="es-MX" dirty="0"/>
              <a:t>Aplicación al negocio de galletas: </a:t>
            </a:r>
          </a:p>
          <a:p>
            <a:endParaRPr lang="es-MX" dirty="0"/>
          </a:p>
          <a:p>
            <a:r>
              <a:rPr lang="es-MX" dirty="0"/>
              <a:t>En cuanto a la estrategia de marketing, es importante que tu producto sea predecible y confiable. </a:t>
            </a:r>
          </a:p>
          <a:p>
            <a:endParaRPr lang="es-MX" dirty="0"/>
          </a:p>
          <a:p>
            <a:r>
              <a:rPr lang="es-MX" dirty="0"/>
              <a:t>Por ejemplo, si vendes galletas, los consumidores esperarán siempre la misma calidad en cada compra. </a:t>
            </a:r>
          </a:p>
          <a:p>
            <a:endParaRPr lang="es-MX" dirty="0"/>
          </a:p>
          <a:p>
            <a:r>
              <a:rPr lang="es-MX" dirty="0"/>
              <a:t>Además, podrías destacar en tu publicidad que el producto está hecho con ingredientes locales y procesos controlados, para generar una sensación de seguridad</a:t>
            </a:r>
          </a:p>
        </p:txBody>
      </p:sp>
    </p:spTree>
    <p:extLst>
      <p:ext uri="{BB962C8B-B14F-4D97-AF65-F5344CB8AC3E}">
        <p14:creationId xmlns:p14="http://schemas.microsoft.com/office/powerpoint/2010/main" val="273273891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EC2284B2-B115-EFEB-D0EB-5DC89581D989}"/>
              </a:ext>
            </a:extLst>
          </p:cNvPr>
          <p:cNvSpPr txBox="1"/>
          <p:nvPr/>
        </p:nvSpPr>
        <p:spPr>
          <a:xfrm>
            <a:off x="285135" y="462116"/>
            <a:ext cx="11464413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/>
              <a:t>5. </a:t>
            </a:r>
            <a:r>
              <a:rPr lang="es-MX" b="1" dirty="0"/>
              <a:t>Orientación a Largo Plazo vs. Corto Plazo</a:t>
            </a:r>
          </a:p>
          <a:p>
            <a:endParaRPr lang="es-MX" dirty="0"/>
          </a:p>
          <a:p>
            <a:r>
              <a:rPr lang="es-MX" dirty="0"/>
              <a:t>Esta dimensión, añadida en estudios posteriores, refleja si una cultura tiene una orientación a largo plazo, enfocándose en el ahorro, la perseverancia y la adaptación, o una orientación a corto plazo, que valora la tradición, el respeto por la reciprocidad social y la satisfacción de las necesidades actuales</a:t>
            </a:r>
          </a:p>
          <a:p>
            <a:endParaRPr lang="es-MX" dirty="0"/>
          </a:p>
          <a:p>
            <a:r>
              <a:rPr lang="es-MX" dirty="0"/>
              <a:t>México tiende a tener una orientación a corto plazo, con un enfoque en los valores tradicionales y la adaptación al presente</a:t>
            </a:r>
          </a:p>
          <a:p>
            <a:endParaRPr lang="es-MX" dirty="0"/>
          </a:p>
          <a:p>
            <a:r>
              <a:rPr lang="es-MX" dirty="0"/>
              <a:t>Aplicación al negocio de galletas: </a:t>
            </a:r>
          </a:p>
          <a:p>
            <a:endParaRPr lang="es-MX" dirty="0"/>
          </a:p>
          <a:p>
            <a:r>
              <a:rPr lang="es-MX" dirty="0"/>
              <a:t>En términos de marketing, es posible que se prefiera resaltar productos que satisfacen necesidades inmediatas. </a:t>
            </a:r>
          </a:p>
          <a:p>
            <a:endParaRPr lang="es-MX" dirty="0"/>
          </a:p>
          <a:p>
            <a:r>
              <a:rPr lang="es-MX" dirty="0"/>
              <a:t>Las campañas de publicidad pueden centrarse en lo sabroso y lo práctico, en lugar de hacer promesas a largo plazo. </a:t>
            </a:r>
          </a:p>
          <a:p>
            <a:endParaRPr lang="es-MX" dirty="0"/>
          </a:p>
          <a:p>
            <a:r>
              <a:rPr lang="es-MX" dirty="0"/>
              <a:t>También podría ser efectivo ofrecer productos de consumo diario y usar promociones o ofertas de temporada.</a:t>
            </a:r>
          </a:p>
        </p:txBody>
      </p:sp>
    </p:spTree>
    <p:extLst>
      <p:ext uri="{BB962C8B-B14F-4D97-AF65-F5344CB8AC3E}">
        <p14:creationId xmlns:p14="http://schemas.microsoft.com/office/powerpoint/2010/main" val="317625038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58</TotalTime>
  <Words>1653</Words>
  <Application>Microsoft Office PowerPoint</Application>
  <PresentationFormat>Panorámica</PresentationFormat>
  <Paragraphs>154</Paragraphs>
  <Slides>12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12</vt:i4>
      </vt:variant>
    </vt:vector>
  </HeadingPairs>
  <TitlesOfParts>
    <vt:vector size="18" baseType="lpstr">
      <vt:lpstr>Aptos</vt:lpstr>
      <vt:lpstr>Aptos Display</vt:lpstr>
      <vt:lpstr>Aptos Narrow</vt:lpstr>
      <vt:lpstr>Arial</vt:lpstr>
      <vt:lpstr>Calibri</vt:lpstr>
      <vt:lpstr>Tema de Office</vt:lpstr>
      <vt:lpstr>EL MODELO DE DIMENSIONES CULTURALES DE GEERT HOFSTEDE: ENTENDIENDO LAS DIFERENCIAS CULTURALES 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Ma. Guadalupe Patiño Ramos</dc:creator>
  <cp:lastModifiedBy>Ma. Guadalupe Patiño Ramos</cp:lastModifiedBy>
  <cp:revision>7</cp:revision>
  <dcterms:created xsi:type="dcterms:W3CDTF">2025-10-28T11:38:06Z</dcterms:created>
  <dcterms:modified xsi:type="dcterms:W3CDTF">2025-12-12T21:51:25Z</dcterms:modified>
</cp:coreProperties>
</file>