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10287000" cx="18288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iyKJyUIjiS6VFAAkj6c0W4dJwo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7AD8EF9-23D2-4622-A4A4-C94659AE0E61}">
  <a:tblStyle styleId="{77AD8EF9-23D2-4622-A4A4-C94659AE0E6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customschemas.google.com/relationships/presentationmetadata" Target="metadata"/><Relationship Id="rId27" Type="http://schemas.openxmlformats.org/officeDocument/2006/relationships/font" Target="fonts/Montserra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ceb44d9fb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g3ceb44d9fb0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ceb44d9fb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g3ceb44d9fb0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ceb44d9fb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g3ceb44d9fb0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b2ca8124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g3b2ca8124a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4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s-MX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Análisis de Datos para la Toma de Decisiones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6620614"/>
            <a:ext cx="479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588475" y="5137650"/>
            <a:ext cx="9175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-MX" sz="2500">
                <a:solidFill>
                  <a:srgbClr val="64748B"/>
                </a:solidFill>
                <a:highlight>
                  <a:srgbClr val="FFFFFF"/>
                </a:highlight>
              </a:rPr>
              <a:t>Introducción a Métricas Clave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98668d2668_0_31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398668d2668_0_31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CPA: Costo por Adquisición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98668d2668_0_31"/>
          <p:cNvSpPr txBox="1"/>
          <p:nvPr/>
        </p:nvSpPr>
        <p:spPr>
          <a:xfrm>
            <a:off x="4308900" y="2988600"/>
            <a:ext cx="10740000" cy="44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rgbClr val="475569"/>
                </a:solidFill>
                <a:highlight>
                  <a:srgbClr val="FFFFFF"/>
                </a:highlight>
              </a:rPr>
              <a:t>Inversión necesaria para que un usuario realice una acción específica (compra, registro).</a:t>
            </a:r>
            <a:endParaRPr sz="28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475569"/>
                </a:solidFill>
                <a:highlight>
                  <a:srgbClr val="FFFFFF"/>
                </a:highlight>
              </a:rPr>
              <a:t>Optimización Estratégica:</a:t>
            </a:r>
            <a:endParaRPr b="1" sz="28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06400" lvl="0" marL="45720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rgbClr val="475569"/>
              </a:buClr>
              <a:buSzPts val="2800"/>
              <a:buChar char="●"/>
            </a:pPr>
            <a:r>
              <a:rPr lang="es-MX" sz="2800">
                <a:solidFill>
                  <a:srgbClr val="475569"/>
                </a:solidFill>
                <a:highlight>
                  <a:srgbClr val="FFFFFF"/>
                </a:highlight>
              </a:rPr>
              <a:t>Comparación entre canales (FB vs Google).</a:t>
            </a:r>
            <a:endParaRPr sz="28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064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2800"/>
              <a:buChar char="●"/>
            </a:pPr>
            <a:r>
              <a:rPr lang="es-MX" sz="2800">
                <a:solidFill>
                  <a:srgbClr val="475569"/>
                </a:solidFill>
                <a:highlight>
                  <a:srgbClr val="FFFFFF"/>
                </a:highlight>
              </a:rPr>
              <a:t>Relación con el LTV (L</a:t>
            </a:r>
            <a:r>
              <a:rPr lang="es-MX" sz="2800">
                <a:solidFill>
                  <a:srgbClr val="475569"/>
                </a:solidFill>
                <a:highlight>
                  <a:srgbClr val="FFFFFF"/>
                </a:highlight>
              </a:rPr>
              <a:t>ifeti</a:t>
            </a:r>
            <a:r>
              <a:rPr lang="es-MX" sz="2800">
                <a:solidFill>
                  <a:srgbClr val="475569"/>
                </a:solidFill>
                <a:highlight>
                  <a:srgbClr val="FFFFFF"/>
                </a:highlight>
              </a:rPr>
              <a:t>me Value).</a:t>
            </a:r>
            <a:endParaRPr sz="28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064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2800"/>
              <a:buChar char="●"/>
            </a:pPr>
            <a:r>
              <a:rPr lang="es-MX" sz="2800">
                <a:solidFill>
                  <a:srgbClr val="475569"/>
                </a:solidFill>
                <a:highlight>
                  <a:srgbClr val="FFFFFF"/>
                </a:highlight>
              </a:rPr>
              <a:t>Pruebas A/B en Landing Pages.</a:t>
            </a:r>
            <a:endParaRPr sz="2800">
              <a:solidFill>
                <a:srgbClr val="475569"/>
              </a:solidFill>
              <a:highlight>
                <a:srgbClr val="FFFFFF"/>
              </a:highlight>
            </a:endParaRPr>
          </a:p>
        </p:txBody>
      </p:sp>
      <p:sp>
        <p:nvSpPr>
          <p:cNvPr id="178" name="Google Shape;178;g398668d2668_0_31"/>
          <p:cNvSpPr txBox="1"/>
          <p:nvPr/>
        </p:nvSpPr>
        <p:spPr>
          <a:xfrm>
            <a:off x="5340825" y="8208550"/>
            <a:ext cx="65511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5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(Costo de la campaña / conversiones)</a:t>
            </a:r>
            <a:endParaRPr sz="2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ceb44d9fb0_0_47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3ceb44d9fb0_0_47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90" l="0" r="-1360" t="-479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3ceb44d9fb0_0_47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Métricas y Objetivos de Negocio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6" name="Google Shape;186;g3ceb44d9fb0_0_47"/>
          <p:cNvGraphicFramePr/>
          <p:nvPr/>
        </p:nvGraphicFramePr>
        <p:xfrm>
          <a:off x="4046200" y="34290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{77AD8EF9-23D2-4622-A4A4-C94659AE0E61}</a:tableStyleId>
              </a:tblPr>
              <a:tblGrid>
                <a:gridCol w="4914900"/>
                <a:gridCol w="6134100"/>
              </a:tblGrid>
              <a:tr h="485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65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Objetivo Estratégico</a:t>
                      </a:r>
                      <a:endParaRPr b="1" sz="265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42875" marL="142875"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65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Métricas de Control</a:t>
                      </a:r>
                      <a:endParaRPr b="1" sz="265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42875" marL="142875">
                    <a:solidFill>
                      <a:srgbClr val="003366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650">
                          <a:highlight>
                            <a:srgbClr val="FFFFFF"/>
                          </a:highlight>
                        </a:rPr>
                        <a:t>Alcance y Reconocimiento</a:t>
                      </a:r>
                      <a:endParaRPr sz="2650"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42875" marL="142875"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650">
                          <a:highlight>
                            <a:srgbClr val="FFFFFF"/>
                          </a:highlight>
                        </a:rPr>
                        <a:t>Impresiones, Alcance, CTR</a:t>
                      </a:r>
                      <a:endParaRPr sz="2650"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42875" marL="142875"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650">
                          <a:highlight>
                            <a:srgbClr val="FFFFFF"/>
                          </a:highlight>
                        </a:rPr>
                        <a:t>Generación de Leads</a:t>
                      </a:r>
                      <a:endParaRPr sz="2650"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42875" marL="142875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650">
                          <a:highlight>
                            <a:srgbClr val="FFFFFF"/>
                          </a:highlight>
                        </a:rPr>
                        <a:t>Tasa de Conversión, CPL, Rebote</a:t>
                      </a:r>
                      <a:endParaRPr sz="2650"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42875" marL="142875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650">
                          <a:highlight>
                            <a:srgbClr val="FFFFFF"/>
                          </a:highlight>
                        </a:rPr>
                        <a:t>Ventas e Ingresos</a:t>
                      </a:r>
                      <a:endParaRPr sz="2650"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42875" marL="142875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650">
                          <a:highlight>
                            <a:srgbClr val="FFFFFF"/>
                          </a:highlight>
                        </a:rPr>
                        <a:t>CPA, ROAS, LTV</a:t>
                      </a:r>
                      <a:endParaRPr sz="2650"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42875" marL="142875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650">
                          <a:highlight>
                            <a:srgbClr val="FFFFFF"/>
                          </a:highlight>
                        </a:rPr>
                        <a:t>Fidelización</a:t>
                      </a:r>
                      <a:endParaRPr sz="2650"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42875" marL="142875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650">
                          <a:highlight>
                            <a:srgbClr val="FFFFFF"/>
                          </a:highlight>
                        </a:rPr>
                        <a:t>CRR</a:t>
                      </a:r>
                      <a:r>
                        <a:rPr lang="es-MX" sz="2650">
                          <a:highlight>
                            <a:srgbClr val="FFFFFF"/>
                          </a:highlight>
                        </a:rPr>
                        <a:t>, Churn Rate</a:t>
                      </a:r>
                      <a:endParaRPr sz="2650">
                        <a:highlight>
                          <a:srgbClr val="FFFFFF"/>
                        </a:highlight>
                      </a:endParaRPr>
                    </a:p>
                  </a:txBody>
                  <a:tcPr marT="142875" marB="142875" marR="142875" marL="142875">
                    <a:lnT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2E8F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/>
          <p:nvPr/>
        </p:nvSpPr>
        <p:spPr>
          <a:xfrm>
            <a:off x="11469399" y="-155691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8274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7"/>
          <p:cNvPicPr preferRelativeResize="0"/>
          <p:nvPr/>
        </p:nvPicPr>
        <p:blipFill rotWithShape="1">
          <a:blip r:embed="rId5">
            <a:alphaModFix/>
          </a:blip>
          <a:srcRect b="89666" l="0" r="0" t="0"/>
          <a:stretch/>
        </p:blipFill>
        <p:spPr>
          <a:xfrm>
            <a:off x="0" y="0"/>
            <a:ext cx="11838801" cy="163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7"/>
          <p:cNvPicPr preferRelativeResize="0"/>
          <p:nvPr/>
        </p:nvPicPr>
        <p:blipFill rotWithShape="1">
          <a:blip r:embed="rId5">
            <a:alphaModFix/>
          </a:blip>
          <a:srcRect b="55517" l="0" r="48246" t="10944"/>
          <a:stretch/>
        </p:blipFill>
        <p:spPr>
          <a:xfrm>
            <a:off x="0" y="1920600"/>
            <a:ext cx="7307800" cy="631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7"/>
          <p:cNvPicPr preferRelativeResize="0"/>
          <p:nvPr/>
        </p:nvPicPr>
        <p:blipFill rotWithShape="1">
          <a:blip r:embed="rId5">
            <a:alphaModFix/>
          </a:blip>
          <a:srcRect b="47159" l="53618" r="0" t="10602"/>
          <a:stretch/>
        </p:blipFill>
        <p:spPr>
          <a:xfrm>
            <a:off x="7307800" y="1920600"/>
            <a:ext cx="6781951" cy="823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ceb44d9fb0_0_63"/>
          <p:cNvSpPr/>
          <p:nvPr/>
        </p:nvSpPr>
        <p:spPr>
          <a:xfrm>
            <a:off x="11469399" y="-155691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8270" l="0" r="-1360" t="-67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3ceb44d9fb0_0_63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g3ceb44d9fb0_0_63"/>
          <p:cNvPicPr preferRelativeResize="0"/>
          <p:nvPr/>
        </p:nvPicPr>
        <p:blipFill rotWithShape="1">
          <a:blip r:embed="rId5">
            <a:alphaModFix/>
          </a:blip>
          <a:srcRect b="89666" l="0" r="0" t="0"/>
          <a:stretch/>
        </p:blipFill>
        <p:spPr>
          <a:xfrm>
            <a:off x="0" y="0"/>
            <a:ext cx="11838801" cy="163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ceb44d9fb0_0_63"/>
          <p:cNvPicPr preferRelativeResize="0"/>
          <p:nvPr/>
        </p:nvPicPr>
        <p:blipFill rotWithShape="1">
          <a:blip r:embed="rId5">
            <a:alphaModFix/>
          </a:blip>
          <a:srcRect b="28802" l="0" r="47857" t="45558"/>
          <a:stretch/>
        </p:blipFill>
        <p:spPr>
          <a:xfrm>
            <a:off x="0" y="1973225"/>
            <a:ext cx="7624301" cy="499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ceb44d9fb0_0_63"/>
          <p:cNvPicPr preferRelativeResize="0"/>
          <p:nvPr/>
        </p:nvPicPr>
        <p:blipFill rotWithShape="1">
          <a:blip r:embed="rId5">
            <a:alphaModFix/>
          </a:blip>
          <a:srcRect b="702" l="52754" r="0" t="54563"/>
          <a:stretch/>
        </p:blipFill>
        <p:spPr>
          <a:xfrm>
            <a:off x="7624300" y="1973225"/>
            <a:ext cx="6585074" cy="831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ceb44d9fb0_0_72"/>
          <p:cNvSpPr/>
          <p:nvPr/>
        </p:nvSpPr>
        <p:spPr>
          <a:xfrm>
            <a:off x="11469399" y="-155691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8270" l="0" r="-1360" t="-67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3ceb44d9fb0_0_72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3ceb44d9fb0_0_72"/>
          <p:cNvPicPr preferRelativeResize="0"/>
          <p:nvPr/>
        </p:nvPicPr>
        <p:blipFill rotWithShape="1">
          <a:blip r:embed="rId5">
            <a:alphaModFix/>
          </a:blip>
          <a:srcRect b="89666" l="0" r="0" t="0"/>
          <a:stretch/>
        </p:blipFill>
        <p:spPr>
          <a:xfrm>
            <a:off x="0" y="0"/>
            <a:ext cx="11838801" cy="163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ceb44d9fb0_0_72"/>
          <p:cNvPicPr preferRelativeResize="0"/>
          <p:nvPr/>
        </p:nvPicPr>
        <p:blipFill rotWithShape="1">
          <a:blip r:embed="rId5">
            <a:alphaModFix/>
          </a:blip>
          <a:srcRect b="867" l="0" r="47857" t="72379"/>
          <a:stretch/>
        </p:blipFill>
        <p:spPr>
          <a:xfrm>
            <a:off x="0" y="2229725"/>
            <a:ext cx="7624301" cy="5215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2243225" y="11514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Cierre de la Unidad: Puntos Clave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4683075" y="2736150"/>
            <a:ext cx="10050300" cy="6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s-MX" sz="2700">
                <a:solidFill>
                  <a:srgbClr val="475569"/>
                </a:solidFill>
                <a:highlight>
                  <a:srgbClr val="EEF2FF"/>
                </a:highlight>
              </a:rPr>
              <a:t>Brújula:</a:t>
            </a:r>
            <a:r>
              <a:rPr lang="es-MX" sz="2700">
                <a:solidFill>
                  <a:srgbClr val="475569"/>
                </a:solidFill>
                <a:highlight>
                  <a:srgbClr val="EEF2FF"/>
                </a:highlight>
              </a:rPr>
              <a:t> Las métricas guían la toma de decisiones informadas, reduciendo el riesgo de pérdida de inversión.</a:t>
            </a:r>
            <a:endParaRPr sz="2700">
              <a:solidFill>
                <a:srgbClr val="475569"/>
              </a:solidFill>
              <a:highlight>
                <a:srgbClr val="EEF2FF"/>
              </a:highlight>
            </a:endParaRPr>
          </a:p>
          <a:p>
            <a:pPr indent="0" lvl="0" marL="292100" marR="29210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475569"/>
              </a:solidFill>
              <a:highlight>
                <a:srgbClr val="EEF2FF"/>
              </a:highlight>
            </a:endParaRPr>
          </a:p>
          <a:p>
            <a:pPr indent="0" lvl="0" marL="292100" marR="29210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s-MX" sz="2700">
                <a:solidFill>
                  <a:srgbClr val="475569"/>
                </a:solidFill>
                <a:highlight>
                  <a:srgbClr val="ECFDF5"/>
                </a:highlight>
              </a:rPr>
              <a:t>Acción:</a:t>
            </a:r>
            <a:r>
              <a:rPr lang="es-MX" sz="2700">
                <a:solidFill>
                  <a:srgbClr val="475569"/>
                </a:solidFill>
                <a:highlight>
                  <a:srgbClr val="ECFDF5"/>
                </a:highlight>
              </a:rPr>
              <a:t> No solo se trata de medir, sino de ajustar estrategias en tiempo real mediante el CPA y ROAS.</a:t>
            </a:r>
            <a:endParaRPr sz="2700">
              <a:solidFill>
                <a:srgbClr val="475569"/>
              </a:solidFill>
              <a:highlight>
                <a:srgbClr val="ECFDF5"/>
              </a:highlight>
            </a:endParaRPr>
          </a:p>
          <a:p>
            <a:pPr indent="0" lvl="0" marL="292100" marR="29210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475569"/>
              </a:solidFill>
              <a:highlight>
                <a:srgbClr val="ECFDF5"/>
              </a:highlight>
            </a:endParaRPr>
          </a:p>
          <a:p>
            <a:pPr indent="0" lvl="0" marL="292100" marR="292100" rtl="0" algn="l">
              <a:lnSpc>
                <a:spcPct val="16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b="1" lang="es-MX" sz="2700">
                <a:solidFill>
                  <a:srgbClr val="475569"/>
                </a:solidFill>
                <a:highlight>
                  <a:srgbClr val="FFFBEB"/>
                </a:highlight>
              </a:rPr>
              <a:t>Rendición de Cuentas:</a:t>
            </a:r>
            <a:r>
              <a:rPr lang="es-MX" sz="2700">
                <a:solidFill>
                  <a:srgbClr val="475569"/>
                </a:solidFill>
                <a:highlight>
                  <a:srgbClr val="FFFBEB"/>
                </a:highlight>
              </a:rPr>
              <a:t> Permiten demostrar el valor del marketing ante la dirección financiera mediante ROI y márgenes.</a:t>
            </a:r>
            <a:endParaRPr b="1" sz="2700">
              <a:solidFill>
                <a:srgbClr val="0033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33" name="Google Shape;233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" name="Google Shape;237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38" name="Google Shape;238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2790600" y="4440100"/>
            <a:ext cx="132396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b="0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"¿Qué impacto crees que tendría el uso incorrecto o la mala interpretación de una métrica como el CPA o el ROAS en una campaña de marketing digital?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evitarías que eso ocurriera en un entorno profesional?"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6" name="Google Shape;96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678312" y="2112090"/>
            <a:ext cx="127287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0" lang="es-MX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Realizar un repaso general de la Unidad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Abrir el espacio para resolver dudas y consolidar el conocimiento.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una discusión sobre la aplicación de los conceptos.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Más allá de los Números</a:t>
            </a:r>
            <a:endParaRPr sz="440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4203650" y="3163900"/>
            <a:ext cx="12213300" cy="52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003366"/>
                </a:solidFill>
                <a:highlight>
                  <a:srgbClr val="FFFFFF"/>
                </a:highlight>
              </a:rPr>
              <a:t>Métricas como Brújula</a:t>
            </a:r>
            <a:endParaRPr b="1" sz="2800">
              <a:solidFill>
                <a:srgbClr val="00336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475569"/>
                </a:solidFill>
                <a:highlight>
                  <a:srgbClr val="FFFFFF"/>
                </a:highlight>
              </a:rPr>
              <a:t>Las métricas no son estadísticas aisladas; son indicadores estratégicos que permiten:</a:t>
            </a:r>
            <a:endParaRPr sz="30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19100" lvl="0" marL="45720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rgbClr val="475569"/>
              </a:buClr>
              <a:buSzPts val="3000"/>
              <a:buChar char="●"/>
            </a:pPr>
            <a:r>
              <a:rPr lang="es-MX" sz="3000">
                <a:solidFill>
                  <a:srgbClr val="475569"/>
                </a:solidFill>
                <a:highlight>
                  <a:srgbClr val="FFFFFF"/>
                </a:highlight>
              </a:rPr>
              <a:t>Ajustar estrategias en tiempo real.</a:t>
            </a:r>
            <a:endParaRPr sz="30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191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3000"/>
              <a:buChar char="●"/>
            </a:pPr>
            <a:r>
              <a:rPr lang="es-MX" sz="3000">
                <a:solidFill>
                  <a:srgbClr val="475569"/>
                </a:solidFill>
                <a:highlight>
                  <a:srgbClr val="FFFFFF"/>
                </a:highlight>
              </a:rPr>
              <a:t>Priorizar audiencias rentables.</a:t>
            </a:r>
            <a:endParaRPr sz="30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191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3000"/>
              <a:buChar char="●"/>
            </a:pPr>
            <a:r>
              <a:rPr lang="es-MX" sz="3000">
                <a:solidFill>
                  <a:srgbClr val="475569"/>
                </a:solidFill>
                <a:highlight>
                  <a:srgbClr val="FFFFFF"/>
                </a:highlight>
              </a:rPr>
              <a:t>Justificar decisiones ante stakeholders.</a:t>
            </a:r>
            <a:endParaRPr sz="30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191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3000"/>
              <a:buChar char="●"/>
            </a:pPr>
            <a:r>
              <a:rPr lang="es-MX" sz="3000">
                <a:solidFill>
                  <a:srgbClr val="475569"/>
                </a:solidFill>
                <a:highlight>
                  <a:srgbClr val="FFFFFF"/>
                </a:highlight>
              </a:rPr>
              <a:t>Medir la adquisición vs. fidelización.</a:t>
            </a:r>
            <a:endParaRPr sz="3000">
              <a:solidFill>
                <a:srgbClr val="475569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2057400" y="10287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Adquisición: Atracción Eficiente</a:t>
            </a:r>
            <a:endParaRPr sz="440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5742" y="3660725"/>
            <a:ext cx="14566750" cy="112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3475750" y="4788325"/>
            <a:ext cx="5964300" cy="3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rgbClr val="003366"/>
                </a:solidFill>
                <a:highlight>
                  <a:srgbClr val="F8FAFC"/>
                </a:highlight>
              </a:rPr>
              <a:t>CAC</a:t>
            </a:r>
            <a:endParaRPr b="1" sz="2500">
              <a:solidFill>
                <a:srgbClr val="003366"/>
              </a:solidFill>
              <a:highlight>
                <a:srgbClr val="F8FAFC"/>
              </a:highlight>
            </a:endParaRPr>
          </a:p>
          <a:p>
            <a:pPr indent="0" lvl="0" marL="292100" marR="29210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200">
                <a:solidFill>
                  <a:srgbClr val="475569"/>
                </a:solidFill>
                <a:highlight>
                  <a:srgbClr val="F8FAFC"/>
                </a:highlight>
              </a:rPr>
              <a:t>Costo de Adquisición de Cliente. ¿Cuánto nos cuesta ganar un cliente?</a:t>
            </a:r>
            <a:endParaRPr sz="2200">
              <a:solidFill>
                <a:srgbClr val="475569"/>
              </a:solidFill>
              <a:highlight>
                <a:srgbClr val="F8FAFC"/>
              </a:highlight>
            </a:endParaRPr>
          </a:p>
          <a:p>
            <a:pPr indent="0" lvl="0" marL="431800" marR="431800" rtl="0" algn="ctr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350">
                <a:solidFill>
                  <a:srgbClr val="1E293B"/>
                </a:solidFill>
                <a:highlight>
                  <a:srgbClr val="F1F5F9"/>
                </a:highlight>
                <a:latin typeface="Courier New"/>
                <a:ea typeface="Courier New"/>
                <a:cs typeface="Courier New"/>
                <a:sym typeface="Courier New"/>
              </a:rPr>
              <a:t>Inversión Total / Nuevos Clientes</a:t>
            </a:r>
            <a:endParaRPr sz="2350">
              <a:solidFill>
                <a:srgbClr val="1E293B"/>
              </a:solidFill>
              <a:highlight>
                <a:srgbClr val="F1F5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31800" marR="4318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350">
              <a:solidFill>
                <a:srgbClr val="1E293B"/>
              </a:solidFill>
              <a:highlight>
                <a:srgbClr val="F1F5F9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10260750" y="4788325"/>
            <a:ext cx="68403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600">
                <a:solidFill>
                  <a:srgbClr val="003366"/>
                </a:solidFill>
                <a:highlight>
                  <a:srgbClr val="F8FAFC"/>
                </a:highlight>
              </a:rPr>
              <a:t>CTR</a:t>
            </a:r>
            <a:endParaRPr b="1" sz="2600">
              <a:solidFill>
                <a:srgbClr val="003366"/>
              </a:solidFill>
              <a:highlight>
                <a:srgbClr val="F8FAFC"/>
              </a:highlight>
            </a:endParaRPr>
          </a:p>
          <a:p>
            <a:pPr indent="0" lvl="0" marL="292100" marR="29210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300">
                <a:solidFill>
                  <a:srgbClr val="475569"/>
                </a:solidFill>
                <a:highlight>
                  <a:srgbClr val="F8FAFC"/>
                </a:highlight>
              </a:rPr>
              <a:t>Click Through Rate. Relevancia y atractivo de nuestro mensaje.</a:t>
            </a:r>
            <a:endParaRPr sz="2300">
              <a:solidFill>
                <a:srgbClr val="475569"/>
              </a:solidFill>
              <a:highlight>
                <a:srgbClr val="F8FAFC"/>
              </a:highlight>
            </a:endParaRPr>
          </a:p>
          <a:p>
            <a:pPr indent="0" lvl="0" marL="431800" marR="431800" rtl="0" algn="ctr">
              <a:lnSpc>
                <a:spcPct val="115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rPr lang="es-MX" sz="2450">
                <a:solidFill>
                  <a:srgbClr val="1E293B"/>
                </a:solidFill>
                <a:highlight>
                  <a:srgbClr val="F1F5F9"/>
                </a:highlight>
                <a:latin typeface="Courier New"/>
                <a:ea typeface="Courier New"/>
                <a:cs typeface="Courier New"/>
                <a:sym typeface="Courier New"/>
              </a:rPr>
              <a:t>( </a:t>
            </a:r>
            <a:r>
              <a:rPr lang="es-MX" sz="2450">
                <a:solidFill>
                  <a:srgbClr val="1E293B"/>
                </a:solidFill>
                <a:highlight>
                  <a:srgbClr val="F1F5F9"/>
                </a:highlight>
                <a:latin typeface="Courier New"/>
                <a:ea typeface="Courier New"/>
                <a:cs typeface="Courier New"/>
                <a:sym typeface="Courier New"/>
              </a:rPr>
              <a:t>Clics / Impresiones ) × 100</a:t>
            </a:r>
            <a:endParaRPr sz="2450">
              <a:solidFill>
                <a:srgbClr val="1E293B"/>
              </a:solidFill>
              <a:highlight>
                <a:srgbClr val="F1F5F9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Conversión y Leads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4893550" y="7787600"/>
            <a:ext cx="78939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300">
                <a:solidFill>
                  <a:srgbClr val="475569"/>
                </a:solidFill>
                <a:highlight>
                  <a:srgbClr val="FFFFFF"/>
                </a:highlight>
              </a:rPr>
              <a:t>Un CTR alto con baja conversión sugiere una desconexión entre la promesa del anuncio y la experiencia en la página de destino.</a:t>
            </a:r>
            <a:endParaRPr sz="2200"/>
          </a:p>
        </p:txBody>
      </p:sp>
      <p:pic>
        <p:nvPicPr>
          <p:cNvPr id="131" name="Google Shape;131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7478" y="2553864"/>
            <a:ext cx="11473525" cy="517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98668d2668_0_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Retención y Lealtad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g398668d2668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9568" y="2852038"/>
            <a:ext cx="14401875" cy="11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398668d2668_0_4"/>
          <p:cNvSpPr txBox="1"/>
          <p:nvPr/>
        </p:nvSpPr>
        <p:spPr>
          <a:xfrm>
            <a:off x="3499150" y="4525225"/>
            <a:ext cx="6419400" cy="3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900">
                <a:solidFill>
                  <a:srgbClr val="003366"/>
                </a:solidFill>
              </a:rPr>
              <a:t>CRR (Customer Retention Rate)</a:t>
            </a:r>
            <a:endParaRPr b="1" sz="2900">
              <a:solidFill>
                <a:srgbClr val="003366"/>
              </a:solidFill>
            </a:endParaRPr>
          </a:p>
          <a:p>
            <a:pPr indent="0" lvl="0" marL="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600">
                <a:solidFill>
                  <a:srgbClr val="475569"/>
                </a:solidFill>
              </a:rPr>
              <a:t>Porcentaje de clientes que permanecen fieles.</a:t>
            </a:r>
            <a:endParaRPr sz="2600">
              <a:solidFill>
                <a:srgbClr val="475569"/>
              </a:solidFill>
            </a:endParaRPr>
          </a:p>
          <a:p>
            <a:pPr indent="0" lvl="0" marL="139700" marR="139700" rtl="0" algn="ctr">
              <a:lnSpc>
                <a:spcPct val="115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rPr lang="es-MX" sz="2600">
                <a:solidFill>
                  <a:srgbClr val="1E293B"/>
                </a:solidFill>
                <a:highlight>
                  <a:srgbClr val="F1F5F9"/>
                </a:highlight>
                <a:latin typeface="Courier New"/>
                <a:ea typeface="Courier New"/>
                <a:cs typeface="Courier New"/>
                <a:sym typeface="Courier New"/>
              </a:rPr>
              <a:t>( </a:t>
            </a:r>
            <a:r>
              <a:rPr lang="es-MX" sz="2600">
                <a:solidFill>
                  <a:srgbClr val="1E293B"/>
                </a:solidFill>
                <a:highlight>
                  <a:srgbClr val="F1F5F9"/>
                </a:highlight>
                <a:latin typeface="Courier New"/>
                <a:ea typeface="Courier New"/>
                <a:cs typeface="Courier New"/>
                <a:sym typeface="Courier New"/>
              </a:rPr>
              <a:t>Clientes final - Clientes nuevos / Clientes inicio ) × 100</a:t>
            </a:r>
            <a:endParaRPr sz="2600">
              <a:solidFill>
                <a:srgbClr val="1E293B"/>
              </a:solidFill>
              <a:highlight>
                <a:srgbClr val="F1F5F9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1" name="Google Shape;141;g398668d2668_0_4"/>
          <p:cNvSpPr txBox="1"/>
          <p:nvPr/>
        </p:nvSpPr>
        <p:spPr>
          <a:xfrm>
            <a:off x="10602725" y="4525225"/>
            <a:ext cx="7366800" cy="3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900">
                <a:solidFill>
                  <a:srgbClr val="003366"/>
                </a:solidFill>
              </a:rPr>
              <a:t>Churn Rate</a:t>
            </a:r>
            <a:endParaRPr b="1" sz="2900">
              <a:solidFill>
                <a:srgbClr val="003366"/>
              </a:solidFill>
            </a:endParaRPr>
          </a:p>
          <a:p>
            <a:pPr indent="0" lvl="0" marL="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600">
                <a:solidFill>
                  <a:srgbClr val="475569"/>
                </a:solidFill>
              </a:rPr>
              <a:t>Tasa de abandono. Alerta sobre fallas en la propuesta de valor.</a:t>
            </a:r>
            <a:endParaRPr sz="2600">
              <a:solidFill>
                <a:srgbClr val="475569"/>
              </a:solidFill>
            </a:endParaRPr>
          </a:p>
          <a:p>
            <a:pPr indent="0" lvl="0" marL="139700" marR="139700" rtl="0" algn="ctr">
              <a:lnSpc>
                <a:spcPct val="115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rPr lang="es-MX" sz="2650">
                <a:solidFill>
                  <a:srgbClr val="1E293B"/>
                </a:solidFill>
                <a:highlight>
                  <a:srgbClr val="F1F5F9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s-MX" sz="2650">
                <a:solidFill>
                  <a:srgbClr val="1E293B"/>
                </a:solidFill>
                <a:highlight>
                  <a:srgbClr val="F1F5F9"/>
                </a:highlight>
                <a:latin typeface="Courier New"/>
                <a:ea typeface="Courier New"/>
                <a:cs typeface="Courier New"/>
                <a:sym typeface="Courier New"/>
              </a:rPr>
              <a:t>Clientes Perdidos / Clientes Iniciales ) × 100</a:t>
            </a:r>
            <a:endParaRPr sz="2650">
              <a:solidFill>
                <a:srgbClr val="1E293B"/>
              </a:solidFill>
              <a:highlight>
                <a:srgbClr val="F1F5F9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398668d2668_0_1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98668d2668_0_13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Salud del Compromiso (Engagement)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398668d2668_0_13"/>
          <p:cNvSpPr txBox="1"/>
          <p:nvPr/>
        </p:nvSpPr>
        <p:spPr>
          <a:xfrm>
            <a:off x="3208538" y="2236300"/>
            <a:ext cx="1070400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700">
                <a:solidFill>
                  <a:srgbClr val="003366"/>
                </a:solidFill>
                <a:highlight>
                  <a:srgbClr val="FFFFFF"/>
                </a:highlight>
              </a:rPr>
              <a:t>Análisis de Engagement</a:t>
            </a:r>
            <a:endParaRPr b="1" sz="2700">
              <a:solidFill>
                <a:srgbClr val="00336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900">
                <a:solidFill>
                  <a:srgbClr val="475569"/>
                </a:solidFill>
                <a:highlight>
                  <a:srgbClr val="FFFFFF"/>
                </a:highlight>
              </a:rPr>
              <a:t>Segmenta usuarios por fecha de primera interacción para observar:</a:t>
            </a:r>
            <a:endParaRPr sz="29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12750" lvl="0" marL="45720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rgbClr val="475569"/>
              </a:buClr>
              <a:buSzPts val="2900"/>
              <a:buChar char="●"/>
            </a:pPr>
            <a:r>
              <a:rPr lang="es-MX" sz="2900">
                <a:solidFill>
                  <a:srgbClr val="475569"/>
                </a:solidFill>
                <a:highlight>
                  <a:srgbClr val="FFFFFF"/>
                </a:highlight>
              </a:rPr>
              <a:t>Ciclo de vida del producto.</a:t>
            </a:r>
            <a:endParaRPr sz="29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127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2900"/>
              <a:buChar char="●"/>
            </a:pPr>
            <a:r>
              <a:rPr lang="es-MX" sz="2900">
                <a:solidFill>
                  <a:srgbClr val="475569"/>
                </a:solidFill>
                <a:highlight>
                  <a:srgbClr val="FFFFFF"/>
                </a:highlight>
              </a:rPr>
              <a:t>Puntos críticos de abandono.</a:t>
            </a:r>
            <a:endParaRPr sz="29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-41275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2900"/>
              <a:buChar char="●"/>
            </a:pPr>
            <a:r>
              <a:rPr lang="es-MX" sz="2900">
                <a:solidFill>
                  <a:srgbClr val="475569"/>
                </a:solidFill>
                <a:highlight>
                  <a:srgbClr val="FFFFFF"/>
                </a:highlight>
              </a:rPr>
              <a:t>Tiempo promedio en el sitio.</a:t>
            </a:r>
            <a:endParaRPr sz="2900">
              <a:solidFill>
                <a:srgbClr val="475569"/>
              </a:solidFill>
              <a:highlight>
                <a:srgbClr val="FFFFFF"/>
              </a:highlight>
            </a:endParaRPr>
          </a:p>
        </p:txBody>
      </p:sp>
      <p:sp>
        <p:nvSpPr>
          <p:cNvPr id="150" name="Google Shape;150;g398668d2668_0_13"/>
          <p:cNvSpPr txBox="1"/>
          <p:nvPr/>
        </p:nvSpPr>
        <p:spPr>
          <a:xfrm>
            <a:off x="5450575" y="9070800"/>
            <a:ext cx="6735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rgbClr val="475569"/>
                </a:solidFill>
                <a:highlight>
                  <a:srgbClr val="FFFFFF"/>
                </a:highlight>
              </a:rPr>
              <a:t>Mide qué proporción de usuarios activos mensuales regresan diariamente.</a:t>
            </a:r>
            <a:endParaRPr sz="2400"/>
          </a:p>
        </p:txBody>
      </p:sp>
      <p:pic>
        <p:nvPicPr>
          <p:cNvPr id="151" name="Google Shape;151;g398668d2668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8696" y="7974579"/>
            <a:ext cx="4223675" cy="109622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398668d2668_0_13"/>
          <p:cNvSpPr txBox="1"/>
          <p:nvPr/>
        </p:nvSpPr>
        <p:spPr>
          <a:xfrm>
            <a:off x="11366488" y="6401725"/>
            <a:ext cx="5964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METRICAS</a:t>
            </a:r>
            <a:endParaRPr b="1" sz="25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DAU</a:t>
            </a:r>
            <a:r>
              <a:rPr lang="es-MX" sz="25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(usuarios activos diarios) 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WAU</a:t>
            </a:r>
            <a:r>
              <a:rPr lang="es-MX" sz="25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(usuarios activos semanales) </a:t>
            </a:r>
            <a:endParaRPr sz="25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MAU</a:t>
            </a:r>
            <a:r>
              <a:rPr lang="es-MX" sz="25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(usuarios activos mensuales)</a:t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398668d2668_0_22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ROI vs ROAS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98668d2668_0_22"/>
          <p:cNvSpPr txBox="1"/>
          <p:nvPr/>
        </p:nvSpPr>
        <p:spPr>
          <a:xfrm>
            <a:off x="4709400" y="2288925"/>
            <a:ext cx="11997000" cy="6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3366"/>
                </a:solidFill>
                <a:highlight>
                  <a:srgbClr val="F8FAFC"/>
                </a:highlight>
              </a:rPr>
              <a:t>ROI </a:t>
            </a:r>
            <a:endParaRPr b="1" sz="3200">
              <a:solidFill>
                <a:srgbClr val="003366"/>
              </a:solidFill>
              <a:highlight>
                <a:srgbClr val="F8FAFC"/>
              </a:highlight>
            </a:endParaRPr>
          </a:p>
          <a:p>
            <a:pPr indent="0" lvl="0" marL="292100" marR="29210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900">
                <a:solidFill>
                  <a:srgbClr val="475569"/>
                </a:solidFill>
                <a:highlight>
                  <a:srgbClr val="F8FAFC"/>
                </a:highlight>
              </a:rPr>
              <a:t>Rentabilidad </a:t>
            </a:r>
            <a:r>
              <a:rPr b="1" lang="es-MX" sz="2900">
                <a:solidFill>
                  <a:srgbClr val="475569"/>
                </a:solidFill>
                <a:highlight>
                  <a:srgbClr val="F8FAFC"/>
                </a:highlight>
              </a:rPr>
              <a:t>general</a:t>
            </a:r>
            <a:r>
              <a:rPr lang="es-MX" sz="2900">
                <a:solidFill>
                  <a:srgbClr val="475569"/>
                </a:solidFill>
                <a:highlight>
                  <a:srgbClr val="F8FAFC"/>
                </a:highlight>
              </a:rPr>
              <a:t> del negocio.</a:t>
            </a:r>
            <a:endParaRPr sz="2900">
              <a:solidFill>
                <a:srgbClr val="475569"/>
              </a:solidFill>
              <a:highlight>
                <a:srgbClr val="F8FAFC"/>
              </a:highlight>
            </a:endParaRPr>
          </a:p>
          <a:p>
            <a:pPr indent="0" lvl="0" marL="431800" marR="431800" rtl="0" algn="ctr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3050">
                <a:solidFill>
                  <a:srgbClr val="1E293B"/>
                </a:solidFill>
                <a:highlight>
                  <a:srgbClr val="F1F5F9"/>
                </a:highlight>
                <a:latin typeface="Courier New"/>
                <a:ea typeface="Courier New"/>
                <a:cs typeface="Courier New"/>
                <a:sym typeface="Courier New"/>
              </a:rPr>
              <a:t>((</a:t>
            </a:r>
            <a:r>
              <a:rPr lang="es-MX" sz="3050">
                <a:solidFill>
                  <a:srgbClr val="1E293B"/>
                </a:solidFill>
                <a:highlight>
                  <a:srgbClr val="F1F5F9"/>
                </a:highlight>
                <a:latin typeface="Courier New"/>
                <a:ea typeface="Courier New"/>
                <a:cs typeface="Courier New"/>
                <a:sym typeface="Courier New"/>
              </a:rPr>
              <a:t>Ganancia Neta - Inv.) / Inv. ) ×100</a:t>
            </a:r>
            <a:endParaRPr sz="3050">
              <a:solidFill>
                <a:srgbClr val="1E293B"/>
              </a:solidFill>
              <a:highlight>
                <a:srgbClr val="F1F5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292100" marR="2921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3366"/>
              </a:solidFill>
              <a:highlight>
                <a:srgbClr val="F8FAFC"/>
              </a:highlight>
            </a:endParaRPr>
          </a:p>
          <a:p>
            <a:pPr indent="0" lvl="0" marL="292100" marR="2921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3366"/>
                </a:solidFill>
                <a:highlight>
                  <a:srgbClr val="F8FAFC"/>
                </a:highlight>
              </a:rPr>
              <a:t>ROAS </a:t>
            </a:r>
            <a:endParaRPr b="1" sz="3200">
              <a:solidFill>
                <a:srgbClr val="003366"/>
              </a:solidFill>
              <a:highlight>
                <a:srgbClr val="F8FAFC"/>
              </a:highlight>
            </a:endParaRPr>
          </a:p>
          <a:p>
            <a:pPr indent="0" lvl="0" marL="292100" marR="29210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900">
                <a:solidFill>
                  <a:srgbClr val="475569"/>
                </a:solidFill>
                <a:highlight>
                  <a:srgbClr val="F8FAFC"/>
                </a:highlight>
              </a:rPr>
              <a:t>Eficiencia específica de la </a:t>
            </a:r>
            <a:r>
              <a:rPr b="1" lang="es-MX" sz="2900">
                <a:solidFill>
                  <a:srgbClr val="475569"/>
                </a:solidFill>
                <a:highlight>
                  <a:srgbClr val="F8FAFC"/>
                </a:highlight>
              </a:rPr>
              <a:t>pauta publicitaria</a:t>
            </a:r>
            <a:r>
              <a:rPr lang="es-MX" sz="2900">
                <a:solidFill>
                  <a:srgbClr val="475569"/>
                </a:solidFill>
                <a:highlight>
                  <a:srgbClr val="F8FAFC"/>
                </a:highlight>
              </a:rPr>
              <a:t>.</a:t>
            </a:r>
            <a:endParaRPr sz="2900">
              <a:solidFill>
                <a:srgbClr val="475569"/>
              </a:solidFill>
              <a:highlight>
                <a:srgbClr val="F8FAFC"/>
              </a:highlight>
            </a:endParaRPr>
          </a:p>
          <a:p>
            <a:pPr indent="0" lvl="0" marL="431800" marR="431800" rtl="0" algn="ctr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3050">
                <a:solidFill>
                  <a:srgbClr val="1E293B"/>
                </a:solidFill>
                <a:highlight>
                  <a:srgbClr val="F1F5F9"/>
                </a:highlight>
                <a:latin typeface="Courier New"/>
                <a:ea typeface="Courier New"/>
                <a:cs typeface="Courier New"/>
                <a:sym typeface="Courier New"/>
              </a:rPr>
              <a:t>Ingresos Publicidad / Costo Publicidad</a:t>
            </a:r>
            <a:endParaRPr sz="3050">
              <a:solidFill>
                <a:srgbClr val="1E293B"/>
              </a:solidFill>
              <a:highlight>
                <a:srgbClr val="F1F5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i="1" sz="2900">
              <a:solidFill>
                <a:srgbClr val="475569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6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i="1" sz="2900">
              <a:solidFill>
                <a:srgbClr val="475569"/>
              </a:solidFill>
              <a:highlight>
                <a:srgbClr val="FFFFFF"/>
              </a:highlight>
            </a:endParaRPr>
          </a:p>
        </p:txBody>
      </p:sp>
      <p:sp>
        <p:nvSpPr>
          <p:cNvPr id="161" name="Google Shape;161;g398668d2668_0_22"/>
          <p:cNvSpPr txBox="1"/>
          <p:nvPr/>
        </p:nvSpPr>
        <p:spPr>
          <a:xfrm>
            <a:off x="4709400" y="8667775"/>
            <a:ext cx="8129700" cy="13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6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i="1" lang="es-MX" sz="2900">
                <a:solidFill>
                  <a:srgbClr val="475569"/>
                </a:solidFill>
                <a:highlight>
                  <a:srgbClr val="FFFFFF"/>
                </a:highlight>
              </a:rPr>
              <a:t>"El ROAS nos dice si el anuncio funciona; el ROI nos dice si el negocio es sostenible."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b2ca8124a1_0_1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b2ca8124a1_0_16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b2ca8124a1_0_16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Márgenes de Beneficio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b2ca8124a1_0_16"/>
          <p:cNvSpPr txBox="1"/>
          <p:nvPr/>
        </p:nvSpPr>
        <p:spPr>
          <a:xfrm>
            <a:off x="4201050" y="2694025"/>
            <a:ext cx="11742600" cy="6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100">
                <a:solidFill>
                  <a:srgbClr val="003366"/>
                </a:solidFill>
                <a:highlight>
                  <a:srgbClr val="F8FAFC"/>
                </a:highlight>
              </a:rPr>
              <a:t>Margen Bruto</a:t>
            </a:r>
            <a:endParaRPr b="1" sz="3100">
              <a:solidFill>
                <a:srgbClr val="003366"/>
              </a:solidFill>
              <a:highlight>
                <a:srgbClr val="F8FAFC"/>
              </a:highlight>
            </a:endParaRPr>
          </a:p>
          <a:p>
            <a:pPr indent="0" lvl="0" marL="292100" marR="29210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rgbClr val="475569"/>
                </a:solidFill>
                <a:highlight>
                  <a:srgbClr val="F8FAFC"/>
                </a:highlight>
              </a:rPr>
              <a:t>Eficiencia en producción y precios.</a:t>
            </a:r>
            <a:endParaRPr sz="2800">
              <a:solidFill>
                <a:srgbClr val="475569"/>
              </a:solidFill>
              <a:highlight>
                <a:srgbClr val="F8FAFC"/>
              </a:highlight>
            </a:endParaRPr>
          </a:p>
          <a:p>
            <a:pPr indent="0" lvl="0" marL="292100" marR="29210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s-MX" sz="265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(Ingresos totales - costo de bienes vendidos) / ingresos totales x 100</a:t>
            </a:r>
            <a:endParaRPr sz="4400">
              <a:solidFill>
                <a:srgbClr val="475569"/>
              </a:solidFill>
              <a:highlight>
                <a:srgbClr val="F8FAFC"/>
              </a:highlight>
            </a:endParaRPr>
          </a:p>
          <a:p>
            <a:pPr indent="0" lvl="0" marL="292100" marR="2921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003366"/>
              </a:solidFill>
              <a:highlight>
                <a:srgbClr val="F8FAFC"/>
              </a:highlight>
            </a:endParaRPr>
          </a:p>
          <a:p>
            <a:pPr indent="0" lvl="0" marL="292100" marR="2921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-MX" sz="3100">
                <a:solidFill>
                  <a:srgbClr val="003366"/>
                </a:solidFill>
                <a:highlight>
                  <a:srgbClr val="F8FAFC"/>
                </a:highlight>
              </a:rPr>
              <a:t>Margen Neto</a:t>
            </a:r>
            <a:endParaRPr b="1" sz="3100">
              <a:solidFill>
                <a:srgbClr val="003366"/>
              </a:solidFill>
              <a:highlight>
                <a:srgbClr val="F8FAFC"/>
              </a:highlight>
            </a:endParaRPr>
          </a:p>
          <a:p>
            <a:pPr indent="0" lvl="0" marL="292100" marR="292100" rtl="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rgbClr val="475569"/>
                </a:solidFill>
                <a:highlight>
                  <a:srgbClr val="F8FAFC"/>
                </a:highlight>
              </a:rPr>
              <a:t>La rentabilidad final tras deducir </a:t>
            </a:r>
            <a:r>
              <a:rPr b="1" lang="es-MX" sz="2800">
                <a:solidFill>
                  <a:srgbClr val="475569"/>
                </a:solidFill>
                <a:highlight>
                  <a:srgbClr val="F8FAFC"/>
                </a:highlight>
              </a:rPr>
              <a:t>todos</a:t>
            </a:r>
            <a:r>
              <a:rPr lang="es-MX" sz="2800">
                <a:solidFill>
                  <a:srgbClr val="475569"/>
                </a:solidFill>
                <a:highlight>
                  <a:srgbClr val="F8FAFC"/>
                </a:highlight>
              </a:rPr>
              <a:t> los gastos (impuestos, operativos, intereses).</a:t>
            </a:r>
            <a:endParaRPr sz="2800">
              <a:solidFill>
                <a:srgbClr val="475569"/>
              </a:solidFill>
              <a:highlight>
                <a:srgbClr val="F8FAFC"/>
              </a:highlight>
            </a:endParaRPr>
          </a:p>
          <a:p>
            <a:pPr indent="0" lvl="0" marL="292100" marR="292100" rtl="0" algn="l">
              <a:lnSpc>
                <a:spcPct val="16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b="1" lang="es-MX" sz="265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(Beneficio neto / ingresos totales) x 100</a:t>
            </a:r>
            <a:endParaRPr sz="4400">
              <a:solidFill>
                <a:srgbClr val="475569"/>
              </a:solidFill>
              <a:highlight>
                <a:srgbClr val="F8FAFC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