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tQvIk2J5z9PSQsGqm0pjyICUS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8668d266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98668d266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8668d266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398668d2668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8668d266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98668d2668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8" l="0" r="-1359" t="-67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Fundamentos de economía y finanzas aplicados al negocio digital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5613489"/>
            <a:ext cx="479792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1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8668d2668_0_4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98668d2668_0_4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98668d2668_0_4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Relación Economía y Gestión Empresarial</a:t>
            </a:r>
            <a:endParaRPr/>
          </a:p>
        </p:txBody>
      </p:sp>
      <p:sp>
        <p:nvSpPr>
          <p:cNvPr id="174" name="Google Shape;174;g398668d2668_0_40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Eje de la Decisión Estratégica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40"/>
          <p:cNvSpPr/>
          <p:nvPr/>
        </p:nvSpPr>
        <p:spPr>
          <a:xfrm>
            <a:off x="4114775" y="43921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Micro a la Gestión:</a:t>
            </a:r>
            <a:r>
              <a:rPr lang="es-MX" sz="2400">
                <a:solidFill>
                  <a:schemeClr val="dk1"/>
                </a:solidFill>
              </a:rPr>
              <a:t> La comprensión del consumidor y la competencia definen la </a:t>
            </a:r>
            <a:r>
              <a:rPr b="1" lang="es-MX" sz="2400">
                <a:solidFill>
                  <a:schemeClr val="dk1"/>
                </a:solidFill>
              </a:rPr>
              <a:t>estrategia de </a:t>
            </a:r>
            <a:r>
              <a:rPr b="1" i="1" lang="es-MX" sz="2400">
                <a:solidFill>
                  <a:schemeClr val="dk1"/>
                </a:solidFill>
              </a:rPr>
              <a:t>pricing</a:t>
            </a:r>
            <a:r>
              <a:rPr lang="es-MX" sz="2400">
                <a:solidFill>
                  <a:schemeClr val="dk1"/>
                </a:solidFill>
              </a:rPr>
              <a:t>, la </a:t>
            </a:r>
            <a:r>
              <a:rPr b="1" lang="es-MX" sz="2400">
                <a:solidFill>
                  <a:schemeClr val="dk1"/>
                </a:solidFill>
              </a:rPr>
              <a:t>segmentación</a:t>
            </a:r>
            <a:r>
              <a:rPr lang="es-MX" sz="2400">
                <a:solidFill>
                  <a:schemeClr val="dk1"/>
                </a:solidFill>
              </a:rPr>
              <a:t> y la </a:t>
            </a:r>
            <a:r>
              <a:rPr b="1" lang="es-MX" sz="2400">
                <a:solidFill>
                  <a:schemeClr val="dk1"/>
                </a:solidFill>
              </a:rPr>
              <a:t>gestión eficiente de costos operativos</a:t>
            </a:r>
            <a:r>
              <a:rPr lang="es-MX" sz="2400">
                <a:solidFill>
                  <a:schemeClr val="dk1"/>
                </a:solidFill>
              </a:rPr>
              <a:t> para la rentabilidad.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Macro a la Gestión:</a:t>
            </a:r>
            <a:r>
              <a:rPr lang="es-MX" sz="2400">
                <a:solidFill>
                  <a:schemeClr val="dk1"/>
                </a:solidFill>
              </a:rPr>
              <a:t> El monitoreo de la </a:t>
            </a:r>
            <a:r>
              <a:rPr b="1" lang="es-MX" sz="2400">
                <a:solidFill>
                  <a:schemeClr val="dk1"/>
                </a:solidFill>
              </a:rPr>
              <a:t>inflación</a:t>
            </a:r>
            <a:r>
              <a:rPr lang="es-MX" sz="2400">
                <a:solidFill>
                  <a:schemeClr val="dk1"/>
                </a:solidFill>
              </a:rPr>
              <a:t> y el </a:t>
            </a:r>
            <a:r>
              <a:rPr b="1" lang="es-MX" sz="2400">
                <a:solidFill>
                  <a:schemeClr val="dk1"/>
                </a:solidFill>
              </a:rPr>
              <a:t>tipo de cambio</a:t>
            </a:r>
            <a:r>
              <a:rPr lang="es-MX" sz="2400">
                <a:solidFill>
                  <a:schemeClr val="dk1"/>
                </a:solidFill>
              </a:rPr>
              <a:t> define los planes de </a:t>
            </a:r>
            <a:r>
              <a:rPr b="1" lang="es-MX" sz="2400">
                <a:solidFill>
                  <a:schemeClr val="dk1"/>
                </a:solidFill>
              </a:rPr>
              <a:t>expansión internacional</a:t>
            </a:r>
            <a:r>
              <a:rPr lang="es-MX" sz="2400">
                <a:solidFill>
                  <a:schemeClr val="dk1"/>
                </a:solidFill>
              </a:rPr>
              <a:t> y las decisiones de </a:t>
            </a:r>
            <a:r>
              <a:rPr b="1" lang="es-MX" sz="2400">
                <a:solidFill>
                  <a:schemeClr val="dk1"/>
                </a:solidFill>
              </a:rPr>
              <a:t>inversión</a:t>
            </a:r>
            <a:r>
              <a:rPr lang="es-MX" sz="2400">
                <a:solidFill>
                  <a:schemeClr val="dk1"/>
                </a:solidFill>
              </a:rPr>
              <a:t> o </a:t>
            </a:r>
            <a:r>
              <a:rPr b="1" lang="es-MX" sz="2400">
                <a:solidFill>
                  <a:schemeClr val="dk1"/>
                </a:solidFill>
              </a:rPr>
              <a:t>endeudamiento</a:t>
            </a:r>
            <a:r>
              <a:rPr lang="es-MX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Caso Netflix:</a:t>
            </a:r>
            <a:r>
              <a:rPr lang="es-MX" sz="2400">
                <a:solidFill>
                  <a:schemeClr val="dk1"/>
                </a:solidFill>
              </a:rPr>
              <a:t> Ajusta su estrategia de precios según el </a:t>
            </a:r>
            <a:r>
              <a:rPr b="1" lang="es-MX" sz="2400">
                <a:solidFill>
                  <a:schemeClr val="dk1"/>
                </a:solidFill>
              </a:rPr>
              <a:t>poder adquisitivo</a:t>
            </a:r>
            <a:r>
              <a:rPr lang="es-MX" sz="2400">
                <a:solidFill>
                  <a:schemeClr val="dk1"/>
                </a:solidFill>
              </a:rPr>
              <a:t> (elasticidad) de cada país y diversifica su oferta para mitigar riesgos macroeconómicos.</a:t>
            </a:r>
            <a:endParaRPr b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8668d2668_0_49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8668d2668_0_49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98668d2668_0_49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Contexto Global y la Digitalización</a:t>
            </a:r>
            <a:endParaRPr/>
          </a:p>
        </p:txBody>
      </p:sp>
      <p:sp>
        <p:nvSpPr>
          <p:cNvPr id="183" name="Google Shape;183;g398668d2668_0_49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Riesgos y Oportunidades Globales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98668d2668_0_49"/>
          <p:cNvSpPr/>
          <p:nvPr/>
        </p:nvSpPr>
        <p:spPr>
          <a:xfrm>
            <a:off x="4114775" y="41060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Globalización Digital:</a:t>
            </a:r>
            <a:r>
              <a:rPr lang="es-MX" sz="2500">
                <a:solidFill>
                  <a:schemeClr val="dk1"/>
                </a:solidFill>
              </a:rPr>
              <a:t> Permite la expansión rápida, pero genera </a:t>
            </a:r>
            <a:r>
              <a:rPr b="1" lang="es-MX" sz="2500">
                <a:solidFill>
                  <a:schemeClr val="dk1"/>
                </a:solidFill>
              </a:rPr>
              <a:t>mayor interdependencia</a:t>
            </a:r>
            <a:r>
              <a:rPr lang="es-MX" sz="2500">
                <a:solidFill>
                  <a:schemeClr val="dk1"/>
                </a:solidFill>
              </a:rPr>
              <a:t> y vulnerabilidad a crisis externas.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Regulación y Políticas:</a:t>
            </a:r>
            <a:r>
              <a:rPr lang="es-MX" sz="2500">
                <a:solidFill>
                  <a:schemeClr val="dk1"/>
                </a:solidFill>
              </a:rPr>
              <a:t> Las normativas internacionales (GDPR, impuestos digitales) exigen </a:t>
            </a:r>
            <a:r>
              <a:rPr b="1" lang="es-MX" sz="2500">
                <a:solidFill>
                  <a:schemeClr val="dk1"/>
                </a:solidFill>
              </a:rPr>
              <a:t>adaptación legal y fiscal</a:t>
            </a:r>
            <a:r>
              <a:rPr lang="es-MX" sz="2500">
                <a:solidFill>
                  <a:schemeClr val="dk1"/>
                </a:solidFill>
              </a:rPr>
              <a:t> en múltiples jurisdicciones.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Riesgos:</a:t>
            </a:r>
            <a:r>
              <a:rPr lang="es-MX" sz="2500">
                <a:solidFill>
                  <a:schemeClr val="dk1"/>
                </a:solidFill>
              </a:rPr>
              <a:t> La </a:t>
            </a:r>
            <a:r>
              <a:rPr b="1" lang="es-MX" sz="2500">
                <a:solidFill>
                  <a:schemeClr val="dk1"/>
                </a:solidFill>
              </a:rPr>
              <a:t>fragmentación digital</a:t>
            </a:r>
            <a:r>
              <a:rPr lang="es-MX" sz="2500">
                <a:solidFill>
                  <a:schemeClr val="dk1"/>
                </a:solidFill>
              </a:rPr>
              <a:t> y la </a:t>
            </a:r>
            <a:r>
              <a:rPr b="1" lang="es-MX" sz="2500">
                <a:solidFill>
                  <a:schemeClr val="dk1"/>
                </a:solidFill>
              </a:rPr>
              <a:t>incertidumbre en las políticas comerciales</a:t>
            </a:r>
            <a:r>
              <a:rPr lang="es-MX" sz="2500">
                <a:solidFill>
                  <a:schemeClr val="dk1"/>
                </a:solidFill>
              </a:rPr>
              <a:t> (ej. conflictos entre EE. UU. y China) pueden afectar cadenas de suministro y mercados.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Decisiones Clave:</a:t>
            </a:r>
            <a:r>
              <a:rPr lang="es-MX" sz="2500">
                <a:solidFill>
                  <a:schemeClr val="dk1"/>
                </a:solidFill>
              </a:rPr>
              <a:t> Evaluar la viabilidad de la inversión, el costo del financiamiento y la competitividad en mercados extranjeros.</a:t>
            </a:r>
            <a:endParaRPr b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90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 b="40621" l="0" r="0" t="0"/>
          <a:stretch/>
        </p:blipFill>
        <p:spPr>
          <a:xfrm>
            <a:off x="0" y="0"/>
            <a:ext cx="17020298" cy="75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8" l="0" r="-1359" t="-67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398668d2668_0_60"/>
          <p:cNvPicPr preferRelativeResize="0"/>
          <p:nvPr/>
        </p:nvPicPr>
        <p:blipFill rotWithShape="1">
          <a:blip r:embed="rId3">
            <a:alphaModFix/>
          </a:blip>
          <a:srcRect b="1300" l="0" r="0" t="39320"/>
          <a:stretch/>
        </p:blipFill>
        <p:spPr>
          <a:xfrm>
            <a:off x="0" y="0"/>
            <a:ext cx="17020298" cy="75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98668d2668_0_60"/>
          <p:cNvSpPr/>
          <p:nvPr/>
        </p:nvSpPr>
        <p:spPr>
          <a:xfrm>
            <a:off x="-1" y="6500365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8" l="0" r="-1359" t="-677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398668d2668_0_60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/>
          </a:p>
        </p:txBody>
      </p:sp>
      <p:sp>
        <p:nvSpPr>
          <p:cNvPr id="214" name="Google Shape;214;p10"/>
          <p:cNvSpPr/>
          <p:nvPr/>
        </p:nvSpPr>
        <p:spPr>
          <a:xfrm>
            <a:off x="3934675" y="3911548"/>
            <a:ext cx="12344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90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</a:rPr>
              <a:t>Síntesis:</a:t>
            </a:r>
            <a:endParaRPr b="1" sz="2800">
              <a:solidFill>
                <a:schemeClr val="dk1"/>
              </a:solidFill>
            </a:endParaRPr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La </a:t>
            </a:r>
            <a:r>
              <a:rPr b="1" lang="es-MX" sz="2800">
                <a:solidFill>
                  <a:schemeClr val="dk1"/>
                </a:solidFill>
              </a:rPr>
              <a:t>Microeconomía</a:t>
            </a:r>
            <a:r>
              <a:rPr lang="es-MX" sz="2800">
                <a:solidFill>
                  <a:schemeClr val="dk1"/>
                </a:solidFill>
              </a:rPr>
              <a:t> dicta las reglas de </a:t>
            </a:r>
            <a:r>
              <a:rPr i="1" lang="es-MX" sz="2800">
                <a:solidFill>
                  <a:schemeClr val="dk1"/>
                </a:solidFill>
              </a:rPr>
              <a:t>pricing</a:t>
            </a:r>
            <a:r>
              <a:rPr lang="es-MX" sz="2800">
                <a:solidFill>
                  <a:schemeClr val="dk1"/>
                </a:solidFill>
              </a:rPr>
              <a:t> y rentabilidad.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La </a:t>
            </a:r>
            <a:r>
              <a:rPr b="1" lang="es-MX" sz="2800">
                <a:solidFill>
                  <a:schemeClr val="dk1"/>
                </a:solidFill>
              </a:rPr>
              <a:t>Macroeconomía</a:t>
            </a:r>
            <a:r>
              <a:rPr lang="es-MX" sz="2800">
                <a:solidFill>
                  <a:schemeClr val="dk1"/>
                </a:solidFill>
              </a:rPr>
              <a:t> define el entorno de riesgo y oportunidad para la expansión global.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s-MX" sz="2800">
                <a:solidFill>
                  <a:schemeClr val="dk1"/>
                </a:solidFill>
              </a:rPr>
              <a:t>La </a:t>
            </a:r>
            <a:r>
              <a:rPr b="1" lang="es-MX" sz="2800">
                <a:solidFill>
                  <a:schemeClr val="dk1"/>
                </a:solidFill>
              </a:rPr>
              <a:t>IA y el Big Data</a:t>
            </a:r>
            <a:r>
              <a:rPr lang="es-MX" sz="2800">
                <a:solidFill>
                  <a:schemeClr val="dk1"/>
                </a:solidFill>
              </a:rPr>
              <a:t> son herramientas de eficiencia económica.</a:t>
            </a:r>
            <a:endParaRPr b="1" sz="4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20" name="Google Shape;220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25" name="Google Shape;225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4155142" y="3061201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Diálogo Estratégico</a:t>
            </a:r>
            <a:endParaRPr/>
          </a:p>
        </p:txBody>
      </p:sp>
      <p:sp>
        <p:nvSpPr>
          <p:cNvPr id="230" name="Google Shape;230;p11"/>
          <p:cNvSpPr txBox="1"/>
          <p:nvPr/>
        </p:nvSpPr>
        <p:spPr>
          <a:xfrm>
            <a:off x="2858178" y="4828614"/>
            <a:ext cx="121143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influye el contexto económico global en las decisiones estratégicas de una empresa digital, y qué factores clave deben considerarse al expandirse a mercados internacionales?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79662" y="1788265"/>
            <a:ext cx="12728700" cy="6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es-MX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Repaso rápido de los puntos clave de la Unidad 1.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Revisar los pilares de la Micro y Macroeconomía aplicados al entorno digital.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★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Aclarar dudas sobre el impacto del contexto global en las decisiones estratégicas.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</a:pP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Fundamentos Teóricos: Pilares de la Decisión Digital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Economía en el Ecosistema Digital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4197925" y="4106112"/>
            <a:ext cx="13182600" cy="35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s-MX" sz="2500">
                <a:solidFill>
                  <a:schemeClr val="dk1"/>
                </a:solidFill>
              </a:rPr>
              <a:t>Fundamento:</a:t>
            </a:r>
            <a:r>
              <a:rPr lang="es-MX" sz="2500">
                <a:solidFill>
                  <a:schemeClr val="dk1"/>
                </a:solidFill>
              </a:rPr>
              <a:t> Las teorías económicas tradicionales (del Consumidor, de la Empresa) se adaptan a la nueva dinámica del mercado digital.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s-MX" sz="2500">
                <a:solidFill>
                  <a:schemeClr val="dk1"/>
                </a:solidFill>
              </a:rPr>
              <a:t>Microeconomía:</a:t>
            </a:r>
            <a:r>
              <a:rPr lang="es-MX" sz="2500">
                <a:solidFill>
                  <a:schemeClr val="dk1"/>
                </a:solidFill>
              </a:rPr>
              <a:t> Analiza el comportamiento individual de empresas y consumidores, y la formación de precios en plataformas.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s-MX" sz="2500">
                <a:solidFill>
                  <a:schemeClr val="dk1"/>
                </a:solidFill>
              </a:rPr>
              <a:t>Macroeconomía:</a:t>
            </a:r>
            <a:r>
              <a:rPr lang="es-MX" sz="2500">
                <a:solidFill>
                  <a:schemeClr val="dk1"/>
                </a:solidFill>
              </a:rPr>
              <a:t> Proporciona el marco para entender las variables globales (PIB, inflación, políticas monetarias) que afectan la expansión internacional.</a:t>
            </a:r>
            <a:endParaRPr sz="25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b="1" lang="es-MX" sz="2500">
                <a:solidFill>
                  <a:schemeClr val="dk1"/>
                </a:solidFill>
              </a:rPr>
              <a:t>Economía Digital:</a:t>
            </a:r>
            <a:r>
              <a:rPr lang="es-MX" sz="2500">
                <a:solidFill>
                  <a:schemeClr val="dk1"/>
                </a:solidFill>
              </a:rPr>
              <a:t> Introduce nuevos enfoques como la </a:t>
            </a:r>
            <a:r>
              <a:rPr b="1" lang="es-MX" sz="2500">
                <a:solidFill>
                  <a:schemeClr val="dk1"/>
                </a:solidFill>
              </a:rPr>
              <a:t>Economía de Plataformas</a:t>
            </a:r>
            <a:r>
              <a:rPr lang="es-MX" sz="2500">
                <a:solidFill>
                  <a:schemeClr val="dk1"/>
                </a:solidFill>
              </a:rPr>
              <a:t> y la </a:t>
            </a:r>
            <a:r>
              <a:rPr b="1" lang="es-MX" sz="2500">
                <a:solidFill>
                  <a:schemeClr val="dk1"/>
                </a:solidFill>
              </a:rPr>
              <a:t>Economía del Conocimiento</a:t>
            </a:r>
            <a:r>
              <a:rPr lang="es-MX" sz="2500">
                <a:solidFill>
                  <a:schemeClr val="dk1"/>
                </a:solidFill>
              </a:rPr>
              <a:t>, donde la información es el principal generador de valor.</a:t>
            </a:r>
            <a:endParaRPr b="1" sz="4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Principios Microeconómicos Clave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4383752" y="2628900"/>
            <a:ext cx="11701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Comportamiento y Precios en Mercados Digitales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3754575" y="3748557"/>
            <a:ext cx="12573000" cy="526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1. Oferta y Demanda:</a:t>
            </a:r>
            <a:r>
              <a:rPr lang="es-MX" sz="2600">
                <a:solidFill>
                  <a:schemeClr val="dk1"/>
                </a:solidFill>
              </a:rPr>
              <a:t> El equilibrio se ajusta rápidamente en el entorno digital mediante la </a:t>
            </a:r>
            <a:r>
              <a:rPr b="1" lang="es-MX" sz="2600">
                <a:solidFill>
                  <a:schemeClr val="dk1"/>
                </a:solidFill>
              </a:rPr>
              <a:t>automatización</a:t>
            </a:r>
            <a:r>
              <a:rPr lang="es-MX" sz="2600">
                <a:solidFill>
                  <a:schemeClr val="dk1"/>
                </a:solidFill>
              </a:rPr>
              <a:t> y la </a:t>
            </a:r>
            <a:r>
              <a:rPr b="1" lang="es-MX" sz="2600">
                <a:solidFill>
                  <a:schemeClr val="dk1"/>
                </a:solidFill>
              </a:rPr>
              <a:t>fijación de precios dinámicos</a:t>
            </a:r>
            <a:r>
              <a:rPr lang="es-MX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2. Elasticidad de la Demanda: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Mide la </a:t>
            </a:r>
            <a:r>
              <a:rPr b="1" lang="es-MX" sz="2600">
                <a:solidFill>
                  <a:schemeClr val="dk1"/>
                </a:solidFill>
              </a:rPr>
              <a:t>sensibilidad</a:t>
            </a:r>
            <a:r>
              <a:rPr lang="es-MX" sz="2600">
                <a:solidFill>
                  <a:schemeClr val="dk1"/>
                </a:solidFill>
              </a:rPr>
              <a:t> de la demanda ante cambios en el precio.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s-MX" sz="2600">
                <a:solidFill>
                  <a:schemeClr val="dk1"/>
                </a:solidFill>
              </a:rPr>
              <a:t>En digital, permite a las empresas (como Amazon o plataformas de suscripción) </a:t>
            </a:r>
            <a:r>
              <a:rPr b="1" lang="es-MX" sz="2600">
                <a:solidFill>
                  <a:schemeClr val="dk1"/>
                </a:solidFill>
              </a:rPr>
              <a:t>ajustar precios en tiempo real</a:t>
            </a:r>
            <a:r>
              <a:rPr lang="es-MX" sz="2600">
                <a:solidFill>
                  <a:schemeClr val="dk1"/>
                </a:solidFill>
              </a:rPr>
              <a:t> según la competencia y el comportamiento del consumidor.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3. Competencia:</a:t>
            </a:r>
            <a:r>
              <a:rPr lang="es-MX" sz="2600">
                <a:solidFill>
                  <a:schemeClr val="dk1"/>
                </a:solidFill>
              </a:rPr>
              <a:t> Es </a:t>
            </a:r>
            <a:r>
              <a:rPr b="1" lang="es-MX" sz="2600">
                <a:solidFill>
                  <a:schemeClr val="dk1"/>
                </a:solidFill>
              </a:rPr>
              <a:t>intensa y global</a:t>
            </a:r>
            <a:r>
              <a:rPr lang="es-MX" sz="2600">
                <a:solidFill>
                  <a:schemeClr val="dk1"/>
                </a:solidFill>
              </a:rPr>
              <a:t> debido a la facilidad de acceso a información. La diferenciación se logra mediante </a:t>
            </a:r>
            <a:r>
              <a:rPr b="1" lang="es-MX" sz="2600">
                <a:solidFill>
                  <a:schemeClr val="dk1"/>
                </a:solidFill>
              </a:rPr>
              <a:t>innovación y personalización</a:t>
            </a:r>
            <a:r>
              <a:rPr lang="es-MX" sz="2600">
                <a:solidFill>
                  <a:schemeClr val="dk1"/>
                </a:solidFill>
              </a:rPr>
              <a:t>.</a:t>
            </a:r>
            <a:endParaRPr b="1" sz="3900">
              <a:solidFill>
                <a:schemeClr val="dk1"/>
              </a:solidFill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Principios Microeconómicos Clave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4383742" y="2628900"/>
            <a:ext cx="95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Costos y Estructuras de Mercado</a:t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4572000" y="4392199"/>
            <a:ext cx="127254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s-MX" sz="2300">
                <a:solidFill>
                  <a:schemeClr val="dk1"/>
                </a:solidFill>
              </a:rPr>
              <a:t>Costos de Producción Digital:</a:t>
            </a:r>
            <a:endParaRPr b="1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="1" lang="es-MX" sz="2300">
                <a:solidFill>
                  <a:schemeClr val="dk1"/>
                </a:solidFill>
              </a:rPr>
              <a:t>Costos Fijos:</a:t>
            </a:r>
            <a:r>
              <a:rPr lang="es-MX" sz="2300">
                <a:solidFill>
                  <a:schemeClr val="dk1"/>
                </a:solidFill>
              </a:rPr>
              <a:t> Altos en la fase inicial (desarrollo de </a:t>
            </a:r>
            <a:r>
              <a:rPr i="1" lang="es-MX" sz="2300">
                <a:solidFill>
                  <a:schemeClr val="dk1"/>
                </a:solidFill>
              </a:rPr>
              <a:t>software</a:t>
            </a:r>
            <a:r>
              <a:rPr lang="es-MX" sz="2300">
                <a:solidFill>
                  <a:schemeClr val="dk1"/>
                </a:solidFill>
              </a:rPr>
              <a:t>, infraestructura en la nube).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="1" lang="es-MX" sz="2300">
                <a:solidFill>
                  <a:schemeClr val="dk1"/>
                </a:solidFill>
              </a:rPr>
              <a:t>Costos Variables:</a:t>
            </a:r>
            <a:r>
              <a:rPr lang="es-MX" sz="2300">
                <a:solidFill>
                  <a:schemeClr val="dk1"/>
                </a:solidFill>
              </a:rPr>
              <a:t> Bajos por unidad de servicio, permitiendo </a:t>
            </a:r>
            <a:r>
              <a:rPr b="1" lang="es-MX" sz="2300">
                <a:solidFill>
                  <a:schemeClr val="dk1"/>
                </a:solidFill>
              </a:rPr>
              <a:t>Economías de Escala</a:t>
            </a:r>
            <a:r>
              <a:rPr lang="es-MX" sz="2300">
                <a:solidFill>
                  <a:schemeClr val="dk1"/>
                </a:solidFill>
              </a:rPr>
              <a:t> masivas.</a:t>
            </a:r>
            <a:endParaRPr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s-MX" sz="2300">
                <a:solidFill>
                  <a:schemeClr val="dk1"/>
                </a:solidFill>
              </a:rPr>
              <a:t>Estructuras de Mercado:</a:t>
            </a:r>
            <a:endParaRPr b="1"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="1" lang="es-MX" sz="2300">
                <a:solidFill>
                  <a:schemeClr val="dk1"/>
                </a:solidFill>
              </a:rPr>
              <a:t>Oligopolios Digitales:</a:t>
            </a:r>
            <a:r>
              <a:rPr lang="es-MX" sz="2300">
                <a:solidFill>
                  <a:schemeClr val="dk1"/>
                </a:solidFill>
              </a:rPr>
              <a:t> Pocos competidores dominan el mercado (ej. Google, Meta, Amazon).</a:t>
            </a:r>
            <a:endParaRPr sz="2300">
              <a:solidFill>
                <a:schemeClr val="dk1"/>
              </a:solidFill>
            </a:endParaRPr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b="1" lang="es-MX" sz="2300">
                <a:solidFill>
                  <a:schemeClr val="dk1"/>
                </a:solidFill>
              </a:rPr>
              <a:t>Monopolios Naturales:</a:t>
            </a:r>
            <a:r>
              <a:rPr lang="es-MX" sz="2300">
                <a:solidFill>
                  <a:schemeClr val="dk1"/>
                </a:solidFill>
              </a:rPr>
              <a:t> Generados por los </a:t>
            </a:r>
            <a:r>
              <a:rPr b="1" lang="es-MX" sz="2300">
                <a:solidFill>
                  <a:schemeClr val="dk1"/>
                </a:solidFill>
              </a:rPr>
              <a:t>Efectos de Red</a:t>
            </a:r>
            <a:r>
              <a:rPr lang="es-MX" sz="2300">
                <a:solidFill>
                  <a:schemeClr val="dk1"/>
                </a:solidFill>
              </a:rPr>
              <a:t>, donde el valor de la plataforma aumenta con el número de usuarios (ej. redes sociales).</a:t>
            </a:r>
            <a:endParaRPr b="1" sz="3600">
              <a:solidFill>
                <a:schemeClr val="dk1"/>
              </a:solidFill>
            </a:endParaRPr>
          </a:p>
          <a:p>
            <a:pPr indent="-1333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Aplicación Microeconómica: Caso de Pricing Dinámico</a:t>
            </a:r>
            <a:endParaRPr/>
          </a:p>
        </p:txBody>
      </p:sp>
      <p:sp>
        <p:nvSpPr>
          <p:cNvPr id="138" name="Google Shape;138;g398668d2668_0_4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Microeconomía en Acción: Uber y Tarificación</a:t>
            </a:r>
            <a:endParaRPr/>
          </a:p>
        </p:txBody>
      </p:sp>
      <p:sp>
        <p:nvSpPr>
          <p:cNvPr id="139" name="Google Shape;139;g398668d2668_0_4"/>
          <p:cNvSpPr/>
          <p:nvPr/>
        </p:nvSpPr>
        <p:spPr>
          <a:xfrm>
            <a:off x="4135575" y="4205174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Modelo de Uber:</a:t>
            </a:r>
            <a:r>
              <a:rPr lang="es-MX" sz="2600">
                <a:solidFill>
                  <a:schemeClr val="dk1"/>
                </a:solidFill>
              </a:rPr>
              <a:t> Aplica la </a:t>
            </a:r>
            <a:r>
              <a:rPr b="1" lang="es-MX" sz="2600">
                <a:solidFill>
                  <a:schemeClr val="dk1"/>
                </a:solidFill>
              </a:rPr>
              <a:t>tarificación dinámica</a:t>
            </a:r>
            <a:r>
              <a:rPr lang="es-MX" sz="2600">
                <a:solidFill>
                  <a:schemeClr val="dk1"/>
                </a:solidFill>
              </a:rPr>
              <a:t> (o </a:t>
            </a:r>
            <a:r>
              <a:rPr i="1" lang="es-MX" sz="2600">
                <a:solidFill>
                  <a:schemeClr val="dk1"/>
                </a:solidFill>
              </a:rPr>
              <a:t>surge pricing</a:t>
            </a:r>
            <a:r>
              <a:rPr lang="es-MX" sz="2600">
                <a:solidFill>
                  <a:schemeClr val="dk1"/>
                </a:solidFill>
              </a:rPr>
              <a:t>) en tiempo real.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Principio Aplicado:</a:t>
            </a:r>
            <a:r>
              <a:rPr lang="es-MX" sz="2600">
                <a:solidFill>
                  <a:schemeClr val="dk1"/>
                </a:solidFill>
              </a:rPr>
              <a:t> Ley de </a:t>
            </a:r>
            <a:r>
              <a:rPr b="1" lang="es-MX" sz="2600">
                <a:solidFill>
                  <a:schemeClr val="dk1"/>
                </a:solidFill>
              </a:rPr>
              <a:t>Oferta y Demanda</a:t>
            </a:r>
            <a:r>
              <a:rPr lang="es-MX" sz="2600">
                <a:solidFill>
                  <a:schemeClr val="dk1"/>
                </a:solidFill>
              </a:rPr>
              <a:t>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Alta Demanda / Baja Oferta:</a:t>
            </a:r>
            <a:r>
              <a:rPr lang="es-MX" sz="2600">
                <a:solidFill>
                  <a:schemeClr val="dk1"/>
                </a:solidFill>
              </a:rPr>
              <a:t> Los precios suben para </a:t>
            </a:r>
            <a:r>
              <a:rPr b="1" lang="es-MX" sz="2600">
                <a:solidFill>
                  <a:schemeClr val="dk1"/>
                </a:solidFill>
              </a:rPr>
              <a:t>incentivar</a:t>
            </a:r>
            <a:r>
              <a:rPr lang="es-MX" sz="2600">
                <a:solidFill>
                  <a:schemeClr val="dk1"/>
                </a:solidFill>
              </a:rPr>
              <a:t> a más conductores a salir.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s-MX" sz="2600">
                <a:solidFill>
                  <a:schemeClr val="dk1"/>
                </a:solidFill>
              </a:rPr>
              <a:t>Equilibrio:</a:t>
            </a:r>
            <a:r>
              <a:rPr lang="es-MX" sz="2600">
                <a:solidFill>
                  <a:schemeClr val="dk1"/>
                </a:solidFill>
              </a:rPr>
              <a:t> Los precios se mantienen estables.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b="1" lang="es-MX" sz="2600">
                <a:solidFill>
                  <a:schemeClr val="dk1"/>
                </a:solidFill>
              </a:rPr>
              <a:t>Beneficio Estratégico:</a:t>
            </a:r>
            <a:r>
              <a:rPr lang="es-MX" sz="2600">
                <a:solidFill>
                  <a:schemeClr val="dk1"/>
                </a:solidFill>
              </a:rPr>
              <a:t> Logra una </a:t>
            </a:r>
            <a:r>
              <a:rPr b="1" lang="es-MX" sz="2600">
                <a:solidFill>
                  <a:schemeClr val="dk1"/>
                </a:solidFill>
              </a:rPr>
              <a:t>asignación eficiente de recursos</a:t>
            </a:r>
            <a:r>
              <a:rPr lang="es-MX" sz="2600">
                <a:solidFill>
                  <a:schemeClr val="dk1"/>
                </a:solidFill>
              </a:rPr>
              <a:t> (conductores) y </a:t>
            </a:r>
            <a:r>
              <a:rPr b="1" lang="es-MX" sz="2600">
                <a:solidFill>
                  <a:schemeClr val="dk1"/>
                </a:solidFill>
              </a:rPr>
              <a:t>maximiza la utilidad</a:t>
            </a:r>
            <a:r>
              <a:rPr lang="es-MX" sz="2600">
                <a:solidFill>
                  <a:schemeClr val="dk1"/>
                </a:solidFill>
              </a:rPr>
              <a:t> de la plataforma, demostrando cómo el </a:t>
            </a:r>
            <a:r>
              <a:rPr i="1" lang="es-MX" sz="2600">
                <a:solidFill>
                  <a:schemeClr val="dk1"/>
                </a:solidFill>
              </a:rPr>
              <a:t>Big Data</a:t>
            </a:r>
            <a:r>
              <a:rPr lang="es-MX" sz="2600">
                <a:solidFill>
                  <a:schemeClr val="dk1"/>
                </a:solidFill>
              </a:rPr>
              <a:t> influye en la formación de precios.</a:t>
            </a:r>
            <a:endParaRPr b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Fundamentos Macroeconómicos Clave</a:t>
            </a:r>
            <a:endParaRPr/>
          </a:p>
        </p:txBody>
      </p:sp>
      <p:sp>
        <p:nvSpPr>
          <p:cNvPr id="147" name="Google Shape;147;g398668d2668_0_13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Variables Globales que Impactan el Negocio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8668d2668_0_13"/>
          <p:cNvSpPr/>
          <p:nvPr/>
        </p:nvSpPr>
        <p:spPr>
          <a:xfrm>
            <a:off x="4114775" y="43921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Macroeconomía Digital:</a:t>
            </a:r>
            <a:r>
              <a:rPr lang="es-MX" sz="2400">
                <a:solidFill>
                  <a:schemeClr val="dk1"/>
                </a:solidFill>
              </a:rPr>
              <a:t> Estudia el impacto de los fenómenos económicos a gran escala en empresas que operan a </a:t>
            </a:r>
            <a:r>
              <a:rPr b="1" lang="es-MX" sz="2400">
                <a:solidFill>
                  <a:schemeClr val="dk1"/>
                </a:solidFill>
              </a:rPr>
              <a:t>nivel internacional</a:t>
            </a:r>
            <a:r>
              <a:rPr lang="es-MX" sz="2400">
                <a:solidFill>
                  <a:schemeClr val="dk1"/>
                </a:solidFill>
              </a:rPr>
              <a:t>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Variables Fundamentales: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Crecimiento Económico (PIB):</a:t>
            </a:r>
            <a:r>
              <a:rPr lang="es-MX" sz="2400">
                <a:solidFill>
                  <a:schemeClr val="dk1"/>
                </a:solidFill>
              </a:rPr>
              <a:t> Influye en la capacidad de gasto del consumidor digital.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Inflación:</a:t>
            </a:r>
            <a:r>
              <a:rPr lang="es-MX" sz="2400">
                <a:solidFill>
                  <a:schemeClr val="dk1"/>
                </a:solidFill>
              </a:rPr>
              <a:t> Afecta el </a:t>
            </a:r>
            <a:r>
              <a:rPr b="1" lang="es-MX" sz="2400">
                <a:solidFill>
                  <a:schemeClr val="dk1"/>
                </a:solidFill>
              </a:rPr>
              <a:t>poder adquisitivo</a:t>
            </a:r>
            <a:r>
              <a:rPr lang="es-MX" sz="2400">
                <a:solidFill>
                  <a:schemeClr val="dk1"/>
                </a:solidFill>
              </a:rPr>
              <a:t> y la </a:t>
            </a:r>
            <a:r>
              <a:rPr b="1" lang="es-MX" sz="2400">
                <a:solidFill>
                  <a:schemeClr val="dk1"/>
                </a:solidFill>
              </a:rPr>
              <a:t>estructura de costos</a:t>
            </a:r>
            <a:r>
              <a:rPr lang="es-MX" sz="2400">
                <a:solidFill>
                  <a:schemeClr val="dk1"/>
                </a:solidFill>
              </a:rPr>
              <a:t> (ej. </a:t>
            </a:r>
            <a:r>
              <a:rPr i="1" lang="es-MX" sz="2400">
                <a:solidFill>
                  <a:schemeClr val="dk1"/>
                </a:solidFill>
              </a:rPr>
              <a:t>cloud computing</a:t>
            </a:r>
            <a:r>
              <a:rPr lang="es-MX" sz="2400">
                <a:solidFill>
                  <a:schemeClr val="dk1"/>
                </a:solidFill>
              </a:rPr>
              <a:t>, salarios).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s-MX" sz="2400">
                <a:solidFill>
                  <a:schemeClr val="dk1"/>
                </a:solidFill>
              </a:rPr>
              <a:t>Tasas de Interés:</a:t>
            </a:r>
            <a:r>
              <a:rPr lang="es-MX" sz="2400">
                <a:solidFill>
                  <a:schemeClr val="dk1"/>
                </a:solidFill>
              </a:rPr>
              <a:t> Determinan el </a:t>
            </a:r>
            <a:r>
              <a:rPr b="1" lang="es-MX" sz="2400">
                <a:solidFill>
                  <a:schemeClr val="dk1"/>
                </a:solidFill>
              </a:rPr>
              <a:t>costo de financiamiento</a:t>
            </a:r>
            <a:r>
              <a:rPr lang="es-MX" sz="2400">
                <a:solidFill>
                  <a:schemeClr val="dk1"/>
                </a:solidFill>
              </a:rPr>
              <a:t> para </a:t>
            </a:r>
            <a:r>
              <a:rPr i="1" lang="es-MX" sz="2400">
                <a:solidFill>
                  <a:schemeClr val="dk1"/>
                </a:solidFill>
              </a:rPr>
              <a:t>startups</a:t>
            </a:r>
            <a:r>
              <a:rPr lang="es-MX" sz="2400">
                <a:solidFill>
                  <a:schemeClr val="dk1"/>
                </a:solidFill>
              </a:rPr>
              <a:t> y proyectos de expansión tecnológica.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s-MX" sz="2400">
                <a:solidFill>
                  <a:schemeClr val="dk1"/>
                </a:solidFill>
              </a:rPr>
              <a:t>Globalización:</a:t>
            </a:r>
            <a:r>
              <a:rPr lang="es-MX" sz="2400">
                <a:solidFill>
                  <a:schemeClr val="dk1"/>
                </a:solidFill>
              </a:rPr>
              <a:t> El comercio electrónico y las plataformas </a:t>
            </a:r>
            <a:r>
              <a:rPr b="1" lang="es-MX" sz="2400">
                <a:solidFill>
                  <a:schemeClr val="dk1"/>
                </a:solidFill>
              </a:rPr>
              <a:t>eliminan barreras geográficas</a:t>
            </a:r>
            <a:r>
              <a:rPr lang="es-MX" sz="2400">
                <a:solidFill>
                  <a:schemeClr val="dk1"/>
                </a:solidFill>
              </a:rPr>
              <a:t>, haciendo que las empresas sean vulnerables a las crisis económicas de otros países.</a:t>
            </a:r>
            <a:endParaRPr b="1"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Aplicación Macroeconómica: Fintech y Regulación</a:t>
            </a:r>
            <a:endParaRPr/>
          </a:p>
        </p:txBody>
      </p:sp>
      <p:sp>
        <p:nvSpPr>
          <p:cNvPr id="156" name="Google Shape;156;g398668d2668_0_22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 Impacto de las Fintech en la Estabilidad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98668d2668_0_22"/>
          <p:cNvSpPr/>
          <p:nvPr/>
        </p:nvSpPr>
        <p:spPr>
          <a:xfrm>
            <a:off x="4114775" y="43921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Caso Fintech (Revolut/Fintechs):</a:t>
            </a:r>
            <a:r>
              <a:rPr lang="es-MX" sz="2500">
                <a:solidFill>
                  <a:schemeClr val="dk1"/>
                </a:solidFill>
              </a:rPr>
              <a:t> Reducción de costos operativos al eliminar infraestructura física (sucursales). Ofrecen tarifas más competitivas.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Impacto Macroeconómico:</a:t>
            </a:r>
            <a:endParaRPr b="1"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Inclusión Financiera:</a:t>
            </a:r>
            <a:r>
              <a:rPr lang="es-MX" sz="2500">
                <a:solidFill>
                  <a:schemeClr val="dk1"/>
                </a:solidFill>
              </a:rPr>
              <a:t> Mayor acceso a servicios bancarios para segmentos no atendidos.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Regulación:</a:t>
            </a:r>
            <a:r>
              <a:rPr lang="es-MX" sz="2500">
                <a:solidFill>
                  <a:schemeClr val="dk1"/>
                </a:solidFill>
              </a:rPr>
              <a:t> Obliga a gobiernos y bancos centrales a modernizar los marcos normativos sobre </a:t>
            </a:r>
            <a:r>
              <a:rPr b="1" lang="es-MX" sz="2500">
                <a:solidFill>
                  <a:schemeClr val="dk1"/>
                </a:solidFill>
              </a:rPr>
              <a:t>privacidad de datos, impuestos digitales y estabilidad monetaria</a:t>
            </a:r>
            <a:r>
              <a:rPr lang="es-MX" sz="2500">
                <a:solidFill>
                  <a:schemeClr val="dk1"/>
                </a:solidFill>
              </a:rPr>
              <a:t>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Riesgo:</a:t>
            </a:r>
            <a:r>
              <a:rPr lang="es-MX" sz="2500">
                <a:solidFill>
                  <a:schemeClr val="dk1"/>
                </a:solidFill>
              </a:rPr>
              <a:t> La expansión global genera desafíos en la </a:t>
            </a:r>
            <a:r>
              <a:rPr b="1" lang="es-MX" sz="2500">
                <a:solidFill>
                  <a:schemeClr val="dk1"/>
                </a:solidFill>
              </a:rPr>
              <a:t>fluctuación de divisas</a:t>
            </a:r>
            <a:r>
              <a:rPr lang="es-MX" sz="2500">
                <a:solidFill>
                  <a:schemeClr val="dk1"/>
                </a:solidFill>
              </a:rPr>
              <a:t> y la </a:t>
            </a:r>
            <a:r>
              <a:rPr b="1" lang="es-MX" sz="2500">
                <a:solidFill>
                  <a:schemeClr val="dk1"/>
                </a:solidFill>
              </a:rPr>
              <a:t>adaptación regulatoria</a:t>
            </a:r>
            <a:r>
              <a:rPr lang="es-MX" sz="2500">
                <a:solidFill>
                  <a:schemeClr val="dk1"/>
                </a:solidFill>
              </a:rPr>
              <a:t> en cada país.</a:t>
            </a:r>
            <a:endParaRPr b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La Economía Digital: Nuevos Modelos y Eficiencia</a:t>
            </a:r>
            <a:endParaRPr/>
          </a:p>
        </p:txBody>
      </p:sp>
      <p:sp>
        <p:nvSpPr>
          <p:cNvPr id="165" name="Google Shape;165;g398668d2668_0_31"/>
          <p:cNvSpPr txBox="1"/>
          <p:nvPr/>
        </p:nvSpPr>
        <p:spPr>
          <a:xfrm>
            <a:off x="4383751" y="2628900"/>
            <a:ext cx="1114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Título: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Aplicaciones Emergentes</a:t>
            </a:r>
            <a:endParaRPr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8668d2668_0_31"/>
          <p:cNvSpPr/>
          <p:nvPr/>
        </p:nvSpPr>
        <p:spPr>
          <a:xfrm>
            <a:off x="4114775" y="4392199"/>
            <a:ext cx="127254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Economía Digital:</a:t>
            </a:r>
            <a:r>
              <a:rPr lang="es-MX" sz="2500">
                <a:solidFill>
                  <a:schemeClr val="dk1"/>
                </a:solidFill>
              </a:rPr>
              <a:t> Interacción de agentes económicos en plataformas tecnológicas, priorizando la </a:t>
            </a:r>
            <a:r>
              <a:rPr b="1" lang="es-MX" sz="2500">
                <a:solidFill>
                  <a:schemeClr val="dk1"/>
                </a:solidFill>
              </a:rPr>
              <a:t>información</a:t>
            </a:r>
            <a:r>
              <a:rPr lang="es-MX" sz="2500">
                <a:solidFill>
                  <a:schemeClr val="dk1"/>
                </a:solidFill>
              </a:rPr>
              <a:t> y el </a:t>
            </a:r>
            <a:r>
              <a:rPr b="1" lang="es-MX" sz="2500">
                <a:solidFill>
                  <a:schemeClr val="dk1"/>
                </a:solidFill>
              </a:rPr>
              <a:t>conocimiento</a:t>
            </a:r>
            <a:r>
              <a:rPr lang="es-MX" sz="2500">
                <a:solidFill>
                  <a:schemeClr val="dk1"/>
                </a:solidFill>
              </a:rPr>
              <a:t> sobre los activos físicos.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Eficiencia de Recursos:</a:t>
            </a:r>
            <a:r>
              <a:rPr lang="es-MX" sz="2500">
                <a:solidFill>
                  <a:schemeClr val="dk1"/>
                </a:solidFill>
              </a:rPr>
              <a:t> El uso de </a:t>
            </a:r>
            <a:r>
              <a:rPr b="1" lang="es-MX" sz="2500">
                <a:solidFill>
                  <a:schemeClr val="dk1"/>
                </a:solidFill>
              </a:rPr>
              <a:t>Inteligencia Artificial (IA)</a:t>
            </a:r>
            <a:r>
              <a:rPr lang="es-MX" sz="2500">
                <a:solidFill>
                  <a:schemeClr val="dk1"/>
                </a:solidFill>
              </a:rPr>
              <a:t> y </a:t>
            </a:r>
            <a:r>
              <a:rPr b="1" lang="es-MX" sz="2500">
                <a:solidFill>
                  <a:schemeClr val="dk1"/>
                </a:solidFill>
              </a:rPr>
              <a:t>Big Data</a:t>
            </a:r>
            <a:r>
              <a:rPr lang="es-MX" sz="2500">
                <a:solidFill>
                  <a:schemeClr val="dk1"/>
                </a:solidFill>
              </a:rPr>
              <a:t> optimiza: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Logística:</a:t>
            </a:r>
            <a:r>
              <a:rPr lang="es-MX" sz="2500">
                <a:solidFill>
                  <a:schemeClr val="dk1"/>
                </a:solidFill>
              </a:rPr>
              <a:t> Predicción de inventario y optimización de rutas (ej. Amazon).</a:t>
            </a:r>
            <a:endParaRPr sz="2500">
              <a:solidFill>
                <a:schemeClr val="dk1"/>
              </a:solidFill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b="1" lang="es-MX" sz="2500">
                <a:solidFill>
                  <a:schemeClr val="dk1"/>
                </a:solidFill>
              </a:rPr>
              <a:t>Personalización:</a:t>
            </a:r>
            <a:r>
              <a:rPr lang="es-MX" sz="2500">
                <a:solidFill>
                  <a:schemeClr val="dk1"/>
                </a:solidFill>
              </a:rPr>
              <a:t> Sistemas de recomendación que aumentan la fidelización (ej. Netflix).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</a:rPr>
              <a:t>El Rol de la IA:</a:t>
            </a:r>
            <a:r>
              <a:rPr lang="es-MX" sz="2500">
                <a:solidFill>
                  <a:schemeClr val="dk1"/>
                </a:solidFill>
              </a:rPr>
              <a:t> Ha permitido a las empresas mejorar la </a:t>
            </a:r>
            <a:r>
              <a:rPr b="1" lang="es-MX" sz="2500">
                <a:solidFill>
                  <a:schemeClr val="dk1"/>
                </a:solidFill>
              </a:rPr>
              <a:t>elasticidad</a:t>
            </a:r>
            <a:r>
              <a:rPr lang="es-MX" sz="2500">
                <a:solidFill>
                  <a:schemeClr val="dk1"/>
                </a:solidFill>
              </a:rPr>
              <a:t> de precios y la </a:t>
            </a:r>
            <a:r>
              <a:rPr b="1" lang="es-MX" sz="2500">
                <a:solidFill>
                  <a:schemeClr val="dk1"/>
                </a:solidFill>
              </a:rPr>
              <a:t>maximización de ingresos</a:t>
            </a:r>
            <a:r>
              <a:rPr lang="es-MX" sz="2500">
                <a:solidFill>
                  <a:schemeClr val="dk1"/>
                </a:solidFill>
              </a:rPr>
              <a:t> en tiempo real.</a:t>
            </a:r>
            <a:endParaRPr b="1"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