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83" r:id="rId24"/>
    <p:sldId id="278" r:id="rId25"/>
    <p:sldId id="284" r:id="rId26"/>
    <p:sldId id="285" r:id="rId27"/>
    <p:sldId id="286" r:id="rId28"/>
    <p:sldId id="279" r:id="rId29"/>
    <p:sldId id="280" r:id="rId30"/>
    <p:sldId id="281" r:id="rId31"/>
    <p:sldId id="282" r:id="rId32"/>
    <p:sldId id="287" r:id="rId33"/>
    <p:sldId id="288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C5A7C-66C4-4F81-92FF-69030012EFBE}" type="datetimeFigureOut">
              <a:rPr lang="es-MX" smtClean="0"/>
              <a:t>12/01/2026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27D01-CDF6-468F-8B57-1624EE3B6BA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32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27D01-CDF6-468F-8B57-1624EE3B6BAD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979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27D01-CDF6-468F-8B57-1624EE3B6BAD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878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927D01-CDF6-468F-8B57-1624EE3B6BAD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54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28CD9-C80F-CB85-D1D7-848796BDC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0F744E-2E00-9C5D-EDB7-F5D5E7080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2FA3CE-B81B-3B76-8075-A2FA230F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FAF-E74A-4E3C-BF79-BA19EE3EB5DC}" type="datetimeFigureOut">
              <a:rPr lang="es-MX" smtClean="0"/>
              <a:t>12/01/2026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4F8E49-0829-A65C-5FB0-A5F15880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4EB0B2-293E-634A-E10E-4D860F71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36-7161-41D1-86FE-35B4AB9B624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7530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E8EC9-7FCC-2B50-3C83-B9543CD6B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2AF4DD-B783-74F7-9DA4-39D6BB52A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0A84-08DE-E3D2-9B4E-8B124F42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FAF-E74A-4E3C-BF79-BA19EE3EB5DC}" type="datetimeFigureOut">
              <a:rPr lang="es-MX" smtClean="0"/>
              <a:t>12/01/2026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6D7E3E-DC95-3EE6-8DE3-93EAC2B6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FB556-48AD-38F5-FBF4-D9AC9491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36-7161-41D1-86FE-35B4AB9B624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187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DFDECC-B26F-981F-C34B-01714C025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2B4715-6A60-490A-D829-193F56819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36F41-E000-D407-ECB1-B4038C0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FAF-E74A-4E3C-BF79-BA19EE3EB5DC}" type="datetimeFigureOut">
              <a:rPr lang="es-MX" smtClean="0"/>
              <a:t>12/01/2026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8AF84-17F5-387A-D6F0-844F488D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464378-9180-B4C7-4CDD-109938AA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36-7161-41D1-86FE-35B4AB9B624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6845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5D4CD-3BD9-D8E8-C71A-D0CB1B9C8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6D4102-EB6D-B06A-0B99-77926FDB8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EA7586-087D-51C6-B045-B61DEDC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FAF-E74A-4E3C-BF79-BA19EE3EB5DC}" type="datetimeFigureOut">
              <a:rPr lang="es-MX" smtClean="0"/>
              <a:t>12/01/2026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144C5D-76F3-45C5-FF24-0D978B05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E11AA3-D89E-A8CD-70F4-EEF7C619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36-7161-41D1-86FE-35B4AB9B624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577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C2FE5B-886B-1A9F-39F6-2B014F5D5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8649C1-AFDE-ACC4-A95D-FE7948AE6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C8DE13-59AF-E320-D832-7ACFA6F5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FAF-E74A-4E3C-BF79-BA19EE3EB5DC}" type="datetimeFigureOut">
              <a:rPr lang="es-MX" smtClean="0"/>
              <a:t>12/01/2026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B2CDC-7633-7B72-574E-38510CA8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A3CDDA-8D43-8785-01F9-820A334F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36-7161-41D1-86FE-35B4AB9B624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780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4929A-E5D5-AFCF-C550-2E03DEF5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F706E3-2DF5-147B-BC27-9405C36D1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5FC1156-BE3B-2885-C810-B657A9B78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3A011F-585B-B6E1-65B6-BF009124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FAF-E74A-4E3C-BF79-BA19EE3EB5DC}" type="datetimeFigureOut">
              <a:rPr lang="es-MX" smtClean="0"/>
              <a:t>12/01/2026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93C485-9C54-A225-50EC-609C5A2F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28434-4DC3-0B3A-F600-7238ED8E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36-7161-41D1-86FE-35B4AB9B624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159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768E84-302A-3607-81EA-FFED6D7A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C54901-71E3-E094-649C-559E07F63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9EE8A3-D3E2-4351-D9D6-8FEAD881F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4EC4A4C-6FB9-26AD-D71D-91CEAB10F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77F8932-ED82-8A9B-7E8F-061F126AD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833882-831A-5AB5-CAE3-AB7E2EF2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FAF-E74A-4E3C-BF79-BA19EE3EB5DC}" type="datetimeFigureOut">
              <a:rPr lang="es-MX" smtClean="0"/>
              <a:t>12/01/2026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0D452C-435C-E9C7-54B5-2F044AFF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230498-CDAB-AD96-77E0-30A1F357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36-7161-41D1-86FE-35B4AB9B624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2869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9E95A-37BC-FD40-8A77-9152A6A1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0DE34C-A216-43E9-8BD2-B529BB09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FAF-E74A-4E3C-BF79-BA19EE3EB5DC}" type="datetimeFigureOut">
              <a:rPr lang="es-MX" smtClean="0"/>
              <a:t>12/01/2026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7CAE53-55BB-DBE9-07CF-9813073B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4899C8-3298-569D-C154-151F8086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36-7161-41D1-86FE-35B4AB9B624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617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02B85F-DF62-BFAB-2991-0734CCE9A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FAF-E74A-4E3C-BF79-BA19EE3EB5DC}" type="datetimeFigureOut">
              <a:rPr lang="es-MX" smtClean="0"/>
              <a:t>12/01/2026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BC5D9B-4426-2432-5D60-AF97CB70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A20C5F-6BC5-56EC-0C9A-A0CBBA13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36-7161-41D1-86FE-35B4AB9B624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302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38009-61D1-CA65-20DE-904D67FBD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0AA896-BEB3-E7FE-CC4D-B30C9BC5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BB0B59-3D0E-9880-53CC-FCDCDD8AE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40852B-8A28-28FA-0604-E2CF0152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FAF-E74A-4E3C-BF79-BA19EE3EB5DC}" type="datetimeFigureOut">
              <a:rPr lang="es-MX" smtClean="0"/>
              <a:t>12/01/2026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D7C8DC-FB8C-97AC-DDE1-C80202C2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B77E53-1FAD-81EA-83B4-5E257790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36-7161-41D1-86FE-35B4AB9B624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14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DD82D-6A47-40B2-65DF-36EA7B7F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D55502-C09F-6201-C734-CBF8ADC69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74A244-9CCF-C7AA-4C75-9270F6E30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A82A56-4BD7-025E-17E3-0BF0E7F7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CFAF-E74A-4E3C-BF79-BA19EE3EB5DC}" type="datetimeFigureOut">
              <a:rPr lang="es-MX" smtClean="0"/>
              <a:t>12/01/2026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0B619E-7705-963C-92E3-CE7ACDC2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C7518A-51B2-D2F8-C94F-5E3FCBF7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A136-7161-41D1-86FE-35B4AB9B624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491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3A1EEC-7B40-C9CC-C2EF-690B2127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B97DC3-8535-8935-F9A1-C6919169F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C8A254-934C-7CC1-D38B-97F0DFA6A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83CFAF-E74A-4E3C-BF79-BA19EE3EB5DC}" type="datetimeFigureOut">
              <a:rPr lang="es-MX" smtClean="0"/>
              <a:t>12/01/2026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4B9B41-10BE-4F2D-E540-96A918808E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A9B73E-EAF1-0497-0B47-90F43AE65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80A136-7161-41D1-86FE-35B4AB9B624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832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29E890-EEB9-E59D-FAC4-0292C8E97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8" y="2107640"/>
            <a:ext cx="9664846" cy="24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5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4DDFB0-1547-F874-D2DF-1F6F56AC8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77" y="1211820"/>
            <a:ext cx="9951041" cy="44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2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F2B9B2-A9E3-75F7-F6F7-39BD3D853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2206925"/>
            <a:ext cx="9951041" cy="24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E1C30A-A3C2-66C1-8A3F-A4A7ACDD5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634740"/>
            <a:ext cx="9951041" cy="35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90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23F2E3B-540E-003F-1DF7-14E6EF9D7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014" y="1286934"/>
            <a:ext cx="8925974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8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5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823627-77B3-18C9-A4F8-C70A0F21B7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55"/>
          <a:stretch>
            <a:fillRect/>
          </a:stretch>
        </p:blipFill>
        <p:spPr>
          <a:xfrm>
            <a:off x="1526730" y="368556"/>
            <a:ext cx="7958666" cy="54120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65A6A49-F9BB-3CAD-3ABC-D5AEFC564E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503"/>
          <a:stretch>
            <a:fillRect/>
          </a:stretch>
        </p:blipFill>
        <p:spPr>
          <a:xfrm>
            <a:off x="1998680" y="5349532"/>
            <a:ext cx="1733792" cy="8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5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0ACBD85E-A404-45CB-B532-1039E479D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3A63EC-C2F7-38DD-00D6-A417CB71D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79" y="1645589"/>
            <a:ext cx="7974842" cy="231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29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1BE4AB-0385-97A9-C882-82C0307D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560" y="1123527"/>
            <a:ext cx="6554874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39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9528E1-E04C-2209-575B-8C592D1B6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192" y="1123527"/>
            <a:ext cx="561561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5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6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95F047-8D01-5A93-6926-8D27E1C44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168" y="643467"/>
            <a:ext cx="698566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81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7C456D-4BED-B943-27D5-66224786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760" y="1123527"/>
            <a:ext cx="5810474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1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246532-520F-87A0-37EA-8EAC47953A68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La asignatura</a:t>
            </a:r>
            <a:r>
              <a:rPr lang="en-US" b="1" dirty="0"/>
              <a:t> Detección de necesidades en la organización</a:t>
            </a:r>
            <a:r>
              <a:rPr lang="en-US" dirty="0"/>
              <a:t> es fundamental para que desarrolles la habilidad de identificar problemas y necesidades específicas dentro de una organización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 través de esta asignatura </a:t>
            </a:r>
            <a:r>
              <a:rPr lang="en-US" b="1" dirty="0"/>
              <a:t>aprenderás diversas metodologías y técnicas que te permitirán no solo reconocer claramente los problemas organizacionales, sino también identificar sus causas raíz y evaluar el impacto que tienen en los objetivos estratégicos de la organización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Adicionalmente, aprenderás a emplear técnicas prácticas como: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Entrevistas estructuradas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Cuestionarios y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Matrices de priorización, que te permitirán analizar información relevante de manera objetiva y confiable, para finalmente elaborar reportes claros y bien fundamentados que faciliten la toma efectiva de decisiones en contextos laborales reales.</a:t>
            </a:r>
          </a:p>
        </p:txBody>
      </p:sp>
    </p:spTree>
    <p:extLst>
      <p:ext uri="{BB962C8B-B14F-4D97-AF65-F5344CB8AC3E}">
        <p14:creationId xmlns:p14="http://schemas.microsoft.com/office/powerpoint/2010/main" val="1465640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FCC0AB-63F7-2A1D-4719-28B0B0ABE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544" y="1123527"/>
            <a:ext cx="5960906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67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9542A3-EF54-BCCA-9C29-0D79C0FFE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424" y="643467"/>
            <a:ext cx="72351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3CB198-276B-87DE-6BB4-5CEBDF7EE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79830"/>
            <a:ext cx="10905066" cy="44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83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04F8797-9E0C-A5F9-9E6E-B5F41193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5" y="0"/>
            <a:ext cx="11917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88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25D33A-424C-7D63-2954-E4467A25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11673"/>
            <a:ext cx="10905066" cy="46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83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B2D9EC5-2641-4F4F-2F27-E0A017E27762}"/>
              </a:ext>
            </a:extLst>
          </p:cNvPr>
          <p:cNvSpPr txBox="1"/>
          <p:nvPr/>
        </p:nvSpPr>
        <p:spPr>
          <a:xfrm>
            <a:off x="78658" y="98323"/>
            <a:ext cx="1177839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5W+1H:</a:t>
            </a:r>
          </a:p>
          <a:p>
            <a:endParaRPr lang="es-MX" sz="1400" b="1" dirty="0"/>
          </a:p>
          <a:p>
            <a:r>
              <a:rPr lang="es-MX" sz="1400" dirty="0"/>
              <a:t>El modelo </a:t>
            </a:r>
            <a:r>
              <a:rPr lang="es-MX" sz="1400" b="1" dirty="0"/>
              <a:t>5W+1H</a:t>
            </a:r>
            <a:r>
              <a:rPr lang="es-MX" sz="1400" dirty="0"/>
              <a:t> está compuesto por </a:t>
            </a:r>
            <a:r>
              <a:rPr lang="es-MX" sz="1400" b="1" dirty="0"/>
              <a:t>6 preguntas clave</a:t>
            </a:r>
            <a:r>
              <a:rPr lang="es-MX" sz="1400" dirty="0"/>
              <a:t> que son:</a:t>
            </a:r>
          </a:p>
          <a:p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¿Qué? (What)</a:t>
            </a:r>
          </a:p>
          <a:p>
            <a:endParaRPr lang="es-MX" sz="1400" b="1" dirty="0"/>
          </a:p>
          <a:p>
            <a:r>
              <a:rPr lang="es-MX" sz="1400" dirty="0"/>
              <a:t>¿Qué está ocurriendo? ¿Cuál es el problema o la situación?</a:t>
            </a:r>
          </a:p>
          <a:p>
            <a:endParaRPr lang="es-MX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¿Quién? (Who)</a:t>
            </a:r>
          </a:p>
          <a:p>
            <a:endParaRPr lang="es-MX" sz="1400" b="1" dirty="0"/>
          </a:p>
          <a:p>
            <a:r>
              <a:rPr lang="es-MX" sz="1400" dirty="0"/>
              <a:t>¿Quién está involucrado? ¿Quién es responsable o afectado?</a:t>
            </a:r>
          </a:p>
          <a:p>
            <a:endParaRPr lang="es-MX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¿Cuándo? (When)</a:t>
            </a:r>
          </a:p>
          <a:p>
            <a:endParaRPr lang="es-MX" sz="1400" b="1" dirty="0"/>
          </a:p>
          <a:p>
            <a:r>
              <a:rPr lang="es-MX" sz="1400" dirty="0"/>
              <a:t>¿Cuándo ocurre este problema o situación? ¿Cuál es el tiempo relacionado con el evento?</a:t>
            </a:r>
          </a:p>
          <a:p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/>
              <a:t>¿Dónde? (Where)</a:t>
            </a:r>
          </a:p>
          <a:p>
            <a:endParaRPr lang="es-MX" sz="1400" dirty="0"/>
          </a:p>
          <a:p>
            <a:r>
              <a:rPr lang="es-MX" sz="1400" dirty="0"/>
              <a:t>¿Dónde sucede? ¿En qué lugar o contexto se da el problema?</a:t>
            </a:r>
          </a:p>
          <a:p>
            <a:endParaRPr lang="es-MX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b="1" dirty="0"/>
              <a:t>¿Por qué? (Why)</a:t>
            </a:r>
          </a:p>
          <a:p>
            <a:endParaRPr lang="es-MX" sz="1400" b="1" dirty="0"/>
          </a:p>
          <a:p>
            <a:r>
              <a:rPr lang="es-MX" sz="1400" dirty="0"/>
              <a:t>¿Por qué está ocurriendo este problema? ¿Cuál es la causa o motivación detrás del evento?</a:t>
            </a:r>
          </a:p>
          <a:p>
            <a:endParaRPr lang="es-MX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400" b="1" dirty="0"/>
              <a:t>¿Cómo? (How)</a:t>
            </a:r>
          </a:p>
          <a:p>
            <a:endParaRPr lang="es-MX" sz="1400" b="1" dirty="0"/>
          </a:p>
          <a:p>
            <a:r>
              <a:rPr lang="es-MX" sz="1400" dirty="0"/>
              <a:t>¿Cómo se lleva a cabo o sucede este problema? ¿Qué pasos o acciones lo originan?</a:t>
            </a:r>
          </a:p>
          <a:p>
            <a:endParaRPr lang="es-MX" sz="1400" dirty="0"/>
          </a:p>
          <a:p>
            <a:r>
              <a:rPr lang="es-MX" sz="1400" dirty="0"/>
              <a:t>El </a:t>
            </a:r>
            <a:r>
              <a:rPr lang="es-MX" sz="1400" b="1" dirty="0"/>
              <a:t>+1H</a:t>
            </a:r>
            <a:r>
              <a:rPr lang="es-MX" sz="1400" dirty="0"/>
              <a:t> hace referencia al </a:t>
            </a:r>
            <a:r>
              <a:rPr lang="es-MX" sz="1400" b="1" dirty="0"/>
              <a:t>"¿Cómo?"</a:t>
            </a:r>
            <a:r>
              <a:rPr lang="es-MX" sz="1400" dirty="0"/>
              <a:t>, que permite entender los </a:t>
            </a:r>
            <a:r>
              <a:rPr lang="es-MX" sz="1400" b="1" dirty="0"/>
              <a:t>métodos, procedimientos o causas que están detrás</a:t>
            </a:r>
            <a:r>
              <a:rPr lang="es-MX" sz="1400" dirty="0"/>
              <a:t> del evento o problema.</a:t>
            </a:r>
          </a:p>
        </p:txBody>
      </p:sp>
    </p:spTree>
    <p:extLst>
      <p:ext uri="{BB962C8B-B14F-4D97-AF65-F5344CB8AC3E}">
        <p14:creationId xmlns:p14="http://schemas.microsoft.com/office/powerpoint/2010/main" val="2930135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FD41BF9-61C1-6EAB-DC09-269DC362DD4F}"/>
              </a:ext>
            </a:extLst>
          </p:cNvPr>
          <p:cNvSpPr txBox="1"/>
          <p:nvPr/>
        </p:nvSpPr>
        <p:spPr>
          <a:xfrm>
            <a:off x="176981" y="206477"/>
            <a:ext cx="116905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5W+2H</a:t>
            </a:r>
          </a:p>
          <a:p>
            <a:endParaRPr lang="es-MX" b="1" dirty="0"/>
          </a:p>
          <a:p>
            <a:r>
              <a:rPr lang="es-MX" dirty="0"/>
              <a:t>El modelo </a:t>
            </a:r>
            <a:r>
              <a:rPr lang="es-MX" b="1" dirty="0"/>
              <a:t>5W+2H</a:t>
            </a:r>
            <a:r>
              <a:rPr lang="es-MX" dirty="0"/>
              <a:t> añade </a:t>
            </a:r>
            <a:r>
              <a:rPr lang="es-MX" b="1" dirty="0"/>
              <a:t>una pregunta adicional</a:t>
            </a:r>
            <a:r>
              <a:rPr lang="es-MX" dirty="0"/>
              <a:t>, que es: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¿Cuánto? (How much)</a:t>
            </a:r>
          </a:p>
          <a:p>
            <a:endParaRPr lang="es-MX" b="1" dirty="0"/>
          </a:p>
          <a:p>
            <a:r>
              <a:rPr lang="es-MX" dirty="0"/>
              <a:t>¿Cuánto cuesta o cuántos recursos se están involucrando? ¿Cuál es la magnitud del problema?</a:t>
            </a:r>
          </a:p>
          <a:p>
            <a:endParaRPr lang="es-MX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¿Para qué? (How for)</a:t>
            </a:r>
          </a:p>
          <a:p>
            <a:endParaRPr lang="es-MX" b="1" dirty="0"/>
          </a:p>
          <a:p>
            <a:r>
              <a:rPr lang="es-MX" dirty="0"/>
              <a:t>¿Para qué se está llevando a cabo una determinada acción? ¿Cuál es el propósito final o la consecuencia de este problema o situación?</a:t>
            </a:r>
          </a:p>
          <a:p>
            <a:endParaRPr lang="es-MX" dirty="0"/>
          </a:p>
          <a:p>
            <a:r>
              <a:rPr lang="es-MX" dirty="0"/>
              <a:t>Ahora, con el </a:t>
            </a:r>
            <a:r>
              <a:rPr lang="es-MX" b="1" dirty="0"/>
              <a:t>+2H</a:t>
            </a:r>
            <a:r>
              <a:rPr lang="es-MX" dirty="0"/>
              <a:t>, se obtienen más detalles sobre </a:t>
            </a:r>
            <a:r>
              <a:rPr lang="es-MX" b="1" dirty="0"/>
              <a:t>el impacto</a:t>
            </a:r>
            <a:r>
              <a:rPr lang="es-MX" dirty="0"/>
              <a:t> y </a:t>
            </a:r>
            <a:r>
              <a:rPr lang="es-MX" b="1" dirty="0"/>
              <a:t>el propósito</a:t>
            </a:r>
            <a:r>
              <a:rPr lang="es-MX" dirty="0"/>
              <a:t> del problema, lo que puede ayudar a comprender no solo </a:t>
            </a:r>
            <a:r>
              <a:rPr lang="es-MX" b="1" dirty="0"/>
              <a:t>cómo se origina</a:t>
            </a:r>
            <a:r>
              <a:rPr lang="es-MX" dirty="0"/>
              <a:t> el problema, sino también </a:t>
            </a:r>
            <a:r>
              <a:rPr lang="es-MX" b="1" dirty="0"/>
              <a:t>su escala</a:t>
            </a:r>
            <a:r>
              <a:rPr lang="es-MX" dirty="0"/>
              <a:t> y </a:t>
            </a:r>
            <a:r>
              <a:rPr lang="es-MX" b="1" dirty="0"/>
              <a:t>las motivaciones detrás de las acciones involucradas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5296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4E3348-EAF1-ECCE-DF52-DBC0B9336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2698235"/>
            <a:ext cx="9951041" cy="145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54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CD3A3F-E4FD-6F7D-011B-660D1D7380A0}"/>
              </a:ext>
            </a:extLst>
          </p:cNvPr>
          <p:cNvSpPr txBox="1"/>
          <p:nvPr/>
        </p:nvSpPr>
        <p:spPr>
          <a:xfrm>
            <a:off x="68826" y="0"/>
            <a:ext cx="118585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Análisis de cada herramienta</a:t>
            </a:r>
          </a:p>
          <a:p>
            <a:endParaRPr lang="es-MX" dirty="0"/>
          </a:p>
          <a:p>
            <a:pPr marL="342900" indent="-342900">
              <a:buAutoNum type="alphaLcParenR"/>
            </a:pPr>
            <a:r>
              <a:rPr lang="es-MX" dirty="0"/>
              <a:t>Técnica 5W+1H</a:t>
            </a:r>
          </a:p>
          <a:p>
            <a:endParaRPr lang="es-MX" dirty="0"/>
          </a:p>
          <a:p>
            <a:r>
              <a:rPr lang="es-MX" dirty="0"/>
              <a:t>¿Qué la hace útil?</a:t>
            </a:r>
          </a:p>
          <a:p>
            <a:endParaRPr lang="es-MX" dirty="0"/>
          </a:p>
          <a:p>
            <a:r>
              <a:rPr lang="es-MX" dirty="0"/>
              <a:t>Esta técnica permite obtener información clara y detallada al responder las preguntas clave</a:t>
            </a:r>
          </a:p>
          <a:p>
            <a:endParaRPr lang="es-MX" dirty="0"/>
          </a:p>
          <a:p>
            <a:r>
              <a:rPr lang="es-MX" dirty="0"/>
              <a:t>Es especialmente útil cuando se trata de entender a fondo un problema o situación antes de tomar decisiones</a:t>
            </a:r>
          </a:p>
          <a:p>
            <a:endParaRPr lang="es-MX" dirty="0"/>
          </a:p>
          <a:p>
            <a:r>
              <a:rPr lang="es-MX" dirty="0"/>
              <a:t>Al preguntar sobre todos los aspectos de una situación, puedes identificar elementos que no eran evidentes al principio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15A3C7-AAA0-B1F2-0CEE-76B4B310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059" y="3296828"/>
            <a:ext cx="5831393" cy="32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49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A4F14E3-954E-3F4B-9954-0C54904CB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40" y="28100"/>
            <a:ext cx="9631119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5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3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555B2E-7DC1-7F85-E9B2-77500935B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34127"/>
            <a:ext cx="10905066" cy="478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26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838261-33DB-8AD0-0620-E4304D8B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2"/>
          <a:stretch>
            <a:fillRect/>
          </a:stretch>
        </p:blipFill>
        <p:spPr>
          <a:xfrm>
            <a:off x="3150091" y="80386"/>
            <a:ext cx="5891817" cy="67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46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74377F-B1E8-63E7-237C-3762CD11A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61285"/>
            <a:ext cx="10905066" cy="25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4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2ED15A-836D-426C-5694-72E8D7BBD165}"/>
              </a:ext>
            </a:extLst>
          </p:cNvPr>
          <p:cNvSpPr txBox="1"/>
          <p:nvPr/>
        </p:nvSpPr>
        <p:spPr>
          <a:xfrm>
            <a:off x="265471" y="245806"/>
            <a:ext cx="116512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La técnica SMART </a:t>
            </a:r>
          </a:p>
          <a:p>
            <a:endParaRPr lang="es-MX" b="1" dirty="0"/>
          </a:p>
          <a:p>
            <a:r>
              <a:rPr lang="es-MX" b="1" dirty="0"/>
              <a:t>Es crucial en la consultoría organizacional porque permite transformar diagnósticos en objetivos claros, medibles y alcanzables, asegurando que las recomendaciones no se queden en teoría sino que se conviertan en resultados concretos</a:t>
            </a:r>
          </a:p>
          <a:p>
            <a:endParaRPr lang="es-MX" b="1" dirty="0"/>
          </a:p>
          <a:p>
            <a:r>
              <a:rPr lang="es-MX" dirty="0"/>
              <a:t>Con ella, los consultores logran alinear a la empresa hacia metas estratégicas, evaluar avances y ajustar acciones con precisión</a:t>
            </a:r>
          </a:p>
          <a:p>
            <a:endParaRPr lang="es-MX" dirty="0"/>
          </a:p>
          <a:p>
            <a:pPr algn="ctr"/>
            <a:r>
              <a:rPr lang="es-MX" dirty="0"/>
              <a:t>¿Qué es la técnica SMART?</a:t>
            </a:r>
          </a:p>
          <a:p>
            <a:endParaRPr lang="es-MX" dirty="0"/>
          </a:p>
          <a:p>
            <a:r>
              <a:rPr lang="es-MX" dirty="0"/>
              <a:t>SMART es un acrónimo que define cómo deben formularse los objetivos en un diagnóstico organizacional: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S (Specific / Específico): El objetivo debe ser claro y concreto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M (Measurable / Medible): Debe poder cuantificarse con indicadores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 (Achievable / Alcanzable): Realista según recursos y capacidades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R (Relevant / Relevante): Debe aportar valor estratégico a la organización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 (Time-bound / Temporal): Con un plazo definido para su cumplimiento</a:t>
            </a:r>
          </a:p>
        </p:txBody>
      </p:sp>
    </p:spTree>
    <p:extLst>
      <p:ext uri="{BB962C8B-B14F-4D97-AF65-F5344CB8AC3E}">
        <p14:creationId xmlns:p14="http://schemas.microsoft.com/office/powerpoint/2010/main" val="17163049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333761E7-956E-F89F-C3FD-9C80D78507D1}"/>
              </a:ext>
            </a:extLst>
          </p:cNvPr>
          <p:cNvSpPr txBox="1"/>
          <p:nvPr/>
        </p:nvSpPr>
        <p:spPr>
          <a:xfrm>
            <a:off x="150725" y="1205804"/>
            <a:ext cx="4696940" cy="4936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/>
              <a:t>Importancia en Diagnósticos Empresariales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Claridad: evita objetivos vagos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Medición: permite evaluar avances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Motivación: metas claras generan compromiso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Alineación estratégica: conecta con la visión de la empresa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 Seguimiento: facilita ajustes y rendición de cuentas.</a:t>
            </a:r>
            <a:endParaRPr lang="en-US" sz="1700" dirty="0">
              <a:effectLst/>
            </a:endParaRPr>
          </a:p>
        </p:txBody>
      </p:sp>
      <p:pic>
        <p:nvPicPr>
          <p:cNvPr id="4" name="Picture 3" descr="Drawings on colorful paper">
            <a:extLst>
              <a:ext uri="{FF2B5EF4-FFF2-40B4-BE49-F238E27FC236}">
                <a16:creationId xmlns:a16="http://schemas.microsoft.com/office/drawing/2014/main" id="{7167A85D-C171-C6EF-FB83-1FF62CB942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82" r="29453" b="-1"/>
          <a:stretch>
            <a:fillRect/>
          </a:stretch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E890A7-6539-DEFB-E9B7-CA1FA58B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323769"/>
            <a:ext cx="9951041" cy="420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9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57CFFD-1E32-2796-EE51-0034137E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63" y="147177"/>
            <a:ext cx="7211431" cy="50965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6D8899F-7F45-3BB9-C1BE-8E9DF7B77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292" y="5257577"/>
            <a:ext cx="5010849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7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3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7D54D3-E765-B220-1382-E213D6D4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984" y="643467"/>
            <a:ext cx="85380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3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14C1B3D-A4B0-5193-E23E-A930C045D63C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Unidad 1. Estrategias para la identificación y definición de problemas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Propósito de la Unidad: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Que el estudiante desarrolle la capacidad de </a:t>
            </a:r>
            <a:r>
              <a:rPr lang="en-US" b="1" dirty="0"/>
              <a:t>identificar, definir y priorizar problemas organizacionales reales</a:t>
            </a:r>
            <a:r>
              <a:rPr lang="en-US" dirty="0"/>
              <a:t>, alineándolos con los objetivos estratégicos de la organización, utilizando metodologías y herramientas propias de la consultoría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1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48849B7-B23D-2127-061D-D789F5EB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" y="1405890"/>
            <a:ext cx="10812780" cy="40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7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4A40A3-EC6D-4E03-40C6-E5EA08477E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12" r="203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713</Words>
  <Application>Microsoft Office PowerPoint</Application>
  <PresentationFormat>Panorámica</PresentationFormat>
  <Paragraphs>94</Paragraphs>
  <Slides>33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Meiryo</vt:lpstr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Ma. Guadalupe Patiño Ramos</dc:creator>
  <cp:lastModifiedBy>Ma. Guadalupe Patiño Ramos</cp:lastModifiedBy>
  <cp:revision>21</cp:revision>
  <dcterms:created xsi:type="dcterms:W3CDTF">2026-01-05T21:27:12Z</dcterms:created>
  <dcterms:modified xsi:type="dcterms:W3CDTF">2026-01-12T21:14:56Z</dcterms:modified>
</cp:coreProperties>
</file>