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Bpnsr+58zfWr3gvEN1QKZhHUO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a162e2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3ba162e2607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a162e260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3ba162e2607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a162e260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3ba162e2607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4" t="-67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Análisis de Costos y Beneficios en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Métodos de evaluación financiera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98668d2668_0_31"/>
          <p:cNvSpPr txBox="1"/>
          <p:nvPr/>
        </p:nvSpPr>
        <p:spPr>
          <a:xfrm>
            <a:off x="3620850" y="2960838"/>
            <a:ext cx="13356300" cy="2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El </a:t>
            </a:r>
            <a:r>
              <a:rPr b="1" lang="es-MX" sz="2600">
                <a:solidFill>
                  <a:schemeClr val="dk1"/>
                </a:solidFill>
                <a:highlight>
                  <a:srgbClr val="FFFFFF"/>
                </a:highlight>
              </a:rPr>
              <a:t>Valor Actual Neto (VAN)</a:t>
            </a: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 es una herramienta financiera fundamental para evaluar la rentabilidad de un proyecto de inversión.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4100"/>
              </a:spcBef>
              <a:spcAft>
                <a:spcPts val="410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El </a:t>
            </a:r>
            <a:r>
              <a:rPr b="1" lang="es-MX" sz="2600">
                <a:solidFill>
                  <a:schemeClr val="dk1"/>
                </a:solidFill>
                <a:highlight>
                  <a:srgbClr val="FFFFFF"/>
                </a:highlight>
              </a:rPr>
              <a:t>VAN </a:t>
            </a: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calcula el valor presente de los flujos de caja futuros, descontados a una tasa de descuento apropiada. Un </a:t>
            </a:r>
            <a:r>
              <a:rPr b="1" lang="es-MX" sz="2600">
                <a:solidFill>
                  <a:schemeClr val="dk1"/>
                </a:solidFill>
                <a:highlight>
                  <a:srgbClr val="FFFFFF"/>
                </a:highlight>
              </a:rPr>
              <a:t>VAN</a:t>
            </a: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 positivo indica que el proyecto generará valor para la empresa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2" name="Google Shape;172;g398668d2668_0_31"/>
          <p:cNvSpPr txBox="1"/>
          <p:nvPr/>
        </p:nvSpPr>
        <p:spPr>
          <a:xfrm>
            <a:off x="4460100" y="6330500"/>
            <a:ext cx="11677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VAN = -Inversión Inicial + ∑ [Flujo de Caja / (1 + tasa de descuento)^n]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a162e2607_0_37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ba162e2607_0_37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7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ba162e2607_0_37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Métodos de evaluación financiera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ba162e2607_0_37"/>
          <p:cNvSpPr txBox="1"/>
          <p:nvPr/>
        </p:nvSpPr>
        <p:spPr>
          <a:xfrm>
            <a:off x="3620850" y="2799850"/>
            <a:ext cx="13356300" cy="2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La </a:t>
            </a:r>
            <a:r>
              <a:rPr b="1" lang="es-MX" sz="2600">
                <a:solidFill>
                  <a:schemeClr val="dk1"/>
                </a:solidFill>
                <a:highlight>
                  <a:srgbClr val="FFFFFF"/>
                </a:highlight>
              </a:rPr>
              <a:t>Tasa Interna de Retorno (TIR)</a:t>
            </a: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 representa la tasa de descuento que iguala el VAN a cero. Un proyecto es viable si su TIR supera el costo de capital de la empresa.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4100"/>
              </a:spcBef>
              <a:spcAft>
                <a:spcPts val="410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La </a:t>
            </a:r>
            <a:r>
              <a:rPr b="1" lang="es-MX" sz="2600">
                <a:solidFill>
                  <a:schemeClr val="dk1"/>
                </a:solidFill>
                <a:highlight>
                  <a:srgbClr val="FFFFFF"/>
                </a:highlight>
              </a:rPr>
              <a:t>TIR</a:t>
            </a: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 es una métrica financiera clave que indica la tasa de rendimiento que un proyecto de inversión generará. A diferencia del VAN, que calcula el valor monetario neto de un proyecto, la TIR expresa la rentabilidad en forma de porcentaje.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81" name="Google Shape;181;g3ba162e2607_0_37"/>
          <p:cNvSpPr txBox="1"/>
          <p:nvPr/>
        </p:nvSpPr>
        <p:spPr>
          <a:xfrm>
            <a:off x="5007150" y="6282525"/>
            <a:ext cx="11677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TIR</a:t>
            </a:r>
            <a:r>
              <a:rPr b="1" lang="es-MX" sz="25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= Rango de Flujo de Caja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a162e2607_0_4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ba162e2607_0_4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7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ba162e2607_0_45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Métodos de evaluación financiera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ba162e2607_0_45"/>
          <p:cNvSpPr txBox="1"/>
          <p:nvPr/>
        </p:nvSpPr>
        <p:spPr>
          <a:xfrm>
            <a:off x="3620850" y="2799850"/>
            <a:ext cx="13356300" cy="2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rgbClr val="FFFFFF"/>
                </a:highlight>
              </a:rPr>
              <a:t>Período de Recuperación:</a:t>
            </a: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 Este método determina el tiempo requerido para recuperar la inversión inicial. No considera el valor del dinero en el tiempo.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4100"/>
              </a:spcBef>
              <a:spcAft>
                <a:spcPts val="410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</a:rPr>
              <a:t>Es una forma sencilla de evaluar el riesgo y la liquidez de una inversión. Existen dos métodos principales para calcularlo, dependiendo de si los flujos de caja son iguales o desiguales.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90" name="Google Shape;190;g3ba162e2607_0_45"/>
          <p:cNvSpPr txBox="1"/>
          <p:nvPr/>
        </p:nvSpPr>
        <p:spPr>
          <a:xfrm>
            <a:off x="4033200" y="5917775"/>
            <a:ext cx="11677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Flujos de caja iguales</a:t>
            </a:r>
            <a:endParaRPr sz="2600"/>
          </a:p>
        </p:txBody>
      </p:sp>
      <p:sp>
        <p:nvSpPr>
          <p:cNvPr id="191" name="Google Shape;191;g3ba162e2607_0_45"/>
          <p:cNvSpPr txBox="1"/>
          <p:nvPr/>
        </p:nvSpPr>
        <p:spPr>
          <a:xfrm>
            <a:off x="4305500" y="8044475"/>
            <a:ext cx="11677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Flujos de caja desiguales</a:t>
            </a:r>
            <a:endParaRPr sz="2600"/>
          </a:p>
        </p:txBody>
      </p:sp>
      <p:sp>
        <p:nvSpPr>
          <p:cNvPr id="192" name="Google Shape;192;g3ba162e2607_0_45"/>
          <p:cNvSpPr txBox="1"/>
          <p:nvPr/>
        </p:nvSpPr>
        <p:spPr>
          <a:xfrm>
            <a:off x="7961025" y="5917775"/>
            <a:ext cx="98313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los flujos de caja anuales son constantes, el cálculo es muy simple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4100"/>
              </a:spcBef>
              <a:spcAft>
                <a:spcPts val="4100"/>
              </a:spcAft>
              <a:buNone/>
            </a:pPr>
            <a:r>
              <a:rPr b="1" lang="es-MX" sz="23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Período de Recuperación = Inversión Inicial / Flujo de Caja Anual</a:t>
            </a:r>
            <a:endParaRPr b="1" sz="2300">
              <a:solidFill>
                <a:srgbClr val="04224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g3ba162e2607_0_45"/>
          <p:cNvSpPr txBox="1"/>
          <p:nvPr/>
        </p:nvSpPr>
        <p:spPr>
          <a:xfrm>
            <a:off x="5317238" y="8613875"/>
            <a:ext cx="700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los flujos de caja varían de un año a otro, el cálculo es un poco más complejo:</a:t>
            </a:r>
            <a:endParaRPr sz="2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 b="44751" l="0" r="0" t="0"/>
          <a:stretch/>
        </p:blipFill>
        <p:spPr>
          <a:xfrm>
            <a:off x="0" y="0"/>
            <a:ext cx="13973320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9886799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4" t="-67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3ba162e2607_0_62"/>
          <p:cNvPicPr preferRelativeResize="0"/>
          <p:nvPr/>
        </p:nvPicPr>
        <p:blipFill rotWithShape="1">
          <a:blip r:embed="rId3">
            <a:alphaModFix/>
          </a:blip>
          <a:srcRect b="-10270" l="0" r="0" t="55022"/>
          <a:stretch/>
        </p:blipFill>
        <p:spPr>
          <a:xfrm>
            <a:off x="0" y="0"/>
            <a:ext cx="13973320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ba162e2607_0_62"/>
          <p:cNvSpPr/>
          <p:nvPr/>
        </p:nvSpPr>
        <p:spPr>
          <a:xfrm>
            <a:off x="9886799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9" t="-67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ba162e2607_0_62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Conclusiones Finales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4167875" y="2889825"/>
            <a:ext cx="125694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Visión Integral</a:t>
            </a:r>
            <a:endParaRPr b="1"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</a:rPr>
              <a:t>La rentabilidad digital depende de una estructura de costos que maximice las economías de escala y minimice el Punto de Equilibrio operativo.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Indicadores Dinámicos</a:t>
            </a:r>
            <a:endParaRPr b="1"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</a:rPr>
              <a:t>Métricas como el VAN y la TIR, ajustadas por un WACC realista, son el estándar de oro para validar la inversión en desarrollos tecnológicos.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Resiliencia Financiera</a:t>
            </a:r>
            <a:endParaRPr b="1"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</a:rPr>
              <a:t>La evaluación periódica de flujos proyectados permite pivotar estrategias antes de comprometer la estabilidad del capital de la organización.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28" name="Google Shape;228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33" name="Google Shape;233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2358975" y="4224300"/>
            <a:ext cx="13239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"¿Cómo influye el análisis adecuado de costos y la evaluación financiera en la toma de decisiones estratégicas para asegurar la rentabilidad de un negocio digital?"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942300" y="2136075"/>
            <a:ext cx="146712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Sintetizar temas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Estructura de Costos, Punto de Equilibrio y Evaluación de Proyectos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Agenda de Repaso Estratégico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948525" y="3252675"/>
            <a:ext cx="10846500" cy="4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rgbClr val="121212"/>
              </a:buClr>
              <a:buSzPts val="2400"/>
              <a:buNone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Clasificación: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Comportamiento e identificación de costos.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None/>
            </a:pP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None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Equilibrio: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Cálculo y análisis del umbral de rentabilidad.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None/>
            </a:pPr>
            <a:r>
              <a:t/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None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Evaluación: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Viabilidad financiera de iniciativas digitales (VAN, TIR, WACC).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457200" rtl="0" algn="l">
              <a:lnSpc>
                <a:spcPct val="160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t/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Clasificación de Costos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548900" y="3069300"/>
            <a:ext cx="13044600" cy="3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rgbClr val="005088"/>
                </a:solidFill>
              </a:rPr>
              <a:t> Por Comportamiento</a:t>
            </a:r>
            <a:endParaRPr b="1" sz="2300">
              <a:solidFill>
                <a:srgbClr val="005088"/>
              </a:solidFill>
            </a:endParaRPr>
          </a:p>
          <a:p>
            <a:pPr indent="-228600" lvl="0" marL="749300" marR="29210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rgbClr val="121212"/>
              </a:buClr>
              <a:buSzPts val="2500"/>
              <a:buNone/>
            </a:pPr>
            <a:r>
              <a:rPr b="1" lang="es-MX" sz="2500">
                <a:solidFill>
                  <a:srgbClr val="121212"/>
                </a:solidFill>
              </a:rPr>
              <a:t>Fijos:</a:t>
            </a:r>
            <a:r>
              <a:rPr lang="es-MX" sz="2500">
                <a:solidFill>
                  <a:srgbClr val="121212"/>
                </a:solidFill>
              </a:rPr>
              <a:t> Independientes del volumen (Hosting, Licencias).</a:t>
            </a:r>
            <a:endParaRPr sz="2500">
              <a:solidFill>
                <a:srgbClr val="121212"/>
              </a:solidFill>
            </a:endParaRPr>
          </a:p>
          <a:p>
            <a:pPr indent="-228600" lvl="0" marL="749300" marR="2921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00"/>
              <a:buNone/>
            </a:pPr>
            <a:r>
              <a:rPr b="1" lang="es-MX" sz="2500">
                <a:solidFill>
                  <a:srgbClr val="121212"/>
                </a:solidFill>
              </a:rPr>
              <a:t>Variables:</a:t>
            </a:r>
            <a:r>
              <a:rPr lang="es-MX" sz="2500">
                <a:solidFill>
                  <a:srgbClr val="121212"/>
                </a:solidFill>
              </a:rPr>
              <a:t> Proporcionales a la actividad (Comisiones, Envíos).</a:t>
            </a:r>
            <a:endParaRPr sz="2500">
              <a:solidFill>
                <a:srgbClr val="121212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rgbClr val="005088"/>
                </a:solidFill>
              </a:rPr>
              <a:t> </a:t>
            </a:r>
            <a:endParaRPr b="1" sz="2300">
              <a:solidFill>
                <a:srgbClr val="005088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rgbClr val="005088"/>
                </a:solidFill>
              </a:rPr>
              <a:t>Por Identificación</a:t>
            </a:r>
            <a:endParaRPr b="1" sz="2300">
              <a:solidFill>
                <a:srgbClr val="005088"/>
              </a:solidFill>
            </a:endParaRPr>
          </a:p>
          <a:p>
            <a:pPr indent="-228600" lvl="0" marL="749300" marR="29210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rgbClr val="121212"/>
              </a:buClr>
              <a:buSzPts val="2500"/>
              <a:buNone/>
            </a:pPr>
            <a:r>
              <a:rPr b="1" lang="es-MX" sz="2500">
                <a:solidFill>
                  <a:srgbClr val="121212"/>
                </a:solidFill>
              </a:rPr>
              <a:t>Directos:</a:t>
            </a:r>
            <a:r>
              <a:rPr lang="es-MX" sz="2500">
                <a:solidFill>
                  <a:srgbClr val="121212"/>
                </a:solidFill>
              </a:rPr>
              <a:t> Asignables a un producto específico (Devs por proyecto).</a:t>
            </a:r>
            <a:endParaRPr sz="2500">
              <a:solidFill>
                <a:srgbClr val="121212"/>
              </a:solidFill>
            </a:endParaRPr>
          </a:p>
          <a:p>
            <a:pPr indent="-228600" lvl="0" marL="749300" marR="2921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00"/>
              <a:buNone/>
            </a:pPr>
            <a:r>
              <a:rPr b="1" lang="es-MX" sz="2500">
                <a:solidFill>
                  <a:srgbClr val="121212"/>
                </a:solidFill>
              </a:rPr>
              <a:t>Indirectos:</a:t>
            </a:r>
            <a:r>
              <a:rPr lang="es-MX" sz="2500">
                <a:solidFill>
                  <a:srgbClr val="121212"/>
                </a:solidFill>
              </a:rPr>
              <a:t> Prorrateados (Marketing general, I+D).</a:t>
            </a:r>
            <a:endParaRPr sz="2500">
              <a:solidFill>
                <a:srgbClr val="121212"/>
              </a:solidFill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5007150" y="7865125"/>
            <a:ext cx="7246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2600">
                <a:solidFill>
                  <a:srgbClr val="121212"/>
                </a:solidFill>
                <a:highlight>
                  <a:srgbClr val="F3F0DF"/>
                </a:highlight>
              </a:rPr>
              <a:t>La correcta clasificación es el primer paso para una monetización sostenible."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057400" y="1028700"/>
            <a:ext cx="13282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Costos Fijos en Entornos Digitales</a:t>
            </a:r>
            <a:endParaRPr b="1" i="0" sz="3000" u="none" cap="none" strike="noStrike">
              <a:solidFill>
                <a:schemeClr val="dk1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4140375" y="2829525"/>
            <a:ext cx="12117300" cy="5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Obligaciones que garantizan la estabilidad operativa y escalabilidad: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06400" lvl="0" marL="45720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Clr>
                <a:srgbClr val="121212"/>
              </a:buClr>
              <a:buSzPts val="2800"/>
              <a:buChar char="●"/>
            </a:pPr>
            <a:r>
              <a:rPr b="1" lang="es-MX" sz="2800">
                <a:solidFill>
                  <a:srgbClr val="121212"/>
                </a:solidFill>
                <a:highlight>
                  <a:srgbClr val="F3F0DF"/>
                </a:highlight>
              </a:rPr>
              <a:t>Infraestructura: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 Depreciación de servidores y software.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064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00"/>
              <a:buChar char="●"/>
            </a:pPr>
            <a:r>
              <a:rPr b="1" lang="es-MX" sz="2800">
                <a:solidFill>
                  <a:srgbClr val="121212"/>
                </a:solidFill>
                <a:highlight>
                  <a:srgbClr val="F3F0DF"/>
                </a:highlight>
              </a:rPr>
              <a:t>Mantenimiento: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 Licencias periódicas (SaaS).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064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00"/>
              <a:buChar char="●"/>
            </a:pPr>
            <a:r>
              <a:rPr b="1" lang="es-MX" sz="2800">
                <a:solidFill>
                  <a:srgbClr val="121212"/>
                </a:solidFill>
                <a:highlight>
                  <a:srgbClr val="F3F0DF"/>
                </a:highlight>
              </a:rPr>
              <a:t>Recursos Humanos: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 Salarios del personal de soporte y TI.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064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00"/>
              <a:buChar char="●"/>
            </a:pPr>
            <a:r>
              <a:rPr b="1" lang="es-MX" sz="2800">
                <a:solidFill>
                  <a:srgbClr val="121212"/>
                </a:solidFill>
                <a:highlight>
                  <a:srgbClr val="F3F0DF"/>
                </a:highlight>
              </a:rPr>
              <a:t>Conectividad: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 Hosting y servicios de internet dedicados.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005088"/>
                </a:solidFill>
                <a:highlight>
                  <a:srgbClr val="F3F0DF"/>
                </a:highlight>
              </a:rPr>
              <a:t>Impacto: El costo unitario disminuye al aumentar la producción (Escalabilidad).</a:t>
            </a:r>
            <a:endParaRPr b="1" sz="2800">
              <a:solidFill>
                <a:srgbClr val="005088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Costos Variables y Toma de Decisiones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 txBox="1"/>
          <p:nvPr/>
        </p:nvSpPr>
        <p:spPr>
          <a:xfrm>
            <a:off x="4344900" y="2925475"/>
            <a:ext cx="11366100" cy="57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chemeClr val="dk1"/>
                </a:solidFill>
              </a:rPr>
              <a:t>Ejemplos Típicos</a:t>
            </a:r>
            <a:endParaRPr b="1" sz="2300">
              <a:solidFill>
                <a:schemeClr val="dk1"/>
              </a:solidFill>
            </a:endParaRPr>
          </a:p>
          <a:p>
            <a:pPr indent="-387350" lvl="0" marL="749300" marR="29210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rgbClr val="121212"/>
              </a:buClr>
              <a:buSzPts val="2500"/>
              <a:buChar char="●"/>
            </a:pPr>
            <a:r>
              <a:rPr lang="es-MX" sz="2500">
                <a:solidFill>
                  <a:srgbClr val="121212"/>
                </a:solidFill>
              </a:rPr>
              <a:t>Mano de obra directa por transacción.</a:t>
            </a:r>
            <a:endParaRPr sz="2500">
              <a:solidFill>
                <a:srgbClr val="121212"/>
              </a:solidFill>
            </a:endParaRPr>
          </a:p>
          <a:p>
            <a:pPr indent="-387350" lvl="0" marL="749300" marR="2921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00"/>
              <a:buChar char="●"/>
            </a:pPr>
            <a:r>
              <a:rPr lang="es-MX" sz="2500">
                <a:solidFill>
                  <a:srgbClr val="121212"/>
                </a:solidFill>
              </a:rPr>
              <a:t>Comisiones de pasarelas de pago (Stripe, PayPal).</a:t>
            </a:r>
            <a:endParaRPr sz="2500">
              <a:solidFill>
                <a:srgbClr val="121212"/>
              </a:solidFill>
            </a:endParaRPr>
          </a:p>
          <a:p>
            <a:pPr indent="-387350" lvl="0" marL="749300" marR="2921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00"/>
              <a:buChar char="●"/>
            </a:pPr>
            <a:r>
              <a:rPr lang="es-MX" sz="2500">
                <a:solidFill>
                  <a:srgbClr val="121212"/>
                </a:solidFill>
              </a:rPr>
              <a:t>Costos de logística y envío (Last Mile).</a:t>
            </a:r>
            <a:endParaRPr sz="2500">
              <a:solidFill>
                <a:srgbClr val="121212"/>
              </a:solidFill>
            </a:endParaRPr>
          </a:p>
          <a:p>
            <a:pPr indent="-387350" lvl="0" marL="749300" marR="2921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00"/>
              <a:buChar char="●"/>
            </a:pPr>
            <a:r>
              <a:rPr lang="es-MX" sz="2500">
                <a:solidFill>
                  <a:srgbClr val="121212"/>
                </a:solidFill>
              </a:rPr>
              <a:t>Ancho de banda consumido (Streaming/Cloud).</a:t>
            </a:r>
            <a:endParaRPr sz="2500">
              <a:solidFill>
                <a:srgbClr val="121212"/>
              </a:solidFill>
            </a:endParaRPr>
          </a:p>
          <a:p>
            <a:pPr indent="0" lvl="0" marL="0" marR="29210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121212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chemeClr val="dk1"/>
                </a:solidFill>
              </a:rPr>
              <a:t>Relevancia Estratégica</a:t>
            </a:r>
            <a:endParaRPr b="1" sz="2300">
              <a:solidFill>
                <a:schemeClr val="dk1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121212"/>
                </a:solidFill>
              </a:rPr>
              <a:t>Clave para el análisis de márgenes de contribución.</a:t>
            </a:r>
            <a:endParaRPr sz="2500">
              <a:solidFill>
                <a:srgbClr val="121212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121212"/>
                </a:solidFill>
              </a:rPr>
              <a:t>Permiten crear modelos de </a:t>
            </a:r>
            <a:r>
              <a:rPr b="1" lang="es-MX" sz="2500">
                <a:solidFill>
                  <a:srgbClr val="121212"/>
                </a:solidFill>
              </a:rPr>
              <a:t>presupuestación dinámica</a:t>
            </a:r>
            <a:r>
              <a:rPr lang="es-MX" sz="2500">
                <a:solidFill>
                  <a:srgbClr val="121212"/>
                </a:solidFill>
              </a:rPr>
              <a:t> y asegurar que cada venta cubra sus propios costos operativos.</a:t>
            </a:r>
            <a:endParaRPr sz="2500">
              <a:solidFill>
                <a:srgbClr val="12121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98668d2668_0_13"/>
          <p:cNvSpPr txBox="1"/>
          <p:nvPr/>
        </p:nvSpPr>
        <p:spPr>
          <a:xfrm>
            <a:off x="2057400" y="1028700"/>
            <a:ext cx="13653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El Punto de Equilibrio (PE)</a:t>
            </a:r>
            <a:endParaRPr b="1" i="0" sz="3000" u="none" cap="none" strike="noStrike">
              <a:solidFill>
                <a:schemeClr val="dk1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98668d2668_0_13"/>
          <p:cNvSpPr txBox="1"/>
          <p:nvPr/>
        </p:nvSpPr>
        <p:spPr>
          <a:xfrm>
            <a:off x="2725600" y="2323900"/>
            <a:ext cx="14771100" cy="4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Nivel de ventas donde </a:t>
            </a:r>
            <a:r>
              <a:rPr b="1" lang="es-MX" sz="3000">
                <a:solidFill>
                  <a:srgbClr val="121212"/>
                </a:solidFill>
                <a:highlight>
                  <a:srgbClr val="F3F0DF"/>
                </a:highlight>
              </a:rPr>
              <a:t>Ingresos Totales = Costos Totales</a:t>
            </a: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. Resultado neto = Cero.</a:t>
            </a:r>
            <a:endParaRPr sz="30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5088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005088"/>
                </a:solidFill>
                <a:highlight>
                  <a:srgbClr val="F3F0DF"/>
                </a:highlight>
              </a:rPr>
              <a:t>PE en Unidades</a:t>
            </a:r>
            <a:endParaRPr b="1" sz="2800">
              <a:solidFill>
                <a:srgbClr val="005088"/>
              </a:solidFill>
              <a:highlight>
                <a:srgbClr val="F3F0DF"/>
              </a:highlight>
            </a:endParaRPr>
          </a:p>
          <a:p>
            <a:pPr indent="0" lvl="0" marL="139700" marR="13970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FFFFFF"/>
                </a:solidFill>
                <a:highlight>
                  <a:srgbClr val="005088"/>
                </a:highlight>
              </a:rPr>
              <a:t>PE (Unidades) = Costos Fijos / (Precio de venta por unidad – Costo Variable por unidad)</a:t>
            </a:r>
            <a:endParaRPr sz="2600">
              <a:solidFill>
                <a:srgbClr val="FFFFFF"/>
              </a:solidFill>
              <a:highlight>
                <a:srgbClr val="00508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005088"/>
                </a:solidFill>
                <a:highlight>
                  <a:srgbClr val="F3F0DF"/>
                </a:highlight>
              </a:rPr>
              <a:t>PE en Valor ($)</a:t>
            </a:r>
            <a:endParaRPr b="1" sz="2800">
              <a:solidFill>
                <a:srgbClr val="005088"/>
              </a:solidFill>
              <a:highlight>
                <a:srgbClr val="F3F0DF"/>
              </a:highlight>
            </a:endParaRPr>
          </a:p>
          <a:p>
            <a:pPr indent="0" lvl="0" marL="139700" marR="13970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FFFFFF"/>
                </a:solidFill>
                <a:highlight>
                  <a:srgbClr val="005088"/>
                </a:highlight>
              </a:rPr>
              <a:t>PE ($) = Costos Fijos / [1 – (Costos Variables / Ingresos por ventas)]</a:t>
            </a:r>
            <a:endParaRPr sz="2600">
              <a:solidFill>
                <a:srgbClr val="FFFFFF"/>
              </a:solidFill>
              <a:highlight>
                <a:srgbClr val="00508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chemeClr val="accent2"/>
                </a:solidFill>
                <a:highlight>
                  <a:srgbClr val="F3F0DF"/>
                </a:highlight>
              </a:rPr>
              <a:t>Un PE bajo reduce el riesgo financiero inicial.</a:t>
            </a:r>
            <a:endParaRPr b="1" sz="3000">
              <a:solidFill>
                <a:schemeClr val="accent2"/>
              </a:solidFill>
              <a:highlight>
                <a:srgbClr val="F3F0DF"/>
              </a:highlight>
            </a:endParaRPr>
          </a:p>
        </p:txBody>
      </p:sp>
      <p:pic>
        <p:nvPicPr>
          <p:cNvPr id="145" name="Google Shape;145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550" y="6652600"/>
            <a:ext cx="6538905" cy="36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Evaluación Financiera de Proyectos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98668d2668_0_22"/>
          <p:cNvSpPr txBox="1"/>
          <p:nvPr/>
        </p:nvSpPr>
        <p:spPr>
          <a:xfrm>
            <a:off x="3405025" y="2463125"/>
            <a:ext cx="12924600" cy="4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Mecanismo preventivo para reducir incertidumbre: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121212"/>
              </a:buClr>
              <a:buSzPts val="2800"/>
              <a:buNone/>
            </a:pPr>
            <a:r>
              <a:rPr b="1" lang="es-MX" sz="2800">
                <a:solidFill>
                  <a:srgbClr val="121212"/>
                </a:solidFill>
                <a:highlight>
                  <a:srgbClr val="F3F0DF"/>
                </a:highlight>
              </a:rPr>
              <a:t>Flujo de Caja: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 Proyección de entradas y salidas futuras.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00"/>
              <a:buNone/>
            </a:pPr>
            <a:r>
              <a:rPr b="1" lang="es-MX" sz="2800">
                <a:solidFill>
                  <a:srgbClr val="121212"/>
                </a:solidFill>
                <a:highlight>
                  <a:srgbClr val="F3F0DF"/>
                </a:highlight>
              </a:rPr>
              <a:t>Escenarios: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 Evaluación bajo diferentes condiciones de mercado.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00"/>
              <a:buNone/>
            </a:pPr>
            <a:r>
              <a:t/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121212"/>
                </a:solidFill>
              </a:rPr>
              <a:t>Cálculo del Flujo de Caja:</a:t>
            </a:r>
            <a:endParaRPr b="1" sz="2800">
              <a:solidFill>
                <a:srgbClr val="121212"/>
              </a:solidFill>
            </a:endParaRPr>
          </a:p>
          <a:p>
            <a:pPr indent="0" lvl="0" marL="393700" marR="3937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121212"/>
                </a:solidFill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Flujo = Ingresos Proyectados - Egresos del Proyecto</a:t>
            </a:r>
            <a:endParaRPr sz="2800">
              <a:solidFill>
                <a:srgbClr val="121212"/>
              </a:solidFill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" name="Google Shape;154;g398668d2668_0_22"/>
          <p:cNvSpPr txBox="1"/>
          <p:nvPr/>
        </p:nvSpPr>
        <p:spPr>
          <a:xfrm>
            <a:off x="4572000" y="7175650"/>
            <a:ext cx="84006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Este resultado es la base para aplicar otras métricas de evaluación financiera, como el VAN, la TIR o el PRI, las cuales permiten tomar decisiones más precisas sobre si continuar, modificar o cancelar un proyecto digital.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WACC y Tasa de Descuento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b2ca8124a1_0_16"/>
          <p:cNvSpPr txBox="1"/>
          <p:nvPr/>
        </p:nvSpPr>
        <p:spPr>
          <a:xfrm>
            <a:off x="3584775" y="2690500"/>
            <a:ext cx="12720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21212"/>
              </a:buClr>
              <a:buSzPts val="2800"/>
              <a:buNone/>
            </a:pPr>
            <a:r>
              <a:rPr b="1" lang="es-MX" sz="2800">
                <a:solidFill>
                  <a:srgbClr val="121212"/>
                </a:solidFill>
                <a:highlight>
                  <a:srgbClr val="F3F0DF"/>
                </a:highlight>
              </a:rPr>
              <a:t>WACC: 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Refleja el costo promedio de las diferentes fuentes de financiamiento de la empresa, ponderadas por su proporción en la estructura de capital.</a:t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00"/>
              <a:buNone/>
            </a:pPr>
            <a:r>
              <a:t/>
            </a:r>
            <a:endParaRPr sz="28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00"/>
              <a:buNone/>
            </a:pPr>
            <a:r>
              <a:rPr b="1" lang="es-MX" sz="2800">
                <a:solidFill>
                  <a:srgbClr val="121212"/>
                </a:solidFill>
                <a:highlight>
                  <a:srgbClr val="F3F0DF"/>
                </a:highlight>
              </a:rPr>
              <a:t>Tasa de Descuento: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 Refleja </a:t>
            </a:r>
            <a:r>
              <a:rPr lang="es-MX" sz="2800">
                <a:solidFill>
                  <a:srgbClr val="121212"/>
                </a:solidFill>
                <a:highlight>
                  <a:srgbClr val="F3F0DF"/>
                </a:highlight>
              </a:rPr>
              <a:t>el riesgo asociado al proyecto y el costo de oportunidad del capital. Su cálculo preciso es crucial para determinar el valor presente neto (VAN) y la tasa interna de retorno (TIR)</a:t>
            </a:r>
            <a:endParaRPr/>
          </a:p>
        </p:txBody>
      </p:sp>
      <p:sp>
        <p:nvSpPr>
          <p:cNvPr id="163" name="Google Shape;163;g3b2ca8124a1_0_16"/>
          <p:cNvSpPr txBox="1"/>
          <p:nvPr/>
        </p:nvSpPr>
        <p:spPr>
          <a:xfrm>
            <a:off x="5203450" y="7193700"/>
            <a:ext cx="6564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 tasa de descuento se calcula a través del cálculo del capital promedio ponderado o mejor conocido como (WACC)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