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10287000" cx="18288000"/>
  <p:notesSz cx="6858000" cy="9144000"/>
  <p:embeddedFontLst>
    <p:embeddedFont>
      <p:font typeface="Merriweather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25" roundtripDataSignature="AMtx7mgLBVnu5bVd6NwXcoS7esKjnHH8E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Merriweather-bold.fntdata"/><Relationship Id="rId21" Type="http://schemas.openxmlformats.org/officeDocument/2006/relationships/font" Target="fonts/Merriweather-regular.fntdata"/><Relationship Id="rId24" Type="http://schemas.openxmlformats.org/officeDocument/2006/relationships/font" Target="fonts/Merriweather-boldItalic.fntdata"/><Relationship Id="rId23" Type="http://schemas.openxmlformats.org/officeDocument/2006/relationships/font" Target="fonts/Merriweather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5" Type="http://customschemas.google.com/relationships/presentationmetadata" Target="meta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398668d2668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3" name="Google Shape;163;g398668d2668_0_3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398668d2668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2" name="Google Shape;172;g398668d2668_0_4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80" name="Google Shape;180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87" name="Google Shape;187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94" name="Google Shape;194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02" name="Google Shape;202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2" name="Google Shape;92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6" name="Google Shape;106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4" name="Google Shape;114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2" name="Google Shape;122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398668d2668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0" name="Google Shape;130;g398668d2668_0_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98668d2668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8" name="Google Shape;138;g398668d2668_0_1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98668d2668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7" name="Google Shape;147;g398668d2668_0_2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3b2ca8124a1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5" name="Google Shape;155;g3b2ca8124a1_0_1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1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2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3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3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4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4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1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5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6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6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1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7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17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1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8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18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18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18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1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0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0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20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2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1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1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1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2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2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1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png"/><Relationship Id="rId4" Type="http://schemas.openxmlformats.org/officeDocument/2006/relationships/image" Target="../media/image15.png"/><Relationship Id="rId5" Type="http://schemas.openxmlformats.org/officeDocument/2006/relationships/image" Target="../media/image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7.png"/><Relationship Id="rId4" Type="http://schemas.openxmlformats.org/officeDocument/2006/relationships/image" Target="../media/image3.png"/><Relationship Id="rId5" Type="http://schemas.openxmlformats.org/officeDocument/2006/relationships/image" Target="../media/image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5" Type="http://schemas.openxmlformats.org/officeDocument/2006/relationships/image" Target="../media/image1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5" Type="http://schemas.openxmlformats.org/officeDocument/2006/relationships/image" Target="../media/image1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5" Type="http://schemas.openxmlformats.org/officeDocument/2006/relationships/image" Target="../media/image1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5" Type="http://schemas.openxmlformats.org/officeDocument/2006/relationships/image" Target="../media/image7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5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FEFE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 rot="5400000">
            <a:off x="8696352" y="3871910"/>
            <a:ext cx="15266287" cy="5457698"/>
          </a:xfrm>
          <a:custGeom>
            <a:rect b="b" l="l" r="r" t="t"/>
            <a:pathLst>
              <a:path extrusionOk="0" h="5457698" w="15266287">
                <a:moveTo>
                  <a:pt x="0" y="0"/>
                </a:moveTo>
                <a:lnTo>
                  <a:pt x="15266288" y="0"/>
                </a:lnTo>
                <a:lnTo>
                  <a:pt x="15266288" y="5457698"/>
                </a:lnTo>
                <a:lnTo>
                  <a:pt x="0" y="54576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"/>
          <p:cNvSpPr/>
          <p:nvPr/>
        </p:nvSpPr>
        <p:spPr>
          <a:xfrm>
            <a:off x="6235700" y="-1548807"/>
            <a:ext cx="6835018" cy="4467993"/>
          </a:xfrm>
          <a:custGeom>
            <a:rect b="b" l="l" r="r" t="t"/>
            <a:pathLst>
              <a:path extrusionOk="0" h="4467993" w="6835018">
                <a:moveTo>
                  <a:pt x="0" y="0"/>
                </a:moveTo>
                <a:lnTo>
                  <a:pt x="6835018" y="0"/>
                </a:lnTo>
                <a:lnTo>
                  <a:pt x="6835018" y="4467993"/>
                </a:lnTo>
                <a:lnTo>
                  <a:pt x="0" y="446799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48268" l="0" r="-1356" t="-6775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"/>
          <p:cNvSpPr/>
          <p:nvPr/>
        </p:nvSpPr>
        <p:spPr>
          <a:xfrm flipH="1" rot="-5400000">
            <a:off x="-5773527" y="3592510"/>
            <a:ext cx="15266287" cy="5457698"/>
          </a:xfrm>
          <a:custGeom>
            <a:rect b="b" l="l" r="r" t="t"/>
            <a:pathLst>
              <a:path extrusionOk="0" h="5457698" w="15266287">
                <a:moveTo>
                  <a:pt x="0" y="5457698"/>
                </a:moveTo>
                <a:lnTo>
                  <a:pt x="15266287" y="5457698"/>
                </a:lnTo>
                <a:lnTo>
                  <a:pt x="15266287" y="0"/>
                </a:lnTo>
                <a:lnTo>
                  <a:pt x="0" y="0"/>
                </a:lnTo>
                <a:lnTo>
                  <a:pt x="0" y="5457698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"/>
          <p:cNvSpPr/>
          <p:nvPr/>
        </p:nvSpPr>
        <p:spPr>
          <a:xfrm>
            <a:off x="3576300" y="3043875"/>
            <a:ext cx="11135400" cy="17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MX" sz="5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Análisis de Estados Financieros e Indicadores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1"/>
          <p:cNvSpPr txBox="1"/>
          <p:nvPr/>
        </p:nvSpPr>
        <p:spPr>
          <a:xfrm>
            <a:off x="6695593" y="5613489"/>
            <a:ext cx="47979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s-MX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Repaso de la Unidad </a:t>
            </a:r>
            <a:r>
              <a:rPr b="1" lang="es-MX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"/>
          <p:cNvSpPr txBox="1"/>
          <p:nvPr/>
        </p:nvSpPr>
        <p:spPr>
          <a:xfrm>
            <a:off x="4588466" y="7734300"/>
            <a:ext cx="6155734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s-MX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Presentador:</a:t>
            </a:r>
            <a:r>
              <a:rPr b="0" i="0" lang="es-MX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Julian Fernández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FEFE"/>
        </a:solidFill>
      </p:bgPr>
    </p:bg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398668d2668_0_31"/>
          <p:cNvSpPr/>
          <p:nvPr/>
        </p:nvSpPr>
        <p:spPr>
          <a:xfrm flipH="1" rot="-5400000">
            <a:off x="-5354837" y="2718478"/>
            <a:ext cx="15266287" cy="5457698"/>
          </a:xfrm>
          <a:custGeom>
            <a:rect b="b" l="l" r="r" t="t"/>
            <a:pathLst>
              <a:path extrusionOk="0" h="5457698" w="15266287">
                <a:moveTo>
                  <a:pt x="0" y="5457698"/>
                </a:moveTo>
                <a:lnTo>
                  <a:pt x="15266287" y="5457698"/>
                </a:lnTo>
                <a:lnTo>
                  <a:pt x="15266287" y="0"/>
                </a:lnTo>
                <a:lnTo>
                  <a:pt x="0" y="0"/>
                </a:lnTo>
                <a:lnTo>
                  <a:pt x="0" y="5457698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g398668d2668_0_31"/>
          <p:cNvSpPr/>
          <p:nvPr/>
        </p:nvSpPr>
        <p:spPr>
          <a:xfrm>
            <a:off x="12629337" y="6157563"/>
            <a:ext cx="5964314" cy="5516817"/>
          </a:xfrm>
          <a:custGeom>
            <a:rect b="b" l="l" r="r" t="t"/>
            <a:pathLst>
              <a:path extrusionOk="0" h="5516817" w="5964314">
                <a:moveTo>
                  <a:pt x="0" y="0"/>
                </a:moveTo>
                <a:lnTo>
                  <a:pt x="5964314" y="0"/>
                </a:lnTo>
                <a:lnTo>
                  <a:pt x="5964314" y="5516816"/>
                </a:lnTo>
                <a:lnTo>
                  <a:pt x="0" y="55168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4786" l="0" r="-1356" t="-4787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g398668d2668_0_31"/>
          <p:cNvSpPr txBox="1"/>
          <p:nvPr/>
        </p:nvSpPr>
        <p:spPr>
          <a:xfrm>
            <a:off x="2057400" y="1028700"/>
            <a:ext cx="136536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23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MX" sz="4400">
                <a:solidFill>
                  <a:srgbClr val="4F6128"/>
                </a:solidFill>
                <a:latin typeface="Calibri"/>
                <a:ea typeface="Calibri"/>
                <a:cs typeface="Calibri"/>
                <a:sym typeface="Calibri"/>
              </a:rPr>
              <a:t>ROE Y EBITDA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8" name="Google Shape;168;g398668d2668_0_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84526" y="2462425"/>
            <a:ext cx="7199350" cy="2879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g398668d2668_0_3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289364" y="6157575"/>
            <a:ext cx="7709264" cy="2879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FEFE"/>
        </a:solidFill>
      </p:bgPr>
    </p:bg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398668d2668_0_40"/>
          <p:cNvSpPr/>
          <p:nvPr/>
        </p:nvSpPr>
        <p:spPr>
          <a:xfrm flipH="1" rot="-5400000">
            <a:off x="-5354837" y="2718478"/>
            <a:ext cx="15266287" cy="5457698"/>
          </a:xfrm>
          <a:custGeom>
            <a:rect b="b" l="l" r="r" t="t"/>
            <a:pathLst>
              <a:path extrusionOk="0" h="5457698" w="15266287">
                <a:moveTo>
                  <a:pt x="0" y="5457698"/>
                </a:moveTo>
                <a:lnTo>
                  <a:pt x="15266287" y="5457698"/>
                </a:lnTo>
                <a:lnTo>
                  <a:pt x="15266287" y="0"/>
                </a:lnTo>
                <a:lnTo>
                  <a:pt x="0" y="0"/>
                </a:lnTo>
                <a:lnTo>
                  <a:pt x="0" y="5457698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g398668d2668_0_40"/>
          <p:cNvSpPr/>
          <p:nvPr/>
        </p:nvSpPr>
        <p:spPr>
          <a:xfrm>
            <a:off x="12629337" y="6157563"/>
            <a:ext cx="5964314" cy="5516817"/>
          </a:xfrm>
          <a:custGeom>
            <a:rect b="b" l="l" r="r" t="t"/>
            <a:pathLst>
              <a:path extrusionOk="0" h="5516817" w="5964314">
                <a:moveTo>
                  <a:pt x="0" y="0"/>
                </a:moveTo>
                <a:lnTo>
                  <a:pt x="5964314" y="0"/>
                </a:lnTo>
                <a:lnTo>
                  <a:pt x="5964314" y="5516816"/>
                </a:lnTo>
                <a:lnTo>
                  <a:pt x="0" y="55168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4786" l="0" r="-1356" t="-4787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g398668d2668_0_40"/>
          <p:cNvSpPr txBox="1"/>
          <p:nvPr/>
        </p:nvSpPr>
        <p:spPr>
          <a:xfrm>
            <a:off x="2057400" y="1028700"/>
            <a:ext cx="136536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s-MX" sz="4400">
                <a:solidFill>
                  <a:srgbClr val="4F6128"/>
                </a:solidFill>
                <a:latin typeface="Calibri"/>
                <a:ea typeface="Calibri"/>
                <a:cs typeface="Calibri"/>
                <a:sym typeface="Calibri"/>
              </a:rPr>
              <a:t>Ecosistema Analítico Moderno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g398668d2668_0_40"/>
          <p:cNvSpPr txBox="1"/>
          <p:nvPr/>
        </p:nvSpPr>
        <p:spPr>
          <a:xfrm>
            <a:off x="4713900" y="4128650"/>
            <a:ext cx="10734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3200">
                <a:solidFill>
                  <a:srgbClr val="121212"/>
                </a:solidFill>
                <a:highlight>
                  <a:srgbClr val="F3F0DF"/>
                </a:highlight>
              </a:rPr>
              <a:t>Visualización:</a:t>
            </a:r>
            <a:r>
              <a:rPr lang="es-MX" sz="3200">
                <a:solidFill>
                  <a:srgbClr val="121212"/>
                </a:solidFill>
                <a:highlight>
                  <a:srgbClr val="F3F0DF"/>
                </a:highlight>
              </a:rPr>
              <a:t> Tableau y Power BI para identificar anomalías.</a:t>
            </a:r>
            <a:endParaRPr sz="3200">
              <a:solidFill>
                <a:srgbClr val="121212"/>
              </a:solidFill>
              <a:highlight>
                <a:srgbClr val="F3F0D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121212"/>
              </a:solidFill>
              <a:highlight>
                <a:srgbClr val="F3F0D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3200">
                <a:solidFill>
                  <a:srgbClr val="121212"/>
                </a:solidFill>
                <a:highlight>
                  <a:srgbClr val="F3F0DF"/>
                </a:highlight>
              </a:rPr>
              <a:t>Información:</a:t>
            </a:r>
            <a:r>
              <a:rPr lang="es-MX" sz="3200">
                <a:solidFill>
                  <a:srgbClr val="121212"/>
                </a:solidFill>
                <a:highlight>
                  <a:srgbClr val="F3F0DF"/>
                </a:highlight>
              </a:rPr>
              <a:t> Bloomberg</a:t>
            </a:r>
            <a:endParaRPr sz="3200">
              <a:solidFill>
                <a:srgbClr val="121212"/>
              </a:solidFill>
              <a:highlight>
                <a:srgbClr val="F3F0D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121212"/>
              </a:solidFill>
              <a:highlight>
                <a:srgbClr val="F3F0D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3200">
                <a:solidFill>
                  <a:srgbClr val="121212"/>
                </a:solidFill>
                <a:highlight>
                  <a:srgbClr val="F3F0DF"/>
                </a:highlight>
              </a:rPr>
              <a:t>Google Analytics:</a:t>
            </a:r>
            <a:r>
              <a:rPr lang="es-MX" sz="3200">
                <a:solidFill>
                  <a:srgbClr val="121212"/>
                </a:solidFill>
                <a:highlight>
                  <a:srgbClr val="F3F0DF"/>
                </a:highlight>
              </a:rPr>
              <a:t> Seguimiento de ROAS y conversiones.</a:t>
            </a:r>
            <a:endParaRPr sz="3200">
              <a:solidFill>
                <a:srgbClr val="121212"/>
              </a:solidFill>
              <a:highlight>
                <a:srgbClr val="F3F0DF"/>
              </a:highlight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FEFE"/>
        </a:solidFill>
      </p:bgPr>
    </p:bg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6"/>
          <p:cNvSpPr/>
          <p:nvPr/>
        </p:nvSpPr>
        <p:spPr>
          <a:xfrm flipH="1" rot="-5400000">
            <a:off x="-5354837" y="2718478"/>
            <a:ext cx="15266287" cy="5457698"/>
          </a:xfrm>
          <a:custGeom>
            <a:rect b="b" l="l" r="r" t="t"/>
            <a:pathLst>
              <a:path extrusionOk="0" h="5457698" w="15266287">
                <a:moveTo>
                  <a:pt x="0" y="5457698"/>
                </a:moveTo>
                <a:lnTo>
                  <a:pt x="15266287" y="5457698"/>
                </a:lnTo>
                <a:lnTo>
                  <a:pt x="15266287" y="0"/>
                </a:lnTo>
                <a:lnTo>
                  <a:pt x="0" y="0"/>
                </a:lnTo>
                <a:lnTo>
                  <a:pt x="0" y="5457698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3" name="Google Shape;183;p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0"/>
            <a:ext cx="13715999" cy="10286999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6"/>
          <p:cNvSpPr/>
          <p:nvPr/>
        </p:nvSpPr>
        <p:spPr>
          <a:xfrm>
            <a:off x="1600200" y="-952500"/>
            <a:ext cx="4876800" cy="4357517"/>
          </a:xfrm>
          <a:custGeom>
            <a:rect b="b" l="l" r="r" t="t"/>
            <a:pathLst>
              <a:path extrusionOk="0" h="5516817" w="5964314">
                <a:moveTo>
                  <a:pt x="0" y="0"/>
                </a:moveTo>
                <a:lnTo>
                  <a:pt x="5964314" y="0"/>
                </a:lnTo>
                <a:lnTo>
                  <a:pt x="5964314" y="5516816"/>
                </a:lnTo>
                <a:lnTo>
                  <a:pt x="0" y="55168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4787" l="0" r="-1356" t="-4787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FEFE"/>
        </a:solidFill>
      </p:bgPr>
    </p:bg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Google Shape;189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3715999" cy="10286999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7"/>
          <p:cNvSpPr/>
          <p:nvPr/>
        </p:nvSpPr>
        <p:spPr>
          <a:xfrm>
            <a:off x="11469399" y="-1556910"/>
            <a:ext cx="5297139" cy="3786624"/>
          </a:xfrm>
          <a:custGeom>
            <a:rect b="b" l="l" r="r" t="t"/>
            <a:pathLst>
              <a:path extrusionOk="0" h="4467993" w="6835018">
                <a:moveTo>
                  <a:pt x="0" y="0"/>
                </a:moveTo>
                <a:lnTo>
                  <a:pt x="6835018" y="0"/>
                </a:lnTo>
                <a:lnTo>
                  <a:pt x="6835018" y="4467993"/>
                </a:lnTo>
                <a:lnTo>
                  <a:pt x="0" y="446799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48268" l="0" r="-1356" t="-6775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7"/>
          <p:cNvSpPr/>
          <p:nvPr/>
        </p:nvSpPr>
        <p:spPr>
          <a:xfrm rot="5400000">
            <a:off x="8696352" y="3871910"/>
            <a:ext cx="15266287" cy="5457698"/>
          </a:xfrm>
          <a:custGeom>
            <a:rect b="b" l="l" r="r" t="t"/>
            <a:pathLst>
              <a:path extrusionOk="0" h="5457698" w="15266287">
                <a:moveTo>
                  <a:pt x="0" y="0"/>
                </a:moveTo>
                <a:lnTo>
                  <a:pt x="15266288" y="0"/>
                </a:lnTo>
                <a:lnTo>
                  <a:pt x="15266288" y="5457698"/>
                </a:lnTo>
                <a:lnTo>
                  <a:pt x="0" y="54576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FEFE"/>
        </a:solidFill>
      </p:bgPr>
    </p:bg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0"/>
          <p:cNvSpPr/>
          <p:nvPr/>
        </p:nvSpPr>
        <p:spPr>
          <a:xfrm flipH="1" rot="-5400000">
            <a:off x="-5354837" y="2718478"/>
            <a:ext cx="15266287" cy="5457698"/>
          </a:xfrm>
          <a:custGeom>
            <a:rect b="b" l="l" r="r" t="t"/>
            <a:pathLst>
              <a:path extrusionOk="0" h="5457698" w="15266287">
                <a:moveTo>
                  <a:pt x="0" y="5457698"/>
                </a:moveTo>
                <a:lnTo>
                  <a:pt x="15266287" y="5457698"/>
                </a:lnTo>
                <a:lnTo>
                  <a:pt x="15266287" y="0"/>
                </a:lnTo>
                <a:lnTo>
                  <a:pt x="0" y="0"/>
                </a:lnTo>
                <a:lnTo>
                  <a:pt x="0" y="5457698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10"/>
          <p:cNvSpPr/>
          <p:nvPr/>
        </p:nvSpPr>
        <p:spPr>
          <a:xfrm>
            <a:off x="12629337" y="6157563"/>
            <a:ext cx="5964314" cy="5516817"/>
          </a:xfrm>
          <a:custGeom>
            <a:rect b="b" l="l" r="r" t="t"/>
            <a:pathLst>
              <a:path extrusionOk="0" h="5516817" w="5964314">
                <a:moveTo>
                  <a:pt x="0" y="0"/>
                </a:moveTo>
                <a:lnTo>
                  <a:pt x="5964314" y="0"/>
                </a:lnTo>
                <a:lnTo>
                  <a:pt x="5964314" y="5516816"/>
                </a:lnTo>
                <a:lnTo>
                  <a:pt x="0" y="55168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4787" l="0" r="-1356" t="-4787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10"/>
          <p:cNvSpPr txBox="1"/>
          <p:nvPr/>
        </p:nvSpPr>
        <p:spPr>
          <a:xfrm>
            <a:off x="2243225" y="1151400"/>
            <a:ext cx="95205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0" i="0" lang="es-MX" sz="4400" u="none" cap="none" strike="noStrike">
                <a:solidFill>
                  <a:srgbClr val="4F6128"/>
                </a:solidFill>
                <a:latin typeface="Calibri"/>
                <a:ea typeface="Calibri"/>
                <a:cs typeface="Calibri"/>
                <a:sym typeface="Calibri"/>
              </a:rPr>
              <a:t>Conclusiones Finales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9" name="Google Shape;199;p1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80408" y="2683490"/>
            <a:ext cx="14482000" cy="47857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" name="Google Shape;204;p11"/>
          <p:cNvGrpSpPr/>
          <p:nvPr/>
        </p:nvGrpSpPr>
        <p:grpSpPr>
          <a:xfrm>
            <a:off x="1362575" y="1028700"/>
            <a:ext cx="15562849" cy="8179961"/>
            <a:chOff x="0" y="0"/>
            <a:chExt cx="5796956" cy="3046927"/>
          </a:xfrm>
        </p:grpSpPr>
        <p:sp>
          <p:nvSpPr>
            <p:cNvPr id="205" name="Google Shape;205;p11"/>
            <p:cNvSpPr/>
            <p:nvPr/>
          </p:nvSpPr>
          <p:spPr>
            <a:xfrm>
              <a:off x="0" y="0"/>
              <a:ext cx="5796955" cy="3046927"/>
            </a:xfrm>
            <a:custGeom>
              <a:rect b="b" l="l" r="r" t="t"/>
              <a:pathLst>
                <a:path extrusionOk="0" h="3046927" w="5796955">
                  <a:moveTo>
                    <a:pt x="0" y="0"/>
                  </a:moveTo>
                  <a:lnTo>
                    <a:pt x="5796955" y="0"/>
                  </a:lnTo>
                  <a:lnTo>
                    <a:pt x="5796955" y="3046927"/>
                  </a:lnTo>
                  <a:lnTo>
                    <a:pt x="0" y="304692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04775">
              <a:solidFill>
                <a:srgbClr val="14494B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11"/>
            <p:cNvSpPr txBox="1"/>
            <p:nvPr/>
          </p:nvSpPr>
          <p:spPr>
            <a:xfrm>
              <a:off x="0" y="19050"/>
              <a:ext cx="5796956" cy="30278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8875" lIns="48875" spcFirstLastPara="1" rIns="48875" wrap="square" tIns="48875">
              <a:noAutofit/>
            </a:bodyPr>
            <a:lstStyle/>
            <a:p>
              <a:pPr indent="0" lvl="0" marL="0" marR="0" rtl="0" algn="ctr">
                <a:lnSpc>
                  <a:spcPct val="100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7" name="Google Shape;207;p11"/>
          <p:cNvSpPr/>
          <p:nvPr/>
        </p:nvSpPr>
        <p:spPr>
          <a:xfrm rot="5400000">
            <a:off x="12832363" y="1543105"/>
            <a:ext cx="7315200" cy="3822192"/>
          </a:xfrm>
          <a:custGeom>
            <a:rect b="b" l="l" r="r" t="t"/>
            <a:pathLst>
              <a:path extrusionOk="0" h="3822192" w="7315200">
                <a:moveTo>
                  <a:pt x="0" y="0"/>
                </a:moveTo>
                <a:lnTo>
                  <a:pt x="7315200" y="0"/>
                </a:lnTo>
                <a:lnTo>
                  <a:pt x="7315200" y="3822192"/>
                </a:lnTo>
                <a:lnTo>
                  <a:pt x="0" y="38221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11"/>
          <p:cNvSpPr/>
          <p:nvPr/>
        </p:nvSpPr>
        <p:spPr>
          <a:xfrm rot="-5400000">
            <a:off x="-1746504" y="4718304"/>
            <a:ext cx="7315200" cy="3822192"/>
          </a:xfrm>
          <a:custGeom>
            <a:rect b="b" l="l" r="r" t="t"/>
            <a:pathLst>
              <a:path extrusionOk="0" h="3822192" w="7315200">
                <a:moveTo>
                  <a:pt x="0" y="0"/>
                </a:moveTo>
                <a:lnTo>
                  <a:pt x="7315200" y="0"/>
                </a:lnTo>
                <a:lnTo>
                  <a:pt x="7315200" y="3822192"/>
                </a:lnTo>
                <a:lnTo>
                  <a:pt x="0" y="38221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09" name="Google Shape;209;p11"/>
          <p:cNvGrpSpPr/>
          <p:nvPr/>
        </p:nvGrpSpPr>
        <p:grpSpPr>
          <a:xfrm>
            <a:off x="12559313" y="7868811"/>
            <a:ext cx="7861300" cy="3086100"/>
            <a:chOff x="0" y="0"/>
            <a:chExt cx="2070466" cy="812800"/>
          </a:xfrm>
        </p:grpSpPr>
        <p:sp>
          <p:nvSpPr>
            <p:cNvPr id="210" name="Google Shape;210;p11"/>
            <p:cNvSpPr/>
            <p:nvPr/>
          </p:nvSpPr>
          <p:spPr>
            <a:xfrm>
              <a:off x="0" y="0"/>
              <a:ext cx="2070466" cy="812800"/>
            </a:xfrm>
            <a:custGeom>
              <a:rect b="b" l="l" r="r" t="t"/>
              <a:pathLst>
                <a:path extrusionOk="0" h="812800" w="2070466">
                  <a:moveTo>
                    <a:pt x="0" y="0"/>
                  </a:moveTo>
                  <a:lnTo>
                    <a:pt x="2070466" y="0"/>
                  </a:lnTo>
                  <a:lnTo>
                    <a:pt x="2070466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" name="Google Shape;211;p11"/>
            <p:cNvSpPr txBox="1"/>
            <p:nvPr/>
          </p:nvSpPr>
          <p:spPr>
            <a:xfrm>
              <a:off x="0" y="19050"/>
              <a:ext cx="2070466" cy="7937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2" name="Google Shape;212;p11"/>
          <p:cNvSpPr/>
          <p:nvPr/>
        </p:nvSpPr>
        <p:spPr>
          <a:xfrm>
            <a:off x="12398645" y="6157563"/>
            <a:ext cx="5964314" cy="5516817"/>
          </a:xfrm>
          <a:custGeom>
            <a:rect b="b" l="l" r="r" t="t"/>
            <a:pathLst>
              <a:path extrusionOk="0" h="5516817" w="5964314">
                <a:moveTo>
                  <a:pt x="0" y="0"/>
                </a:moveTo>
                <a:lnTo>
                  <a:pt x="5964314" y="0"/>
                </a:lnTo>
                <a:lnTo>
                  <a:pt x="5964314" y="5516816"/>
                </a:lnTo>
                <a:lnTo>
                  <a:pt x="0" y="55168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4787" l="0" r="-1356" t="-4787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11"/>
          <p:cNvSpPr txBox="1"/>
          <p:nvPr/>
        </p:nvSpPr>
        <p:spPr>
          <a:xfrm>
            <a:off x="1828800" y="1461001"/>
            <a:ext cx="9520516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0" i="0" lang="es-MX" sz="4400" u="none" cap="none" strike="noStrike">
                <a:solidFill>
                  <a:srgbClr val="4F6128"/>
                </a:solidFill>
                <a:latin typeface="Calibri"/>
                <a:ea typeface="Calibri"/>
                <a:cs typeface="Calibri"/>
                <a:sym typeface="Calibri"/>
              </a:rPr>
              <a:t>Actividad para Discutir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11"/>
          <p:cNvSpPr txBox="1"/>
          <p:nvPr/>
        </p:nvSpPr>
        <p:spPr>
          <a:xfrm>
            <a:off x="4155142" y="3061201"/>
            <a:ext cx="95205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s-MX" sz="3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El dilema de la inversión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11"/>
          <p:cNvSpPr txBox="1"/>
          <p:nvPr/>
        </p:nvSpPr>
        <p:spPr>
          <a:xfrm>
            <a:off x="2790600" y="4440100"/>
            <a:ext cx="13239600" cy="24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s-MX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Pregunta para la sesión síncrona:</a:t>
            </a:r>
            <a:r>
              <a:rPr b="0" i="0" lang="es-MX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3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-MX" sz="3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"En las plataformas digitales, ¿cuáles consideran que son los indicadores más útiles para evaluar la rentabilidad y sostenibilidad de un modelo de negocio basado en suscripciones, publicidad o modelo freemium?, ¿por qué?"</a:t>
            </a:r>
            <a:endParaRPr b="0" i="0" sz="3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" name="Google Shape;94;p2"/>
          <p:cNvGrpSpPr/>
          <p:nvPr/>
        </p:nvGrpSpPr>
        <p:grpSpPr>
          <a:xfrm>
            <a:off x="1362575" y="1028700"/>
            <a:ext cx="15562849" cy="8179961"/>
            <a:chOff x="0" y="0"/>
            <a:chExt cx="5796956" cy="3046927"/>
          </a:xfrm>
        </p:grpSpPr>
        <p:sp>
          <p:nvSpPr>
            <p:cNvPr id="95" name="Google Shape;95;p2"/>
            <p:cNvSpPr/>
            <p:nvPr/>
          </p:nvSpPr>
          <p:spPr>
            <a:xfrm>
              <a:off x="0" y="0"/>
              <a:ext cx="5796955" cy="3046927"/>
            </a:xfrm>
            <a:custGeom>
              <a:rect b="b" l="l" r="r" t="t"/>
              <a:pathLst>
                <a:path extrusionOk="0" h="3046927" w="5796955">
                  <a:moveTo>
                    <a:pt x="0" y="0"/>
                  </a:moveTo>
                  <a:lnTo>
                    <a:pt x="5796955" y="0"/>
                  </a:lnTo>
                  <a:lnTo>
                    <a:pt x="5796955" y="3046927"/>
                  </a:lnTo>
                  <a:lnTo>
                    <a:pt x="0" y="304692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04775">
              <a:solidFill>
                <a:srgbClr val="14494B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96;p2"/>
            <p:cNvSpPr txBox="1"/>
            <p:nvPr/>
          </p:nvSpPr>
          <p:spPr>
            <a:xfrm>
              <a:off x="0" y="19050"/>
              <a:ext cx="5796956" cy="30278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8875" lIns="48875" spcFirstLastPara="1" rIns="48875" wrap="square" tIns="48875">
              <a:noAutofit/>
            </a:bodyPr>
            <a:lstStyle/>
            <a:p>
              <a:pPr indent="0" lvl="0" marL="0" marR="0" rtl="0" algn="ctr">
                <a:lnSpc>
                  <a:spcPct val="100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7" name="Google Shape;97;p2"/>
          <p:cNvSpPr/>
          <p:nvPr/>
        </p:nvSpPr>
        <p:spPr>
          <a:xfrm rot="5400000">
            <a:off x="12832363" y="1543105"/>
            <a:ext cx="7315200" cy="3822192"/>
          </a:xfrm>
          <a:custGeom>
            <a:rect b="b" l="l" r="r" t="t"/>
            <a:pathLst>
              <a:path extrusionOk="0" h="3822192" w="7315200">
                <a:moveTo>
                  <a:pt x="0" y="0"/>
                </a:moveTo>
                <a:lnTo>
                  <a:pt x="7315200" y="0"/>
                </a:lnTo>
                <a:lnTo>
                  <a:pt x="7315200" y="3822192"/>
                </a:lnTo>
                <a:lnTo>
                  <a:pt x="0" y="38221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2"/>
          <p:cNvSpPr/>
          <p:nvPr/>
        </p:nvSpPr>
        <p:spPr>
          <a:xfrm rot="-5400000">
            <a:off x="-1746504" y="4718304"/>
            <a:ext cx="7315200" cy="3822192"/>
          </a:xfrm>
          <a:custGeom>
            <a:rect b="b" l="l" r="r" t="t"/>
            <a:pathLst>
              <a:path extrusionOk="0" h="3822192" w="7315200">
                <a:moveTo>
                  <a:pt x="0" y="0"/>
                </a:moveTo>
                <a:lnTo>
                  <a:pt x="7315200" y="0"/>
                </a:lnTo>
                <a:lnTo>
                  <a:pt x="7315200" y="3822192"/>
                </a:lnTo>
                <a:lnTo>
                  <a:pt x="0" y="38221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9" name="Google Shape;99;p2"/>
          <p:cNvGrpSpPr/>
          <p:nvPr/>
        </p:nvGrpSpPr>
        <p:grpSpPr>
          <a:xfrm>
            <a:off x="12559313" y="7868811"/>
            <a:ext cx="7861300" cy="3086100"/>
            <a:chOff x="0" y="0"/>
            <a:chExt cx="2070466" cy="812800"/>
          </a:xfrm>
        </p:grpSpPr>
        <p:sp>
          <p:nvSpPr>
            <p:cNvPr id="100" name="Google Shape;100;p2"/>
            <p:cNvSpPr/>
            <p:nvPr/>
          </p:nvSpPr>
          <p:spPr>
            <a:xfrm>
              <a:off x="0" y="0"/>
              <a:ext cx="2070466" cy="812800"/>
            </a:xfrm>
            <a:custGeom>
              <a:rect b="b" l="l" r="r" t="t"/>
              <a:pathLst>
                <a:path extrusionOk="0" h="812800" w="2070466">
                  <a:moveTo>
                    <a:pt x="0" y="0"/>
                  </a:moveTo>
                  <a:lnTo>
                    <a:pt x="2070466" y="0"/>
                  </a:lnTo>
                  <a:lnTo>
                    <a:pt x="2070466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101;p2"/>
            <p:cNvSpPr txBox="1"/>
            <p:nvPr/>
          </p:nvSpPr>
          <p:spPr>
            <a:xfrm>
              <a:off x="0" y="19050"/>
              <a:ext cx="2070466" cy="7937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2" name="Google Shape;102;p2"/>
          <p:cNvSpPr/>
          <p:nvPr/>
        </p:nvSpPr>
        <p:spPr>
          <a:xfrm>
            <a:off x="12398645" y="6157563"/>
            <a:ext cx="5964314" cy="5516817"/>
          </a:xfrm>
          <a:custGeom>
            <a:rect b="b" l="l" r="r" t="t"/>
            <a:pathLst>
              <a:path extrusionOk="0" h="5516817" w="5964314">
                <a:moveTo>
                  <a:pt x="0" y="0"/>
                </a:moveTo>
                <a:lnTo>
                  <a:pt x="5964314" y="0"/>
                </a:lnTo>
                <a:lnTo>
                  <a:pt x="5964314" y="5516816"/>
                </a:lnTo>
                <a:lnTo>
                  <a:pt x="0" y="55168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4787" l="0" r="-1356" t="-4787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2"/>
          <p:cNvSpPr txBox="1"/>
          <p:nvPr/>
        </p:nvSpPr>
        <p:spPr>
          <a:xfrm>
            <a:off x="2678312" y="2112090"/>
            <a:ext cx="12728700" cy="409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Calibri"/>
              <a:buNone/>
            </a:pPr>
            <a:r>
              <a:rPr b="1" i="0" lang="es-MX" sz="4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Objetivo de la sesión: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t/>
            </a:r>
            <a:endParaRPr b="0" i="0" sz="36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Char char="•"/>
            </a:pPr>
            <a:r>
              <a:rPr b="0" i="0" lang="es-MX" sz="3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Sintetiza</a:t>
            </a:r>
            <a:r>
              <a:rPr lang="es-MX" sz="3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r temas de la Unidad 2.</a:t>
            </a:r>
            <a:endParaRPr b="0" i="0" sz="36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Char char="•"/>
            </a:pPr>
            <a:r>
              <a:rPr b="0" i="0" lang="es-MX" sz="3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Abrir el espacio para resolver dudas y consolidar el conocimiento.</a:t>
            </a:r>
            <a:endParaRPr b="0" i="0" sz="36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Char char="•"/>
            </a:pPr>
            <a:r>
              <a:rPr b="0" i="0" lang="es-MX" sz="3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Fomentar una discusión sobre la aplicación de los conceptos.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FEFE"/>
        </a:solid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"/>
          <p:cNvSpPr/>
          <p:nvPr/>
        </p:nvSpPr>
        <p:spPr>
          <a:xfrm flipH="1" rot="-5400000">
            <a:off x="-5354837" y="2718478"/>
            <a:ext cx="15266287" cy="5457698"/>
          </a:xfrm>
          <a:custGeom>
            <a:rect b="b" l="l" r="r" t="t"/>
            <a:pathLst>
              <a:path extrusionOk="0" h="5457698" w="15266287">
                <a:moveTo>
                  <a:pt x="0" y="5457698"/>
                </a:moveTo>
                <a:lnTo>
                  <a:pt x="15266287" y="5457698"/>
                </a:lnTo>
                <a:lnTo>
                  <a:pt x="15266287" y="0"/>
                </a:lnTo>
                <a:lnTo>
                  <a:pt x="0" y="0"/>
                </a:lnTo>
                <a:lnTo>
                  <a:pt x="0" y="5457698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3"/>
          <p:cNvSpPr/>
          <p:nvPr/>
        </p:nvSpPr>
        <p:spPr>
          <a:xfrm>
            <a:off x="12629337" y="6157563"/>
            <a:ext cx="5964314" cy="5516817"/>
          </a:xfrm>
          <a:custGeom>
            <a:rect b="b" l="l" r="r" t="t"/>
            <a:pathLst>
              <a:path extrusionOk="0" h="5516817" w="5964314">
                <a:moveTo>
                  <a:pt x="0" y="0"/>
                </a:moveTo>
                <a:lnTo>
                  <a:pt x="5964314" y="0"/>
                </a:lnTo>
                <a:lnTo>
                  <a:pt x="5964314" y="5516816"/>
                </a:lnTo>
                <a:lnTo>
                  <a:pt x="0" y="55168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4787" l="0" r="-1356" t="-4787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3"/>
          <p:cNvSpPr txBox="1"/>
          <p:nvPr/>
        </p:nvSpPr>
        <p:spPr>
          <a:xfrm>
            <a:off x="2057425" y="1028700"/>
            <a:ext cx="139239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s-MX" sz="4400">
                <a:solidFill>
                  <a:srgbClr val="4F6128"/>
                </a:solidFill>
                <a:latin typeface="Calibri"/>
                <a:ea typeface="Calibri"/>
                <a:cs typeface="Calibri"/>
                <a:sym typeface="Calibri"/>
              </a:rPr>
              <a:t>UTILIDAD DE LOS ESTADOS FINANCIEROS</a:t>
            </a:r>
            <a:endParaRPr sz="4400">
              <a:solidFill>
                <a:srgbClr val="4F612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3"/>
          <p:cNvSpPr txBox="1"/>
          <p:nvPr/>
        </p:nvSpPr>
        <p:spPr>
          <a:xfrm>
            <a:off x="4064700" y="3429000"/>
            <a:ext cx="12097800" cy="497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800">
                <a:solidFill>
                  <a:schemeClr val="dk1"/>
                </a:solidFill>
              </a:rPr>
              <a:t>Representación estructurada del sistema contable para la toma de decisiones:</a:t>
            </a:r>
            <a:endParaRPr sz="2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</a:endParaRPr>
          </a:p>
          <a:p>
            <a:pPr indent="-228600" lvl="0" marL="457200" rtl="0" algn="l">
              <a:lnSpc>
                <a:spcPct val="16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s-MX" sz="2800">
                <a:solidFill>
                  <a:schemeClr val="dk1"/>
                </a:solidFill>
              </a:rPr>
              <a:t> </a:t>
            </a:r>
            <a:r>
              <a:rPr b="1" lang="es-MX" sz="2800">
                <a:solidFill>
                  <a:schemeClr val="dk1"/>
                </a:solidFill>
              </a:rPr>
              <a:t>Inversión:</a:t>
            </a:r>
            <a:r>
              <a:rPr lang="es-MX" sz="2800">
                <a:solidFill>
                  <a:schemeClr val="dk1"/>
                </a:solidFill>
              </a:rPr>
              <a:t> Identificar líneas rentables.</a:t>
            </a:r>
            <a:endParaRPr sz="2800">
              <a:solidFill>
                <a:schemeClr val="dk1"/>
              </a:solidFill>
            </a:endParaRPr>
          </a:p>
          <a:p>
            <a:pPr indent="-228600" lvl="0" marL="45720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s-MX" sz="2800">
                <a:solidFill>
                  <a:schemeClr val="dk1"/>
                </a:solidFill>
              </a:rPr>
              <a:t> </a:t>
            </a:r>
            <a:r>
              <a:rPr b="1" lang="es-MX" sz="2800">
                <a:solidFill>
                  <a:schemeClr val="dk1"/>
                </a:solidFill>
              </a:rPr>
              <a:t>Apalancamiento:</a:t>
            </a:r>
            <a:r>
              <a:rPr lang="es-MX" sz="2800">
                <a:solidFill>
                  <a:schemeClr val="dk1"/>
                </a:solidFill>
              </a:rPr>
              <a:t> Evaluar financiamiento externo.</a:t>
            </a:r>
            <a:endParaRPr sz="2800">
              <a:solidFill>
                <a:schemeClr val="dk1"/>
              </a:solidFill>
            </a:endParaRPr>
          </a:p>
          <a:p>
            <a:pPr indent="-228600" lvl="0" marL="45720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s-MX" sz="2800">
                <a:solidFill>
                  <a:schemeClr val="dk1"/>
                </a:solidFill>
              </a:rPr>
              <a:t> </a:t>
            </a:r>
            <a:r>
              <a:rPr b="1" lang="es-MX" sz="2800">
                <a:solidFill>
                  <a:schemeClr val="dk1"/>
                </a:solidFill>
              </a:rPr>
              <a:t>Generación:</a:t>
            </a:r>
            <a:r>
              <a:rPr lang="es-MX" sz="2800">
                <a:solidFill>
                  <a:schemeClr val="dk1"/>
                </a:solidFill>
              </a:rPr>
              <a:t> Analizar el origen y uso de recursos.</a:t>
            </a:r>
            <a:endParaRPr sz="2800">
              <a:solidFill>
                <a:schemeClr val="dk1"/>
              </a:solidFill>
            </a:endParaRPr>
          </a:p>
          <a:p>
            <a:pPr indent="-228600" lvl="0" marL="45720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s-MX" sz="2800">
                <a:solidFill>
                  <a:schemeClr val="dk1"/>
                </a:solidFill>
              </a:rPr>
              <a:t> </a:t>
            </a:r>
            <a:r>
              <a:rPr b="1" lang="es-MX" sz="2800">
                <a:solidFill>
                  <a:schemeClr val="dk1"/>
                </a:solidFill>
              </a:rPr>
              <a:t>Tendencia:</a:t>
            </a:r>
            <a:r>
              <a:rPr lang="es-MX" sz="2800">
                <a:solidFill>
                  <a:schemeClr val="dk1"/>
                </a:solidFill>
              </a:rPr>
              <a:t> Detectar patrones de crecimiento o declive.</a:t>
            </a:r>
            <a:endParaRPr sz="2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FEFE"/>
        </a:solidFill>
      </p:bgPr>
    </p:bg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"/>
          <p:cNvSpPr/>
          <p:nvPr/>
        </p:nvSpPr>
        <p:spPr>
          <a:xfrm flipH="1" rot="-5400000">
            <a:off x="-5354837" y="2718478"/>
            <a:ext cx="15266287" cy="5457698"/>
          </a:xfrm>
          <a:custGeom>
            <a:rect b="b" l="l" r="r" t="t"/>
            <a:pathLst>
              <a:path extrusionOk="0" h="5457698" w="15266287">
                <a:moveTo>
                  <a:pt x="0" y="5457698"/>
                </a:moveTo>
                <a:lnTo>
                  <a:pt x="15266287" y="5457698"/>
                </a:lnTo>
                <a:lnTo>
                  <a:pt x="15266287" y="0"/>
                </a:lnTo>
                <a:lnTo>
                  <a:pt x="0" y="0"/>
                </a:lnTo>
                <a:lnTo>
                  <a:pt x="0" y="5457698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4"/>
          <p:cNvSpPr/>
          <p:nvPr/>
        </p:nvSpPr>
        <p:spPr>
          <a:xfrm>
            <a:off x="12629337" y="6157563"/>
            <a:ext cx="5964314" cy="5516817"/>
          </a:xfrm>
          <a:custGeom>
            <a:rect b="b" l="l" r="r" t="t"/>
            <a:pathLst>
              <a:path extrusionOk="0" h="5516817" w="5964314">
                <a:moveTo>
                  <a:pt x="0" y="0"/>
                </a:moveTo>
                <a:lnTo>
                  <a:pt x="5964314" y="0"/>
                </a:lnTo>
                <a:lnTo>
                  <a:pt x="5964314" y="5516816"/>
                </a:lnTo>
                <a:lnTo>
                  <a:pt x="0" y="55168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4787" l="0" r="-1356" t="-4787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4"/>
          <p:cNvSpPr txBox="1"/>
          <p:nvPr/>
        </p:nvSpPr>
        <p:spPr>
          <a:xfrm>
            <a:off x="2057400" y="1028700"/>
            <a:ext cx="95205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s-MX" sz="4400">
                <a:solidFill>
                  <a:srgbClr val="4F6128"/>
                </a:solidFill>
                <a:latin typeface="Calibri"/>
                <a:ea typeface="Calibri"/>
                <a:cs typeface="Calibri"/>
                <a:sym typeface="Calibri"/>
              </a:rPr>
              <a:t>NORMATIVIDAD Y COMPARABILIDAD</a:t>
            </a:r>
            <a:endParaRPr sz="4400">
              <a:solidFill>
                <a:srgbClr val="4F612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9" name="Google Shape;119;p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54299" y="3749849"/>
            <a:ext cx="14869976" cy="3191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FEFE"/>
        </a:solid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5"/>
          <p:cNvSpPr/>
          <p:nvPr/>
        </p:nvSpPr>
        <p:spPr>
          <a:xfrm flipH="1" rot="-5400000">
            <a:off x="-5354837" y="2718478"/>
            <a:ext cx="15266287" cy="5457698"/>
          </a:xfrm>
          <a:custGeom>
            <a:rect b="b" l="l" r="r" t="t"/>
            <a:pathLst>
              <a:path extrusionOk="0" h="5457698" w="15266287">
                <a:moveTo>
                  <a:pt x="0" y="5457698"/>
                </a:moveTo>
                <a:lnTo>
                  <a:pt x="15266287" y="5457698"/>
                </a:lnTo>
                <a:lnTo>
                  <a:pt x="15266287" y="0"/>
                </a:lnTo>
                <a:lnTo>
                  <a:pt x="0" y="0"/>
                </a:lnTo>
                <a:lnTo>
                  <a:pt x="0" y="5457698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5"/>
          <p:cNvSpPr/>
          <p:nvPr/>
        </p:nvSpPr>
        <p:spPr>
          <a:xfrm>
            <a:off x="12629337" y="6157563"/>
            <a:ext cx="5964314" cy="5516817"/>
          </a:xfrm>
          <a:custGeom>
            <a:rect b="b" l="l" r="r" t="t"/>
            <a:pathLst>
              <a:path extrusionOk="0" h="5516817" w="5964314">
                <a:moveTo>
                  <a:pt x="0" y="0"/>
                </a:moveTo>
                <a:lnTo>
                  <a:pt x="5964314" y="0"/>
                </a:lnTo>
                <a:lnTo>
                  <a:pt x="5964314" y="5516816"/>
                </a:lnTo>
                <a:lnTo>
                  <a:pt x="0" y="55168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4787" l="0" r="-1356" t="-4787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5"/>
          <p:cNvSpPr txBox="1"/>
          <p:nvPr/>
        </p:nvSpPr>
        <p:spPr>
          <a:xfrm>
            <a:off x="2057400" y="1028700"/>
            <a:ext cx="13282800" cy="144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s-MX" sz="4400">
                <a:solidFill>
                  <a:srgbClr val="4F6128"/>
                </a:solidFill>
                <a:latin typeface="Calibri"/>
                <a:ea typeface="Calibri"/>
                <a:cs typeface="Calibri"/>
                <a:sym typeface="Calibri"/>
              </a:rPr>
              <a:t>TÉCNICAS: ANÁLISIS HORIZONTAL Y VERTICAL</a:t>
            </a:r>
            <a:endParaRPr b="1" sz="3000">
              <a:solidFill>
                <a:schemeClr val="dk1"/>
              </a:solidFill>
              <a:highlight>
                <a:srgbClr val="F3F0DF"/>
              </a:highlight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sz="4400">
              <a:solidFill>
                <a:srgbClr val="4F612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7" name="Google Shape;127;p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94124" y="4094850"/>
            <a:ext cx="14981250" cy="2704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FEFE"/>
        </a:solidFill>
      </p:bgPr>
    </p:bg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398668d2668_0_4"/>
          <p:cNvSpPr/>
          <p:nvPr/>
        </p:nvSpPr>
        <p:spPr>
          <a:xfrm flipH="1" rot="-5400000">
            <a:off x="-5354837" y="2718478"/>
            <a:ext cx="15266287" cy="5457698"/>
          </a:xfrm>
          <a:custGeom>
            <a:rect b="b" l="l" r="r" t="t"/>
            <a:pathLst>
              <a:path extrusionOk="0" h="5457698" w="15266287">
                <a:moveTo>
                  <a:pt x="0" y="5457698"/>
                </a:moveTo>
                <a:lnTo>
                  <a:pt x="15266287" y="5457698"/>
                </a:lnTo>
                <a:lnTo>
                  <a:pt x="15266287" y="0"/>
                </a:lnTo>
                <a:lnTo>
                  <a:pt x="0" y="0"/>
                </a:lnTo>
                <a:lnTo>
                  <a:pt x="0" y="5457698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g398668d2668_0_4"/>
          <p:cNvSpPr/>
          <p:nvPr/>
        </p:nvSpPr>
        <p:spPr>
          <a:xfrm>
            <a:off x="12629337" y="6157563"/>
            <a:ext cx="5964314" cy="5516817"/>
          </a:xfrm>
          <a:custGeom>
            <a:rect b="b" l="l" r="r" t="t"/>
            <a:pathLst>
              <a:path extrusionOk="0" h="5516817" w="5964314">
                <a:moveTo>
                  <a:pt x="0" y="0"/>
                </a:moveTo>
                <a:lnTo>
                  <a:pt x="5964314" y="0"/>
                </a:lnTo>
                <a:lnTo>
                  <a:pt x="5964314" y="5516816"/>
                </a:lnTo>
                <a:lnTo>
                  <a:pt x="0" y="55168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4786" l="0" r="-1356" t="-4787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g398668d2668_0_4"/>
          <p:cNvSpPr txBox="1"/>
          <p:nvPr/>
        </p:nvSpPr>
        <p:spPr>
          <a:xfrm>
            <a:off x="2057400" y="1028700"/>
            <a:ext cx="136536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s-MX" sz="4400">
                <a:solidFill>
                  <a:srgbClr val="4F6128"/>
                </a:solidFill>
                <a:latin typeface="Calibri"/>
                <a:ea typeface="Calibri"/>
                <a:cs typeface="Calibri"/>
                <a:sym typeface="Calibri"/>
              </a:rPr>
              <a:t>BALANCE GENERAL DIGITAL</a:t>
            </a:r>
            <a:endParaRPr sz="4400">
              <a:solidFill>
                <a:srgbClr val="4F612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g398668d2668_0_4"/>
          <p:cNvSpPr txBox="1"/>
          <p:nvPr/>
        </p:nvSpPr>
        <p:spPr>
          <a:xfrm>
            <a:off x="4110775" y="3105525"/>
            <a:ext cx="13234800" cy="490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800">
                <a:solidFill>
                  <a:schemeClr val="dk1"/>
                </a:solidFill>
              </a:rPr>
              <a:t>Muestra la posición financiera en un momento dado: </a:t>
            </a:r>
            <a:r>
              <a:rPr b="1" lang="es-MX" sz="2800">
                <a:solidFill>
                  <a:schemeClr val="dk1"/>
                </a:solidFill>
              </a:rPr>
              <a:t>Activo = Pasivo + Capital</a:t>
            </a:r>
            <a:r>
              <a:rPr lang="es-MX" sz="2800">
                <a:solidFill>
                  <a:schemeClr val="dk1"/>
                </a:solidFill>
              </a:rPr>
              <a:t>.</a:t>
            </a:r>
            <a:endParaRPr sz="2800">
              <a:solidFill>
                <a:schemeClr val="dk1"/>
              </a:solidFill>
            </a:endParaRPr>
          </a:p>
          <a:p>
            <a:pPr indent="0" lvl="0" marL="292100" marR="292100" rtl="0" algn="l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t/>
            </a:r>
            <a:endParaRPr b="1" sz="2950">
              <a:solidFill>
                <a:schemeClr val="dk1"/>
              </a:solidFill>
            </a:endParaRPr>
          </a:p>
          <a:p>
            <a:pPr indent="0" lvl="0" marL="292100" marR="292100" rtl="0" algn="l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b="1" lang="es-MX" sz="2950">
                <a:solidFill>
                  <a:schemeClr val="dk1"/>
                </a:solidFill>
              </a:rPr>
              <a:t>El valor en lo intangible</a:t>
            </a:r>
            <a:endParaRPr b="1" sz="2950">
              <a:solidFill>
                <a:schemeClr val="dk1"/>
              </a:solidFill>
            </a:endParaRPr>
          </a:p>
          <a:p>
            <a:pPr indent="0" lvl="0" marL="292100" marR="292100" rtl="0" algn="l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es-MX" sz="2800">
                <a:solidFill>
                  <a:schemeClr val="dk1"/>
                </a:solidFill>
              </a:rPr>
              <a:t>En empresas digitales, los activos clave no son edificios, sino:</a:t>
            </a:r>
            <a:endParaRPr sz="2800">
              <a:solidFill>
                <a:schemeClr val="dk1"/>
              </a:solidFill>
            </a:endParaRPr>
          </a:p>
          <a:p>
            <a:pPr indent="-406400" lvl="0" marL="939800" marR="292100" rtl="0" algn="l">
              <a:lnSpc>
                <a:spcPct val="160000"/>
              </a:lnSpc>
              <a:spcBef>
                <a:spcPts val="230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lang="es-MX" sz="2800">
                <a:solidFill>
                  <a:schemeClr val="dk1"/>
                </a:solidFill>
              </a:rPr>
              <a:t>Bases de datos de usuarios.</a:t>
            </a:r>
            <a:endParaRPr sz="2800">
              <a:solidFill>
                <a:schemeClr val="dk1"/>
              </a:solidFill>
            </a:endParaRPr>
          </a:p>
          <a:p>
            <a:pPr indent="-406400" lvl="0" marL="939800" marR="29210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lang="es-MX" sz="2800">
                <a:solidFill>
                  <a:schemeClr val="dk1"/>
                </a:solidFill>
              </a:rPr>
              <a:t>Algoritmos y Propiedad Intelectual.</a:t>
            </a:r>
            <a:endParaRPr sz="2800">
              <a:solidFill>
                <a:schemeClr val="dk1"/>
              </a:solidFill>
            </a:endParaRPr>
          </a:p>
          <a:p>
            <a:pPr indent="-406400" lvl="0" marL="939800" marR="29210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lang="es-MX" sz="2800">
                <a:solidFill>
                  <a:schemeClr val="dk1"/>
                </a:solidFill>
              </a:rPr>
              <a:t>Marcas y Licencias de Software.</a:t>
            </a:r>
            <a:endParaRPr sz="2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FEFE"/>
        </a:solidFill>
      </p:bgPr>
    </p:bg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398668d2668_0_13"/>
          <p:cNvSpPr/>
          <p:nvPr/>
        </p:nvSpPr>
        <p:spPr>
          <a:xfrm flipH="1" rot="-5400000">
            <a:off x="-5354837" y="2718478"/>
            <a:ext cx="15266287" cy="5457698"/>
          </a:xfrm>
          <a:custGeom>
            <a:rect b="b" l="l" r="r" t="t"/>
            <a:pathLst>
              <a:path extrusionOk="0" h="5457698" w="15266287">
                <a:moveTo>
                  <a:pt x="0" y="5457698"/>
                </a:moveTo>
                <a:lnTo>
                  <a:pt x="15266287" y="5457698"/>
                </a:lnTo>
                <a:lnTo>
                  <a:pt x="15266287" y="0"/>
                </a:lnTo>
                <a:lnTo>
                  <a:pt x="0" y="0"/>
                </a:lnTo>
                <a:lnTo>
                  <a:pt x="0" y="5457698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g398668d2668_0_13"/>
          <p:cNvSpPr/>
          <p:nvPr/>
        </p:nvSpPr>
        <p:spPr>
          <a:xfrm>
            <a:off x="12629337" y="6157563"/>
            <a:ext cx="5964314" cy="5516817"/>
          </a:xfrm>
          <a:custGeom>
            <a:rect b="b" l="l" r="r" t="t"/>
            <a:pathLst>
              <a:path extrusionOk="0" h="5516817" w="5964314">
                <a:moveTo>
                  <a:pt x="0" y="0"/>
                </a:moveTo>
                <a:lnTo>
                  <a:pt x="5964314" y="0"/>
                </a:lnTo>
                <a:lnTo>
                  <a:pt x="5964314" y="5516816"/>
                </a:lnTo>
                <a:lnTo>
                  <a:pt x="0" y="55168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4786" l="0" r="-1356" t="-4787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g398668d2668_0_13"/>
          <p:cNvSpPr txBox="1"/>
          <p:nvPr/>
        </p:nvSpPr>
        <p:spPr>
          <a:xfrm>
            <a:off x="2057400" y="1028700"/>
            <a:ext cx="13653600" cy="144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s-MX" sz="4400">
                <a:solidFill>
                  <a:srgbClr val="4F6128"/>
                </a:solidFill>
                <a:latin typeface="Calibri"/>
                <a:ea typeface="Calibri"/>
                <a:cs typeface="Calibri"/>
                <a:sym typeface="Calibri"/>
              </a:rPr>
              <a:t>ESTADO DE RESULTADOS</a:t>
            </a:r>
            <a:endParaRPr b="1" sz="3000">
              <a:solidFill>
                <a:schemeClr val="dk1"/>
              </a:solidFill>
              <a:highlight>
                <a:srgbClr val="F3F0DF"/>
              </a:highlight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sz="4400">
              <a:solidFill>
                <a:srgbClr val="4F612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g398668d2668_0_13"/>
          <p:cNvSpPr txBox="1"/>
          <p:nvPr/>
        </p:nvSpPr>
        <p:spPr>
          <a:xfrm>
            <a:off x="4231100" y="3248550"/>
            <a:ext cx="12071700" cy="27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900">
                <a:solidFill>
                  <a:schemeClr val="dk1"/>
                </a:solidFill>
              </a:rPr>
              <a:t>Refleja el desempeño operativo: Ingresos, Costos y Utilidad Neta.</a:t>
            </a:r>
            <a:endParaRPr sz="2900">
              <a:solidFill>
                <a:schemeClr val="dk1"/>
              </a:solidFill>
            </a:endParaRPr>
          </a:p>
          <a:p>
            <a:pPr indent="-412750" lvl="0" marL="457200" rtl="0" algn="l">
              <a:lnSpc>
                <a:spcPct val="16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900"/>
              <a:buChar char="●"/>
            </a:pPr>
            <a:r>
              <a:rPr b="1" lang="es-MX" sz="2900">
                <a:solidFill>
                  <a:schemeClr val="dk1"/>
                </a:solidFill>
              </a:rPr>
              <a:t>Ingresos Recurrentes:</a:t>
            </a:r>
            <a:r>
              <a:rPr lang="es-MX" sz="2900">
                <a:solidFill>
                  <a:schemeClr val="dk1"/>
                </a:solidFill>
              </a:rPr>
              <a:t> Vitales para modelos SaaS.</a:t>
            </a:r>
            <a:endParaRPr sz="2900">
              <a:solidFill>
                <a:schemeClr val="dk1"/>
              </a:solidFill>
            </a:endParaRPr>
          </a:p>
          <a:p>
            <a:pPr indent="-412750" lvl="0" marL="45720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Char char="●"/>
            </a:pPr>
            <a:r>
              <a:rPr b="1" lang="es-MX" sz="2900">
                <a:solidFill>
                  <a:schemeClr val="dk1"/>
                </a:solidFill>
              </a:rPr>
              <a:t>Costos de Venta:</a:t>
            </a:r>
            <a:r>
              <a:rPr lang="es-MX" sz="2900">
                <a:solidFill>
                  <a:schemeClr val="dk1"/>
                </a:solidFill>
              </a:rPr>
              <a:t> Eficiencia en la entrega.</a:t>
            </a:r>
            <a:endParaRPr sz="2900">
              <a:solidFill>
                <a:schemeClr val="dk1"/>
              </a:solidFill>
            </a:endParaRPr>
          </a:p>
          <a:p>
            <a:pPr indent="-412750" lvl="0" marL="45720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Char char="●"/>
            </a:pPr>
            <a:r>
              <a:rPr b="1" lang="es-MX" sz="2900">
                <a:solidFill>
                  <a:schemeClr val="dk1"/>
                </a:solidFill>
              </a:rPr>
              <a:t>Utilidad Neta:</a:t>
            </a:r>
            <a:r>
              <a:rPr lang="es-MX" sz="2900">
                <a:solidFill>
                  <a:schemeClr val="dk1"/>
                </a:solidFill>
              </a:rPr>
              <a:t> La ganancia final real.</a:t>
            </a:r>
            <a:endParaRPr sz="2900">
              <a:solidFill>
                <a:schemeClr val="dk1"/>
              </a:solidFill>
            </a:endParaRPr>
          </a:p>
        </p:txBody>
      </p:sp>
      <p:pic>
        <p:nvPicPr>
          <p:cNvPr id="144" name="Google Shape;144;g398668d2668_0_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31625" y="6538550"/>
            <a:ext cx="8001001" cy="2855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FEFE"/>
        </a:solidFill>
      </p:bgPr>
    </p:bg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98668d2668_0_22"/>
          <p:cNvSpPr/>
          <p:nvPr/>
        </p:nvSpPr>
        <p:spPr>
          <a:xfrm flipH="1" rot="-5400000">
            <a:off x="-5354837" y="2718478"/>
            <a:ext cx="15266287" cy="5457698"/>
          </a:xfrm>
          <a:custGeom>
            <a:rect b="b" l="l" r="r" t="t"/>
            <a:pathLst>
              <a:path extrusionOk="0" h="5457698" w="15266287">
                <a:moveTo>
                  <a:pt x="0" y="5457698"/>
                </a:moveTo>
                <a:lnTo>
                  <a:pt x="15266287" y="5457698"/>
                </a:lnTo>
                <a:lnTo>
                  <a:pt x="15266287" y="0"/>
                </a:lnTo>
                <a:lnTo>
                  <a:pt x="0" y="0"/>
                </a:lnTo>
                <a:lnTo>
                  <a:pt x="0" y="5457698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g398668d2668_0_22"/>
          <p:cNvSpPr/>
          <p:nvPr/>
        </p:nvSpPr>
        <p:spPr>
          <a:xfrm>
            <a:off x="12629337" y="6157563"/>
            <a:ext cx="5964314" cy="5516817"/>
          </a:xfrm>
          <a:custGeom>
            <a:rect b="b" l="l" r="r" t="t"/>
            <a:pathLst>
              <a:path extrusionOk="0" h="5516817" w="5964314">
                <a:moveTo>
                  <a:pt x="0" y="0"/>
                </a:moveTo>
                <a:lnTo>
                  <a:pt x="5964314" y="0"/>
                </a:lnTo>
                <a:lnTo>
                  <a:pt x="5964314" y="5516816"/>
                </a:lnTo>
                <a:lnTo>
                  <a:pt x="0" y="55168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4786" l="0" r="-1356" t="-4787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g398668d2668_0_22"/>
          <p:cNvSpPr txBox="1"/>
          <p:nvPr/>
        </p:nvSpPr>
        <p:spPr>
          <a:xfrm>
            <a:off x="2057400" y="1028700"/>
            <a:ext cx="136536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23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MX" sz="4400">
                <a:solidFill>
                  <a:srgbClr val="4F6128"/>
                </a:solidFill>
                <a:latin typeface="Calibri"/>
                <a:ea typeface="Calibri"/>
                <a:cs typeface="Calibri"/>
                <a:sym typeface="Calibri"/>
              </a:rPr>
              <a:t>ESTADO DE FLUJO DE EFECTIVO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g398668d2668_0_22"/>
          <p:cNvSpPr txBox="1"/>
          <p:nvPr/>
        </p:nvSpPr>
        <p:spPr>
          <a:xfrm>
            <a:off x="4211025" y="3429000"/>
            <a:ext cx="12091800" cy="408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2900">
                <a:solidFill>
                  <a:schemeClr val="dk1"/>
                </a:solidFill>
              </a:rPr>
              <a:t>Liquidez y Sostenibilidad</a:t>
            </a:r>
            <a:endParaRPr b="1" sz="2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3100">
                <a:solidFill>
                  <a:schemeClr val="dk1"/>
                </a:solidFill>
              </a:rPr>
              <a:t>Informa sobre los movimientos de efectivo del periodo.</a:t>
            </a:r>
            <a:endParaRPr sz="3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100">
              <a:solidFill>
                <a:schemeClr val="dk1"/>
              </a:solidFill>
            </a:endParaRPr>
          </a:p>
          <a:p>
            <a:pPr indent="-425450" lvl="0" marL="457200" rtl="0" algn="l">
              <a:lnSpc>
                <a:spcPct val="16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100"/>
              <a:buChar char="●"/>
            </a:pPr>
            <a:r>
              <a:rPr b="1" lang="es-MX" sz="3100">
                <a:solidFill>
                  <a:schemeClr val="dk1"/>
                </a:solidFill>
              </a:rPr>
              <a:t>Burn Rate:</a:t>
            </a:r>
            <a:r>
              <a:rPr lang="es-MX" sz="3100">
                <a:solidFill>
                  <a:schemeClr val="dk1"/>
                </a:solidFill>
              </a:rPr>
              <a:t> Tasa de consumo de efectivo.</a:t>
            </a:r>
            <a:endParaRPr sz="3100">
              <a:solidFill>
                <a:schemeClr val="dk1"/>
              </a:solidFill>
            </a:endParaRPr>
          </a:p>
          <a:p>
            <a:pPr indent="-425450" lvl="0" marL="45720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Char char="●"/>
            </a:pPr>
            <a:r>
              <a:rPr b="1" lang="es-MX" sz="3100">
                <a:solidFill>
                  <a:schemeClr val="dk1"/>
                </a:solidFill>
              </a:rPr>
              <a:t>Cash Runway:</a:t>
            </a:r>
            <a:r>
              <a:rPr lang="es-MX" sz="3100">
                <a:solidFill>
                  <a:schemeClr val="dk1"/>
                </a:solidFill>
              </a:rPr>
              <a:t> Tiempo de vida operativo con el efectivo actual.</a:t>
            </a:r>
            <a:endParaRPr sz="3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rPr b="1" lang="es-MX" sz="3100">
                <a:solidFill>
                  <a:schemeClr val="dk1"/>
                </a:solidFill>
              </a:rPr>
              <a:t>Fundamental para Startups.</a:t>
            </a:r>
            <a:endParaRPr b="1" sz="31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FEFE"/>
        </a:solidFill>
      </p:bgPr>
    </p:bg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3b2ca8124a1_0_16"/>
          <p:cNvSpPr/>
          <p:nvPr/>
        </p:nvSpPr>
        <p:spPr>
          <a:xfrm flipH="1" rot="-5400000">
            <a:off x="-5354837" y="2718478"/>
            <a:ext cx="15266287" cy="5457698"/>
          </a:xfrm>
          <a:custGeom>
            <a:rect b="b" l="l" r="r" t="t"/>
            <a:pathLst>
              <a:path extrusionOk="0" h="5457698" w="15266287">
                <a:moveTo>
                  <a:pt x="0" y="5457698"/>
                </a:moveTo>
                <a:lnTo>
                  <a:pt x="15266287" y="5457698"/>
                </a:lnTo>
                <a:lnTo>
                  <a:pt x="15266287" y="0"/>
                </a:lnTo>
                <a:lnTo>
                  <a:pt x="0" y="0"/>
                </a:lnTo>
                <a:lnTo>
                  <a:pt x="0" y="5457698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g3b2ca8124a1_0_16"/>
          <p:cNvSpPr/>
          <p:nvPr/>
        </p:nvSpPr>
        <p:spPr>
          <a:xfrm>
            <a:off x="12629337" y="6157563"/>
            <a:ext cx="5964314" cy="5516817"/>
          </a:xfrm>
          <a:custGeom>
            <a:rect b="b" l="l" r="r" t="t"/>
            <a:pathLst>
              <a:path extrusionOk="0" h="5516817" w="5964314">
                <a:moveTo>
                  <a:pt x="0" y="0"/>
                </a:moveTo>
                <a:lnTo>
                  <a:pt x="5964314" y="0"/>
                </a:lnTo>
                <a:lnTo>
                  <a:pt x="5964314" y="5516816"/>
                </a:lnTo>
                <a:lnTo>
                  <a:pt x="0" y="55168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4787" l="0" r="-1357" t="-4788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g3b2ca8124a1_0_16"/>
          <p:cNvSpPr txBox="1"/>
          <p:nvPr/>
        </p:nvSpPr>
        <p:spPr>
          <a:xfrm>
            <a:off x="2057400" y="1028700"/>
            <a:ext cx="136536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s-MX" sz="4400">
                <a:solidFill>
                  <a:srgbClr val="4F6128"/>
                </a:solidFill>
                <a:latin typeface="Calibri"/>
                <a:ea typeface="Calibri"/>
                <a:cs typeface="Calibri"/>
                <a:sym typeface="Calibri"/>
              </a:rPr>
              <a:t>MÉTRICAS DE RETORNO (ROI Y ROA)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0" name="Google Shape;160;g3b2ca8124a1_0_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347675" y="4130825"/>
            <a:ext cx="14736052" cy="2907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</cp:coreProperties>
</file>