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jtvuQrpy2fzj+5OuDmAFj0gITe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DC7F782-D74D-4274-BD41-220C1356D097}">
  <a:tblStyle styleId="{DDC7F782-D74D-4274-BD41-220C1356D09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98668d26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g398668d266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d1278dd4d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g3d1278dd4dc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8668d26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g398668d266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98668d26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g398668d266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98668d26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g398668d266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b2ca8124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g3b2ca8124a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35700" y="-1548807"/>
            <a:ext cx="6835018" cy="4467993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4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-5400000">
            <a:off x="-5773527" y="35925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76300" y="3043875"/>
            <a:ext cx="11135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s-MX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Diseño y planeación de negocios digitales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5593" y="6620614"/>
            <a:ext cx="479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 Unidad 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88466" y="7734300"/>
            <a:ext cx="6155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Julian Fernández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588475" y="5137650"/>
            <a:ext cx="9175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s-MX" sz="2500">
                <a:solidFill>
                  <a:srgbClr val="64748B"/>
                </a:solidFill>
                <a:highlight>
                  <a:srgbClr val="FFFFFF"/>
                </a:highlight>
              </a:rPr>
              <a:t>Implementación operativa y escalabilidad</a:t>
            </a:r>
            <a:endParaRPr b="1" i="0" sz="2500" u="none" cap="none" strike="noStrike">
              <a:solidFill>
                <a:srgbClr val="64748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8668d2668_0_31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98668d2668_0_31"/>
          <p:cNvSpPr/>
          <p:nvPr/>
        </p:nvSpPr>
        <p:spPr>
          <a:xfrm>
            <a:off x="12677312" y="64693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98668d2668_0_31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Startups en Expansión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98668d2668_0_31"/>
          <p:cNvSpPr txBox="1"/>
          <p:nvPr/>
        </p:nvSpPr>
        <p:spPr>
          <a:xfrm>
            <a:off x="4572000" y="2867725"/>
            <a:ext cx="10971000" cy="20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rgbClr val="38BDF8"/>
                </a:solidFill>
              </a:rPr>
              <a:t>Unicornios LATAM</a:t>
            </a:r>
            <a:endParaRPr b="1" sz="3600">
              <a:solidFill>
                <a:srgbClr val="38BDF8"/>
              </a:solidFill>
            </a:endParaRPr>
          </a:p>
          <a:p>
            <a:pPr indent="0" lvl="0" marL="0" rtl="0" algn="ctr">
              <a:lnSpc>
                <a:spcPct val="160000"/>
              </a:lnSpc>
              <a:spcBef>
                <a:spcPts val="1500"/>
              </a:spcBef>
              <a:spcAft>
                <a:spcPts val="1100"/>
              </a:spcAft>
              <a:buNone/>
            </a:pPr>
            <a:r>
              <a:rPr lang="es-MX" sz="2700">
                <a:solidFill>
                  <a:schemeClr val="dk1"/>
                </a:solidFill>
              </a:rPr>
              <a:t>Empresas como </a:t>
            </a:r>
            <a:r>
              <a:rPr b="1" lang="es-MX" sz="2700">
                <a:solidFill>
                  <a:schemeClr val="dk1"/>
                </a:solidFill>
              </a:rPr>
              <a:t>Rappi, NotCo, Mercado Libre y Kavak</a:t>
            </a:r>
            <a:r>
              <a:rPr lang="es-MX" sz="2700">
                <a:solidFill>
                  <a:schemeClr val="dk1"/>
                </a:solidFill>
              </a:rPr>
              <a:t> han redefinido la escalabilidad regional mediante tecnología replicable.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175" name="Google Shape;175;g398668d2668_0_31"/>
          <p:cNvSpPr txBox="1"/>
          <p:nvPr/>
        </p:nvSpPr>
        <p:spPr>
          <a:xfrm>
            <a:off x="6058500" y="6287950"/>
            <a:ext cx="7998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chemeClr val="dk1"/>
                </a:solidFill>
                <a:highlight>
                  <a:schemeClr val="lt1"/>
                </a:highlight>
              </a:rPr>
              <a:t>Cada una utilizó la IA o la economía colaborativa para superar las barreras físicas de la expansión.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1600200" y="-952500"/>
            <a:ext cx="4876800" cy="43575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7"/>
          <p:cNvPicPr preferRelativeResize="0"/>
          <p:nvPr/>
        </p:nvPicPr>
        <p:blipFill rotWithShape="1">
          <a:blip r:embed="rId4">
            <a:alphaModFix/>
          </a:blip>
          <a:srcRect b="32705" l="0" r="0" t="0"/>
          <a:stretch/>
        </p:blipFill>
        <p:spPr>
          <a:xfrm>
            <a:off x="0" y="0"/>
            <a:ext cx="18942974" cy="956057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/>
          <p:nvPr/>
        </p:nvSpPr>
        <p:spPr>
          <a:xfrm>
            <a:off x="-281200" y="7193875"/>
            <a:ext cx="5280051" cy="3429185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8274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d1278dd4dc_0_34"/>
          <p:cNvSpPr/>
          <p:nvPr/>
        </p:nvSpPr>
        <p:spPr>
          <a:xfrm>
            <a:off x="0" y="650036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8270" l="0" r="-1360" t="-67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3d1278dd4dc_0_34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g3d1278dd4dc_0_34"/>
          <p:cNvPicPr preferRelativeResize="0"/>
          <p:nvPr/>
        </p:nvPicPr>
        <p:blipFill rotWithShape="1">
          <a:blip r:embed="rId5">
            <a:alphaModFix/>
          </a:blip>
          <a:srcRect b="86405" l="0" r="0" t="0"/>
          <a:stretch/>
        </p:blipFill>
        <p:spPr>
          <a:xfrm>
            <a:off x="0" y="0"/>
            <a:ext cx="19058348" cy="194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3d1278dd4dc_0_34"/>
          <p:cNvPicPr preferRelativeResize="0"/>
          <p:nvPr/>
        </p:nvPicPr>
        <p:blipFill rotWithShape="1">
          <a:blip r:embed="rId5">
            <a:alphaModFix/>
          </a:blip>
          <a:srcRect b="0" l="0" r="0" t="68392"/>
          <a:stretch/>
        </p:blipFill>
        <p:spPr>
          <a:xfrm>
            <a:off x="0" y="1944922"/>
            <a:ext cx="19058348" cy="4517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2243225" y="11514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Cierre de la Unidad: Puntos Clave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5007150" y="3007575"/>
            <a:ext cx="10831200" cy="4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  <a:highlight>
                  <a:schemeClr val="lt1"/>
                </a:highlight>
              </a:rPr>
              <a:t>Optimización Operativa:</a:t>
            </a:r>
            <a:r>
              <a:rPr lang="es-MX" sz="2500">
                <a:solidFill>
                  <a:schemeClr val="dk1"/>
                </a:solidFill>
                <a:highlight>
                  <a:schemeClr val="lt1"/>
                </a:highlight>
              </a:rPr>
              <a:t> Pasar de la fase de prueba a una ejecución sistemática y eficiente.</a:t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873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  <a:highlight>
                  <a:schemeClr val="lt1"/>
                </a:highlight>
              </a:rPr>
              <a:t>Habilitadores Tecnológicos:</a:t>
            </a:r>
            <a:r>
              <a:rPr lang="es-MX" sz="2500">
                <a:solidFill>
                  <a:schemeClr val="dk1"/>
                </a:solidFill>
                <a:highlight>
                  <a:schemeClr val="lt1"/>
                </a:highlight>
              </a:rPr>
              <a:t> CRM, ERP y automatización como base de la sostenibilidad operativa.</a:t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873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  <a:highlight>
                  <a:schemeClr val="lt1"/>
                </a:highlight>
              </a:rPr>
              <a:t>Escalabilidad:</a:t>
            </a:r>
            <a:r>
              <a:rPr lang="es-MX" sz="2500">
                <a:solidFill>
                  <a:schemeClr val="dk1"/>
                </a:solidFill>
                <a:highlight>
                  <a:schemeClr val="lt1"/>
                </a:highlight>
              </a:rPr>
              <a:t> El objetivo final es un modelo replicable que crece sin aumentar costos fijos.</a:t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873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  <a:highlight>
                  <a:schemeClr val="lt1"/>
                </a:highlight>
              </a:rPr>
              <a:t>Visión de Negocio:</a:t>
            </a:r>
            <a:r>
              <a:rPr lang="es-MX" sz="2500">
                <a:solidFill>
                  <a:schemeClr val="dk1"/>
                </a:solidFill>
                <a:highlight>
                  <a:schemeClr val="lt1"/>
                </a:highlight>
              </a:rPr>
              <a:t> Diseñar con mentalidad de escalabilidad desde el inicio para atraer inversión y mercado global.</a:t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1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211" name="Google Shape;211;p11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1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11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11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216" name="Google Shape;216;p11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1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11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1828800" y="1461001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Actividad para Discutir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2790600" y="4440100"/>
            <a:ext cx="132396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para la sesión síncrona: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ajustes podrías implementar desde hoy en un proyecto digital para prepararlo para una posible expansión o crecimiento sostenido?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96" name="Google Shape;96;p2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2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2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678312" y="2112090"/>
            <a:ext cx="127287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0" lang="es-MX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 de la sesión: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Realizar un repaso general de la Unidad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Abrir el espacio para resolver dudas y consolidar el conocimiento.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Fomentar una discusión sobre la aplicación de los conceptos.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2057425" y="1028700"/>
            <a:ext cx="1392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Objetivos de la </a:t>
            </a: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Sesión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5257075" y="4156900"/>
            <a:ext cx="84501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s-MX" sz="2900">
                <a:solidFill>
                  <a:schemeClr val="dk1"/>
                </a:solidFill>
                <a:highlight>
                  <a:schemeClr val="lt1"/>
                </a:highlight>
              </a:rPr>
              <a:t>Repasar los fundamentos de la eficiencia operativa y las dimensiones clave para el crecimiento exponencial sin pérdida de control.</a:t>
            </a:r>
            <a:endParaRPr b="0" i="0" sz="25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Optimización Operativa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4572000" y="2929125"/>
            <a:ext cx="11134800" cy="53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700">
                <a:solidFill>
                  <a:schemeClr val="dk1"/>
                </a:solidFill>
                <a:highlight>
                  <a:schemeClr val="lt1"/>
                </a:highlight>
              </a:rPr>
              <a:t>Eficiencia Estratégica</a:t>
            </a:r>
            <a:endParaRPr b="1" sz="3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Es el conjunto de acciones orientadas a mejorar el funcionamiento del negocio digital reduciendo cuellos de botella y errores.</a:t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En el entorno digital, la optimización garantiza </a:t>
            </a:r>
            <a:r>
              <a:rPr b="1" lang="es-MX" sz="2800">
                <a:solidFill>
                  <a:schemeClr val="dk1"/>
                </a:solidFill>
                <a:highlight>
                  <a:schemeClr val="lt1"/>
                </a:highlight>
              </a:rPr>
              <a:t>flexibilidad, agilidad y capacidad de adaptación</a:t>
            </a: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 en tiempo real.</a:t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1273457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057400" y="10287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Estrategias de Optimización</a:t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3078225" y="3823650"/>
            <a:ext cx="7183200" cy="19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0" marR="381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300">
                <a:solidFill>
                  <a:schemeClr val="dk1"/>
                </a:solidFill>
              </a:rPr>
              <a:t>Automatización</a:t>
            </a:r>
            <a:endParaRPr b="1" sz="3300">
              <a:solidFill>
                <a:schemeClr val="dk1"/>
              </a:solidFill>
            </a:endParaRPr>
          </a:p>
          <a:p>
            <a:pPr indent="0" lvl="0" marL="381000" marR="381000" rtl="0" algn="ctr">
              <a:lnSpc>
                <a:spcPct val="160000"/>
              </a:lnSpc>
              <a:spcBef>
                <a:spcPts val="1500"/>
              </a:spcBef>
              <a:spcAft>
                <a:spcPts val="1100"/>
              </a:spcAft>
              <a:buNone/>
            </a:pPr>
            <a:r>
              <a:rPr lang="es-MX" sz="2400">
                <a:solidFill>
                  <a:schemeClr val="dk1"/>
                </a:solidFill>
              </a:rPr>
              <a:t>Ejecución de tareas sin intervención humana (Email marketing, Chatbots).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10834050" y="3823650"/>
            <a:ext cx="7183200" cy="19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0" marR="381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300">
                <a:solidFill>
                  <a:schemeClr val="dk1"/>
                </a:solidFill>
              </a:rPr>
              <a:t>Outsourcing</a:t>
            </a:r>
            <a:endParaRPr b="1" sz="3300">
              <a:solidFill>
                <a:schemeClr val="dk1"/>
              </a:solidFill>
            </a:endParaRPr>
          </a:p>
          <a:p>
            <a:pPr indent="0" lvl="0" marL="381000" marR="381000" rtl="0" algn="ctr">
              <a:lnSpc>
                <a:spcPct val="160000"/>
              </a:lnSpc>
              <a:spcBef>
                <a:spcPts val="1500"/>
              </a:spcBef>
              <a:spcAft>
                <a:spcPts val="1100"/>
              </a:spcAft>
              <a:buNone/>
            </a:pPr>
            <a:r>
              <a:rPr lang="es-MX" sz="2400">
                <a:solidFill>
                  <a:schemeClr val="dk1"/>
                </a:solidFill>
              </a:rPr>
              <a:t>Externalización de procesos no esenciales para enfocarse en el core del negocio.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6776950" y="6864625"/>
            <a:ext cx="7183200" cy="19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0" marR="381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300">
                <a:solidFill>
                  <a:schemeClr val="dk1"/>
                </a:solidFill>
              </a:rPr>
              <a:t>Gestión por KPIs</a:t>
            </a:r>
            <a:endParaRPr b="1" sz="3300">
              <a:solidFill>
                <a:schemeClr val="dk1"/>
              </a:solidFill>
            </a:endParaRPr>
          </a:p>
          <a:p>
            <a:pPr indent="0" lvl="0" marL="381000" marR="381000" rtl="0" algn="ctr">
              <a:lnSpc>
                <a:spcPct val="160000"/>
              </a:lnSpc>
              <a:spcBef>
                <a:spcPts val="1500"/>
              </a:spcBef>
              <a:spcAft>
                <a:spcPts val="1100"/>
              </a:spcAft>
              <a:buNone/>
            </a:pPr>
            <a:r>
              <a:rPr lang="es-MX" sz="2400">
                <a:solidFill>
                  <a:schemeClr val="dk1"/>
                </a:solidFill>
              </a:rPr>
              <a:t>Monitoreo constante para identificar áreas de mejora continua.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31" name="Google Shape;131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4590" y="2529425"/>
            <a:ext cx="1698825" cy="115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76238" y="2529431"/>
            <a:ext cx="1698825" cy="115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44875" y="5912950"/>
            <a:ext cx="1401075" cy="95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98668d2668_0_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398668d2668_0_4"/>
          <p:cNvSpPr/>
          <p:nvPr/>
        </p:nvSpPr>
        <p:spPr>
          <a:xfrm>
            <a:off x="12681962" y="6446938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398668d2668_0_4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Ecosistema Tecnológico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1" name="Google Shape;141;g398668d2668_0_4"/>
          <p:cNvGraphicFramePr/>
          <p:nvPr/>
        </p:nvGraphicFramePr>
        <p:xfrm>
          <a:off x="3971950" y="34290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0F172A"/>
                </a:solidFill>
                <a:tableStyleId>{DDC7F782-D74D-4274-BD41-220C1356D097}</a:tableStyleId>
              </a:tblPr>
              <a:tblGrid>
                <a:gridCol w="3506925"/>
                <a:gridCol w="4436200"/>
                <a:gridCol w="4867675"/>
              </a:tblGrid>
              <a:tr h="561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200">
                          <a:solidFill>
                            <a:srgbClr val="38BDF8"/>
                          </a:solidFill>
                          <a:highlight>
                            <a:srgbClr val="0F172A"/>
                          </a:highlight>
                        </a:rPr>
                        <a:t>Categoría</a:t>
                      </a:r>
                      <a:endParaRPr b="1" sz="2200">
                        <a:solidFill>
                          <a:srgbClr val="38BDF8"/>
                        </a:solidFill>
                        <a:highlight>
                          <a:srgbClr val="0F172A"/>
                        </a:highlight>
                      </a:endParaRPr>
                    </a:p>
                  </a:txBody>
                  <a:tcPr marT="190500" marB="190500" marR="190500" marL="190500">
                    <a:lnB cap="flat" cmpd="sng" w="19050">
                      <a:solidFill>
                        <a:srgbClr val="38BD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200">
                          <a:solidFill>
                            <a:srgbClr val="38BDF8"/>
                          </a:solidFill>
                          <a:highlight>
                            <a:srgbClr val="0F172A"/>
                          </a:highlight>
                        </a:rPr>
                        <a:t>Función Principal</a:t>
                      </a:r>
                      <a:endParaRPr b="1" sz="2200">
                        <a:solidFill>
                          <a:srgbClr val="38BDF8"/>
                        </a:solidFill>
                        <a:highlight>
                          <a:srgbClr val="0F172A"/>
                        </a:highlight>
                      </a:endParaRPr>
                    </a:p>
                  </a:txBody>
                  <a:tcPr marT="190500" marB="190500" marR="190500" marL="190500">
                    <a:lnB cap="flat" cmpd="sng" w="19050">
                      <a:solidFill>
                        <a:srgbClr val="38BD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200">
                          <a:solidFill>
                            <a:srgbClr val="38BDF8"/>
                          </a:solidFill>
                          <a:highlight>
                            <a:srgbClr val="0F172A"/>
                          </a:highlight>
                        </a:rPr>
                        <a:t>Ejemplos Líderes</a:t>
                      </a:r>
                      <a:endParaRPr b="1" sz="2200">
                        <a:solidFill>
                          <a:srgbClr val="38BDF8"/>
                        </a:solidFill>
                        <a:highlight>
                          <a:srgbClr val="0F172A"/>
                        </a:highlight>
                      </a:endParaRPr>
                    </a:p>
                  </a:txBody>
                  <a:tcPr marT="190500" marB="190500" marR="190500" marL="190500">
                    <a:lnB cap="flat" cmpd="sng" w="19050">
                      <a:solidFill>
                        <a:srgbClr val="38BD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200">
                          <a:solidFill>
                            <a:srgbClr val="CBD5E1"/>
                          </a:solidFill>
                          <a:highlight>
                            <a:srgbClr val="0F172A"/>
                          </a:highlight>
                        </a:rPr>
                        <a:t>CRM</a:t>
                      </a:r>
                      <a:endParaRPr b="1" sz="2200">
                        <a:solidFill>
                          <a:srgbClr val="CBD5E1"/>
                        </a:solidFill>
                        <a:highlight>
                          <a:srgbClr val="0F172A"/>
                        </a:highlight>
                      </a:endParaRPr>
                    </a:p>
                  </a:txBody>
                  <a:tcPr marT="190500" marB="190500" marR="190500" marL="190500">
                    <a:lnT cap="flat" cmpd="sng" w="19050">
                      <a:solidFill>
                        <a:srgbClr val="38BD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200">
                          <a:solidFill>
                            <a:srgbClr val="CBD5E1"/>
                          </a:solidFill>
                          <a:highlight>
                            <a:srgbClr val="0F172A"/>
                          </a:highlight>
                        </a:rPr>
                        <a:t>Gestión de ventas y relaciones</a:t>
                      </a:r>
                      <a:endParaRPr sz="2200">
                        <a:solidFill>
                          <a:srgbClr val="CBD5E1"/>
                        </a:solidFill>
                        <a:highlight>
                          <a:srgbClr val="0F172A"/>
                        </a:highlight>
                      </a:endParaRPr>
                    </a:p>
                  </a:txBody>
                  <a:tcPr marT="190500" marB="190500" marR="190500" marL="190500">
                    <a:lnT cap="flat" cmpd="sng" w="19050">
                      <a:solidFill>
                        <a:srgbClr val="38BD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200">
                          <a:solidFill>
                            <a:srgbClr val="CBD5E1"/>
                          </a:solidFill>
                          <a:highlight>
                            <a:srgbClr val="0F172A"/>
                          </a:highlight>
                        </a:rPr>
                        <a:t>HubSpot, Salesforce, Zoho</a:t>
                      </a:r>
                      <a:endParaRPr sz="2200">
                        <a:solidFill>
                          <a:srgbClr val="CBD5E1"/>
                        </a:solidFill>
                        <a:highlight>
                          <a:srgbClr val="0F172A"/>
                        </a:highlight>
                      </a:endParaRPr>
                    </a:p>
                  </a:txBody>
                  <a:tcPr marT="190500" marB="190500" marR="190500" marL="190500">
                    <a:lnT cap="flat" cmpd="sng" w="19050">
                      <a:solidFill>
                        <a:srgbClr val="38BD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200">
                          <a:solidFill>
                            <a:srgbClr val="CBD5E1"/>
                          </a:solidFill>
                          <a:highlight>
                            <a:srgbClr val="0F172A"/>
                          </a:highlight>
                        </a:rPr>
                        <a:t>ERP</a:t>
                      </a:r>
                      <a:endParaRPr b="1" sz="2200">
                        <a:solidFill>
                          <a:srgbClr val="CBD5E1"/>
                        </a:solidFill>
                        <a:highlight>
                          <a:srgbClr val="0F172A"/>
                        </a:highlight>
                      </a:endParaRPr>
                    </a:p>
                  </a:txBody>
                  <a:tcPr marT="190500" marB="190500" marR="190500" marL="19050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200">
                          <a:solidFill>
                            <a:srgbClr val="CBD5E1"/>
                          </a:solidFill>
                          <a:highlight>
                            <a:srgbClr val="0F172A"/>
                          </a:highlight>
                        </a:rPr>
                        <a:t>Integración de todas las áreas</a:t>
                      </a:r>
                      <a:endParaRPr sz="2200">
                        <a:solidFill>
                          <a:srgbClr val="CBD5E1"/>
                        </a:solidFill>
                        <a:highlight>
                          <a:srgbClr val="0F172A"/>
                        </a:highlight>
                      </a:endParaRPr>
                    </a:p>
                  </a:txBody>
                  <a:tcPr marT="190500" marB="190500" marR="190500" marL="19050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200">
                          <a:solidFill>
                            <a:srgbClr val="CBD5E1"/>
                          </a:solidFill>
                          <a:highlight>
                            <a:srgbClr val="0F172A"/>
                          </a:highlight>
                        </a:rPr>
                        <a:t>SAP Business One, Odoo, Holded</a:t>
                      </a:r>
                      <a:endParaRPr sz="2200">
                        <a:solidFill>
                          <a:srgbClr val="CBD5E1"/>
                        </a:solidFill>
                        <a:highlight>
                          <a:srgbClr val="0F172A"/>
                        </a:highlight>
                      </a:endParaRPr>
                    </a:p>
                  </a:txBody>
                  <a:tcPr marT="190500" marB="190500" marR="190500" marL="19050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200">
                          <a:solidFill>
                            <a:srgbClr val="CBD5E1"/>
                          </a:solidFill>
                          <a:highlight>
                            <a:srgbClr val="0F172A"/>
                          </a:highlight>
                        </a:rPr>
                        <a:t>Gestión de Proyectos</a:t>
                      </a:r>
                      <a:endParaRPr b="1" sz="2200">
                        <a:solidFill>
                          <a:srgbClr val="CBD5E1"/>
                        </a:solidFill>
                        <a:highlight>
                          <a:srgbClr val="0F172A"/>
                        </a:highlight>
                      </a:endParaRPr>
                    </a:p>
                  </a:txBody>
                  <a:tcPr marT="190500" marB="190500" marR="190500" marL="19050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200">
                          <a:solidFill>
                            <a:srgbClr val="CBD5E1"/>
                          </a:solidFill>
                          <a:highlight>
                            <a:srgbClr val="0F172A"/>
                          </a:highlight>
                        </a:rPr>
                        <a:t>Planificación y colaboración</a:t>
                      </a:r>
                      <a:endParaRPr sz="2200">
                        <a:solidFill>
                          <a:srgbClr val="CBD5E1"/>
                        </a:solidFill>
                        <a:highlight>
                          <a:srgbClr val="0F172A"/>
                        </a:highlight>
                      </a:endParaRPr>
                    </a:p>
                  </a:txBody>
                  <a:tcPr marT="190500" marB="190500" marR="190500" marL="19050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200">
                          <a:solidFill>
                            <a:srgbClr val="CBD5E1"/>
                          </a:solidFill>
                          <a:highlight>
                            <a:srgbClr val="0F172A"/>
                          </a:highlight>
                        </a:rPr>
                        <a:t>Asana, Monday.com, Trello</a:t>
                      </a:r>
                      <a:endParaRPr sz="2200">
                        <a:solidFill>
                          <a:srgbClr val="CBD5E1"/>
                        </a:solidFill>
                        <a:highlight>
                          <a:srgbClr val="0F172A"/>
                        </a:highlight>
                      </a:endParaRPr>
                    </a:p>
                  </a:txBody>
                  <a:tcPr marT="190500" marB="190500" marR="190500" marL="19050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200">
                          <a:solidFill>
                            <a:srgbClr val="CBD5E1"/>
                          </a:solidFill>
                          <a:highlight>
                            <a:srgbClr val="0F172A"/>
                          </a:highlight>
                        </a:rPr>
                        <a:t>Automatización</a:t>
                      </a:r>
                      <a:endParaRPr b="1" sz="2200">
                        <a:solidFill>
                          <a:srgbClr val="CBD5E1"/>
                        </a:solidFill>
                        <a:highlight>
                          <a:srgbClr val="0F172A"/>
                        </a:highlight>
                      </a:endParaRPr>
                    </a:p>
                  </a:txBody>
                  <a:tcPr marT="190500" marB="190500" marR="190500" marL="19050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200">
                          <a:solidFill>
                            <a:srgbClr val="CBD5E1"/>
                          </a:solidFill>
                          <a:highlight>
                            <a:srgbClr val="0F172A"/>
                          </a:highlight>
                        </a:rPr>
                        <a:t>Flujos de trabajo entre apps</a:t>
                      </a:r>
                      <a:endParaRPr sz="2200">
                        <a:solidFill>
                          <a:srgbClr val="CBD5E1"/>
                        </a:solidFill>
                        <a:highlight>
                          <a:srgbClr val="0F172A"/>
                        </a:highlight>
                      </a:endParaRPr>
                    </a:p>
                  </a:txBody>
                  <a:tcPr marT="190500" marB="190500" marR="190500" marL="19050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200">
                          <a:solidFill>
                            <a:srgbClr val="CBD5E1"/>
                          </a:solidFill>
                          <a:highlight>
                            <a:srgbClr val="0F172A"/>
                          </a:highlight>
                        </a:rPr>
                        <a:t>Zapier, Make (Integromat)</a:t>
                      </a:r>
                      <a:endParaRPr sz="2200">
                        <a:solidFill>
                          <a:srgbClr val="CBD5E1"/>
                        </a:solidFill>
                        <a:highlight>
                          <a:srgbClr val="0F172A"/>
                        </a:highlight>
                      </a:endParaRPr>
                    </a:p>
                  </a:txBody>
                  <a:tcPr marT="190500" marB="190500" marR="190500" marL="19050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98668d2668_0_1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398668d2668_0_13"/>
          <p:cNvSpPr/>
          <p:nvPr/>
        </p:nvSpPr>
        <p:spPr>
          <a:xfrm>
            <a:off x="12581362" y="62712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98668d2668_0_13"/>
          <p:cNvSpPr txBox="1"/>
          <p:nvPr/>
        </p:nvSpPr>
        <p:spPr>
          <a:xfrm>
            <a:off x="2188950" y="1081325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Concepto de Escalabilidad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398668d2668_0_13"/>
          <p:cNvSpPr txBox="1"/>
          <p:nvPr/>
        </p:nvSpPr>
        <p:spPr>
          <a:xfrm>
            <a:off x="4367375" y="2552050"/>
            <a:ext cx="10786800" cy="60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700">
                <a:solidFill>
                  <a:schemeClr val="dk1"/>
                </a:solidFill>
                <a:highlight>
                  <a:schemeClr val="lt1"/>
                </a:highlight>
              </a:rPr>
              <a:t>Ingresos vs. Costos</a:t>
            </a:r>
            <a:endParaRPr b="1" sz="3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Escalar es la capacidad de crecer exponencialmente en ingresos sin que los costos operativos aumenten al mismo ritmo.</a:t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A diferencia del crecimiento lineal tradicional, los modelos </a:t>
            </a:r>
            <a:r>
              <a:rPr b="1" lang="es-MX" sz="2800">
                <a:solidFill>
                  <a:schemeClr val="dk1"/>
                </a:solidFill>
                <a:highlight>
                  <a:schemeClr val="lt1"/>
                </a:highlight>
              </a:rPr>
              <a:t>SaaS, Marketplaces y Apps</a:t>
            </a: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 permiten atender a millones de usuarios con infraestructuras mínimas.</a:t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98668d2668_0_2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98668d2668_0_22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398668d2668_0_2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Dimensiones de la Escalabilidad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398668d2668_0_22"/>
          <p:cNvSpPr txBox="1"/>
          <p:nvPr/>
        </p:nvSpPr>
        <p:spPr>
          <a:xfrm>
            <a:off x="4899150" y="2626775"/>
            <a:ext cx="8489700" cy="6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500">
                <a:solidFill>
                  <a:schemeClr val="dk1"/>
                </a:solidFill>
                <a:highlight>
                  <a:schemeClr val="lt1"/>
                </a:highlight>
              </a:rPr>
              <a:t>Modelo Replicable</a:t>
            </a:r>
            <a:endParaRPr b="1" sz="3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600">
                <a:solidFill>
                  <a:schemeClr val="dk1"/>
                </a:solidFill>
                <a:highlight>
                  <a:schemeClr val="lt1"/>
                </a:highlight>
              </a:rPr>
              <a:t>Procesos estandarizados que pueden adaptarse a nuevos mercados o países sin cambios profundos en el núcleo del sistema.</a:t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s-MX" sz="3500">
                <a:solidFill>
                  <a:schemeClr val="dk1"/>
                </a:solidFill>
                <a:highlight>
                  <a:schemeClr val="lt1"/>
                </a:highlight>
              </a:rPr>
              <a:t>Base Tecnológica</a:t>
            </a:r>
            <a:endParaRPr b="1" sz="3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500"/>
              </a:spcBef>
              <a:spcAft>
                <a:spcPts val="1100"/>
              </a:spcAft>
              <a:buNone/>
            </a:pPr>
            <a:r>
              <a:rPr lang="es-MX" sz="2600">
                <a:solidFill>
                  <a:schemeClr val="dk1"/>
                </a:solidFill>
                <a:highlight>
                  <a:schemeClr val="lt1"/>
                </a:highlight>
              </a:rPr>
              <a:t>Infraestructura en la nube que soporta picos de demanda sin intervención manual, reduciendo el costo marginal a casi cero.</a:t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b2ca8124a1_0_1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3b2ca8124a1_0_16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3b2ca8124a1_0_16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Factores del Éxito Sostenible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b2ca8124a1_0_16"/>
          <p:cNvSpPr txBox="1"/>
          <p:nvPr/>
        </p:nvSpPr>
        <p:spPr>
          <a:xfrm>
            <a:off x="5209250" y="8361875"/>
            <a:ext cx="74202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MX" sz="2700">
                <a:solidFill>
                  <a:schemeClr val="dk1"/>
                </a:solidFill>
                <a:highlight>
                  <a:schemeClr val="lt1"/>
                </a:highlight>
              </a:rPr>
              <a:t>La escalabilidad inteligente equilibra el CAC (Costo de Adquisición) con el LTV (Life Time Value).</a:t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66" name="Google Shape;166;g3b2ca8124a1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1562" y="2187375"/>
            <a:ext cx="11296305" cy="55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