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jwbXRihJHheOiTmQtXcSMsDQ9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50C195-60F8-4921-848B-81C06BACFA68}">
  <a:tblStyle styleId="{2450C195-60F8-4921-848B-81C06BACFA6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50f40aa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c50f40aab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1278dd4d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3d1278dd4d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Diseño y planeación de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Planeación Estratégica de Recursos y Presupuestos</a:t>
            </a:r>
            <a:endParaRPr b="1" sz="2500">
              <a:solidFill>
                <a:srgbClr val="64748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98668d2668_0_31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Planificación para el Crecimiento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98668d2668_0_31"/>
          <p:cNvSpPr txBox="1"/>
          <p:nvPr/>
        </p:nvSpPr>
        <p:spPr>
          <a:xfrm>
            <a:off x="3920100" y="3046575"/>
            <a:ext cx="12286500" cy="50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800">
                <a:solidFill>
                  <a:srgbClr val="0F172A"/>
                </a:solidFill>
                <a:highlight>
                  <a:srgbClr val="FFFFFF"/>
                </a:highlight>
              </a:rPr>
              <a:t>Crecimiento Estructurado</a:t>
            </a:r>
            <a:endParaRPr b="1" sz="3800">
              <a:solidFill>
                <a:srgbClr val="0F17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Crecer rápido no es suficiente; debe ser </a:t>
            </a:r>
            <a:r>
              <a:rPr b="1" lang="es-MX" sz="2900">
                <a:solidFill>
                  <a:srgbClr val="334155"/>
                </a:solidFill>
                <a:highlight>
                  <a:srgbClr val="FFFFFF"/>
                </a:highlight>
              </a:rPr>
              <a:t>financieramente sostenible</a:t>
            </a: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 para evitar riesgos de liquidez.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2900"/>
              <a:buChar char="●"/>
            </a:pPr>
            <a:r>
              <a:rPr b="1" lang="es-MX" sz="2900">
                <a:solidFill>
                  <a:srgbClr val="334155"/>
                </a:solidFill>
                <a:highlight>
                  <a:srgbClr val="FFFFFF"/>
                </a:highlight>
              </a:rPr>
              <a:t>Proyecciones:</a:t>
            </a: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 ROI, márgenes y punto de equilibrio.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900"/>
              <a:buChar char="●"/>
            </a:pPr>
            <a:r>
              <a:rPr b="1" lang="es-MX" sz="2900">
                <a:solidFill>
                  <a:srgbClr val="334155"/>
                </a:solidFill>
                <a:highlight>
                  <a:srgbClr val="FFFFFF"/>
                </a:highlight>
              </a:rPr>
              <a:t>Control de Riesgos:</a:t>
            </a: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 Mitigar dependencia de fuentes únicas.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900"/>
              <a:buChar char="●"/>
            </a:pPr>
            <a:r>
              <a:rPr b="1" lang="es-MX" sz="2900">
                <a:solidFill>
                  <a:srgbClr val="334155"/>
                </a:solidFill>
                <a:highlight>
                  <a:srgbClr val="FFFFFF"/>
                </a:highlight>
              </a:rPr>
              <a:t>Simulación:</a:t>
            </a:r>
            <a:r>
              <a:rPr lang="es-MX" sz="2900">
                <a:solidFill>
                  <a:srgbClr val="334155"/>
                </a:solidFill>
                <a:highlight>
                  <a:srgbClr val="FFFFFF"/>
                </a:highlight>
              </a:rPr>
              <a:t> Escenarios óptimos, conservadores y críticos.</a:t>
            </a:r>
            <a:endParaRPr sz="29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50f40aab3_0_2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c50f40aab3_0_20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c50f40aab3_0_2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Escenarios y Simulación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3c50f40aab3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201" y="2634625"/>
            <a:ext cx="4696354" cy="3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c50f40aab3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76368" y="2634625"/>
            <a:ext cx="4696345" cy="3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c50f40aab3_0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6318" y="6227075"/>
            <a:ext cx="4696345" cy="37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 b="39907" l="0" r="0" t="0"/>
          <a:stretch/>
        </p:blipFill>
        <p:spPr>
          <a:xfrm>
            <a:off x="-289406" y="0"/>
            <a:ext cx="1283896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/>
          <p:nvPr/>
        </p:nvSpPr>
        <p:spPr>
          <a:xfrm>
            <a:off x="11679875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3d1278dd4dc_0_34"/>
          <p:cNvPicPr preferRelativeResize="0"/>
          <p:nvPr/>
        </p:nvPicPr>
        <p:blipFill rotWithShape="1">
          <a:blip r:embed="rId3">
            <a:alphaModFix/>
          </a:blip>
          <a:srcRect b="79252" l="0" r="0" t="0"/>
          <a:stretch/>
        </p:blipFill>
        <p:spPr>
          <a:xfrm>
            <a:off x="-289400" y="0"/>
            <a:ext cx="12838950" cy="355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d1278dd4dc_0_34"/>
          <p:cNvSpPr/>
          <p:nvPr/>
        </p:nvSpPr>
        <p:spPr>
          <a:xfrm>
            <a:off x="11679875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d1278dd4dc_0_34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3d1278dd4dc_0_34"/>
          <p:cNvPicPr preferRelativeResize="0"/>
          <p:nvPr/>
        </p:nvPicPr>
        <p:blipFill rotWithShape="1">
          <a:blip r:embed="rId3">
            <a:alphaModFix/>
          </a:blip>
          <a:srcRect b="3485" l="0" r="0" t="58554"/>
          <a:stretch/>
        </p:blipFill>
        <p:spPr>
          <a:xfrm>
            <a:off x="-215931" y="3551790"/>
            <a:ext cx="12838950" cy="649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3372400" y="2893050"/>
            <a:ext cx="7059000" cy="4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00">
                <a:solidFill>
                  <a:srgbClr val="0F172A"/>
                </a:solidFill>
                <a:highlight>
                  <a:srgbClr val="FFFFFF"/>
                </a:highlight>
              </a:rPr>
              <a:t>Gestión y Organización</a:t>
            </a:r>
            <a:endParaRPr b="1" sz="3500">
              <a:solidFill>
                <a:srgbClr val="0F17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334155"/>
                </a:solidFill>
                <a:highlight>
                  <a:srgbClr val="FFFFFF"/>
                </a:highlight>
              </a:rPr>
              <a:t>La planeación estratégica alinea objetivos con capacidades digitales reales.</a:t>
            </a:r>
            <a:endParaRPr sz="26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2600"/>
              <a:buChar char="●"/>
            </a:pPr>
            <a:r>
              <a:rPr lang="es-MX" sz="2600">
                <a:solidFill>
                  <a:srgbClr val="334155"/>
                </a:solidFill>
                <a:highlight>
                  <a:srgbClr val="FFFFFF"/>
                </a:highlight>
              </a:rPr>
              <a:t>Asignación estratégica de talento y tecnología.</a:t>
            </a:r>
            <a:endParaRPr sz="26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600"/>
              <a:buChar char="●"/>
            </a:pPr>
            <a:r>
              <a:rPr lang="es-MX" sz="2600">
                <a:solidFill>
                  <a:srgbClr val="334155"/>
                </a:solidFill>
                <a:highlight>
                  <a:srgbClr val="FFFFFF"/>
                </a:highlight>
              </a:rPr>
              <a:t>Cronogramas como herramientas de visibilidad global.</a:t>
            </a:r>
            <a:endParaRPr sz="26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10799750" y="2893050"/>
            <a:ext cx="7301100" cy="4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00">
                <a:solidFill>
                  <a:srgbClr val="0F172A"/>
                </a:solidFill>
                <a:highlight>
                  <a:srgbClr val="FFFFFF"/>
                </a:highlight>
              </a:rPr>
              <a:t>Finanzas y Futuro</a:t>
            </a:r>
            <a:endParaRPr b="1" sz="3500">
              <a:solidFill>
                <a:srgbClr val="0F17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334155"/>
                </a:solidFill>
                <a:highlight>
                  <a:srgbClr val="FFFFFF"/>
                </a:highlight>
              </a:rPr>
              <a:t>La presupuestación flexible es la guía para la toma de decisiones en entornos inciertos.</a:t>
            </a:r>
            <a:endParaRPr sz="26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2600"/>
              <a:buChar char="●"/>
            </a:pPr>
            <a:r>
              <a:rPr lang="es-MX" sz="2600">
                <a:solidFill>
                  <a:srgbClr val="334155"/>
                </a:solidFill>
                <a:highlight>
                  <a:srgbClr val="FFFFFF"/>
                </a:highlight>
              </a:rPr>
              <a:t>Técnicas financieras adaptadas a la agilidad digital.</a:t>
            </a:r>
            <a:endParaRPr sz="26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600"/>
              <a:buChar char="●"/>
            </a:pPr>
            <a:r>
              <a:rPr lang="es-MX" sz="2600">
                <a:solidFill>
                  <a:srgbClr val="334155"/>
                </a:solidFill>
                <a:highlight>
                  <a:srgbClr val="FFFFFF"/>
                </a:highlight>
              </a:rPr>
              <a:t>Crecimiento sostenible basado en proyecciones y datos.</a:t>
            </a:r>
            <a:endParaRPr sz="26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6183525" y="8576575"/>
            <a:ext cx="644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334155"/>
                </a:solidFill>
                <a:highlight>
                  <a:srgbClr val="FFFFFF"/>
                </a:highlight>
              </a:rPr>
              <a:t>"Planear es sinónimo de anticiparse, controlar y decidir."</a:t>
            </a:r>
            <a:endParaRPr sz="2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6" name="Google Shape;226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31" name="Google Shape;231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2790600" y="4440100"/>
            <a:ext cx="13239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¿Tus decisiones actuales sobre recursos y finanzas están guiadas por una estrategia clara o solo estás reaccionando a lo que ocurre en el día a día del negocio?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Objetivos de la Unidad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017" y="2371550"/>
            <a:ext cx="4769536" cy="42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11796" y="2371550"/>
            <a:ext cx="4769525" cy="420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6954" y="6157575"/>
            <a:ext cx="4769536" cy="42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Asignación de Recursos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420000" y="2867725"/>
            <a:ext cx="11892000" cy="49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700">
                <a:solidFill>
                  <a:srgbClr val="0F172A"/>
                </a:solidFill>
                <a:highlight>
                  <a:srgbClr val="FFFFFF"/>
                </a:highlight>
              </a:rPr>
              <a:t>Más allá de lo tangible</a:t>
            </a:r>
            <a:endParaRPr b="1" sz="3700">
              <a:solidFill>
                <a:srgbClr val="0F17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En el entorno digital, los recursos no son solo dinero y tiempo; incluyen </a:t>
            </a: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datos, tecnología, conocimiento especializado y reputación online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2800"/>
              <a:buChar char="●"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Estratégico: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No es solo repartir, es priorizar.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Char char="●"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Dinámico: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Adaptable a licencias de software y servidores en la nube.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Char char="●"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Sistémico: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Visión clara de las capacidades del equipo.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273457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Categorías de Recursos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026" y="2529374"/>
            <a:ext cx="4381817" cy="38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39711" y="2529363"/>
            <a:ext cx="4381803" cy="38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8861" y="6157563"/>
            <a:ext cx="4559500" cy="40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98668d2668_0_4"/>
          <p:cNvSpPr/>
          <p:nvPr/>
        </p:nvSpPr>
        <p:spPr>
          <a:xfrm>
            <a:off x="12681962" y="64469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Cronogramas Estratégicos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98668d2668_0_4"/>
          <p:cNvSpPr txBox="1"/>
          <p:nvPr/>
        </p:nvSpPr>
        <p:spPr>
          <a:xfrm>
            <a:off x="4572000" y="3034350"/>
            <a:ext cx="118920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900">
                <a:solidFill>
                  <a:srgbClr val="0F172A"/>
                </a:solidFill>
                <a:highlight>
                  <a:srgbClr val="FFFFFF"/>
                </a:highlight>
              </a:rPr>
              <a:t>Transformar estrategia en acción</a:t>
            </a:r>
            <a:endParaRPr b="1" sz="3900">
              <a:solidFill>
                <a:srgbClr val="0F172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334155"/>
                </a:solidFill>
                <a:highlight>
                  <a:srgbClr val="FFFFFF"/>
                </a:highlight>
              </a:rPr>
              <a:t>Un cronograma no es solo marcar fechas; es la estructura visual que permite:</a:t>
            </a:r>
            <a:endParaRPr sz="30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3000"/>
              <a:buChar char="●"/>
            </a:pPr>
            <a:r>
              <a:rPr lang="es-MX" sz="3000">
                <a:solidFill>
                  <a:srgbClr val="334155"/>
                </a:solidFill>
                <a:highlight>
                  <a:srgbClr val="FFFFFF"/>
                </a:highlight>
              </a:rPr>
              <a:t>Detectar desviaciones a tiempo.</a:t>
            </a:r>
            <a:endParaRPr sz="30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3000"/>
              <a:buChar char="●"/>
            </a:pPr>
            <a:r>
              <a:rPr lang="es-MX" sz="3000">
                <a:solidFill>
                  <a:srgbClr val="334155"/>
                </a:solidFill>
                <a:highlight>
                  <a:srgbClr val="FFFFFF"/>
                </a:highlight>
              </a:rPr>
              <a:t>Evitar cuellos de botella mediante dependencias.</a:t>
            </a:r>
            <a:endParaRPr sz="30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3000"/>
              <a:buChar char="●"/>
            </a:pPr>
            <a:r>
              <a:rPr lang="es-MX" sz="3000">
                <a:solidFill>
                  <a:srgbClr val="334155"/>
                </a:solidFill>
                <a:highlight>
                  <a:srgbClr val="FFFFFF"/>
                </a:highlight>
              </a:rPr>
              <a:t>Asignar responsables claros (Rendición de cuentas).</a:t>
            </a:r>
            <a:endParaRPr sz="30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/>
          <p:nvPr/>
        </p:nvSpPr>
        <p:spPr>
          <a:xfrm>
            <a:off x="12581362" y="-17794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Elementos Clave del Cronograma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98668d2668_0_13"/>
          <p:cNvSpPr txBox="1"/>
          <p:nvPr/>
        </p:nvSpPr>
        <p:spPr>
          <a:xfrm>
            <a:off x="6130100" y="2823875"/>
            <a:ext cx="114708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Tareas Clave: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Acciones vinculadas a resultados esperados.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t/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Duración Estimada: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Tiempo basado en complejidad y recursos.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t/>
            </a:r>
            <a:endParaRPr b="1"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Fechas Inicio/Término: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Ubicación temporal lógica.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t/>
            </a:r>
            <a:endParaRPr b="1"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Asignación: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Responsables directos por actividad.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t/>
            </a:r>
            <a:endParaRPr b="1"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Dependencias: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Relaciones secuenciales entre tareas.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t/>
            </a:r>
            <a:endParaRPr b="1" sz="2800">
              <a:solidFill>
                <a:srgbClr val="334155"/>
              </a:solidFill>
              <a:highlight>
                <a:srgbClr val="FFFFFF"/>
              </a:highlight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2800"/>
              <a:buNone/>
            </a:pPr>
            <a:r>
              <a:rPr b="1" lang="es-MX" sz="2800">
                <a:solidFill>
                  <a:srgbClr val="334155"/>
                </a:solidFill>
                <a:highlight>
                  <a:srgbClr val="FFFFFF"/>
                </a:highlight>
              </a:rPr>
              <a:t>Indicadores:</a:t>
            </a:r>
            <a:r>
              <a:rPr lang="es-MX" sz="2800">
                <a:solidFill>
                  <a:srgbClr val="334155"/>
                </a:solidFill>
                <a:highlight>
                  <a:srgbClr val="FFFFFF"/>
                </a:highlight>
              </a:rPr>
              <a:t> Monitoreo del porcentaje completado.</a:t>
            </a:r>
            <a:endParaRPr sz="2800">
              <a:solidFill>
                <a:srgbClr val="334155"/>
              </a:solidFill>
              <a:highlight>
                <a:srgbClr val="FFFFFF"/>
              </a:highlight>
            </a:endParaRPr>
          </a:p>
        </p:txBody>
      </p:sp>
      <p:pic>
        <p:nvPicPr>
          <p:cNvPr id="149" name="Google Shape;149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599" y="2521624"/>
            <a:ext cx="1215700" cy="12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98668d2668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8672" y="3901504"/>
            <a:ext cx="1215700" cy="12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98668d2668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6062" y="5117200"/>
            <a:ext cx="1346150" cy="13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98668d2668_0_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6538" y="6598200"/>
            <a:ext cx="972575" cy="9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98668d2668_0_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0224" y="7843228"/>
            <a:ext cx="1215700" cy="12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98668d2668_0_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19157" y="9051775"/>
            <a:ext cx="1057825" cy="10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Herramientas de Presupuestación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98668d2668_0_22"/>
          <p:cNvSpPr txBox="1"/>
          <p:nvPr/>
        </p:nvSpPr>
        <p:spPr>
          <a:xfrm>
            <a:off x="5460600" y="2499400"/>
            <a:ext cx="7366800" cy="7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400">
                <a:solidFill>
                  <a:srgbClr val="0F172A"/>
                </a:solidFill>
                <a:highlight>
                  <a:srgbClr val="F8FAFC"/>
                </a:highlight>
              </a:rPr>
              <a:t>Flexibles</a:t>
            </a:r>
            <a:endParaRPr b="1" sz="34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334155"/>
                </a:solidFill>
                <a:highlight>
                  <a:srgbClr val="F8FAFC"/>
                </a:highlight>
              </a:rPr>
              <a:t>Microsoft Excel o Google Sheets. Ideales para escenarios personalizados y bajo costo.</a:t>
            </a:r>
            <a:endParaRPr sz="2500">
              <a:solidFill>
                <a:srgbClr val="334155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3400">
                <a:solidFill>
                  <a:srgbClr val="0F172A"/>
                </a:solidFill>
                <a:highlight>
                  <a:srgbClr val="F8FAFC"/>
                </a:highlight>
              </a:rPr>
              <a:t>Colaborativas</a:t>
            </a:r>
            <a:endParaRPr b="1" sz="34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334155"/>
                </a:solidFill>
                <a:highlight>
                  <a:srgbClr val="F8FAFC"/>
                </a:highlight>
              </a:rPr>
              <a:t>Plantillas en Notion, Airtable o Smartsheet para integración en tiempo real.</a:t>
            </a:r>
            <a:endParaRPr sz="2500">
              <a:solidFill>
                <a:srgbClr val="334155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3400">
                <a:solidFill>
                  <a:srgbClr val="0F172A"/>
                </a:solidFill>
                <a:highlight>
                  <a:srgbClr val="F8FAFC"/>
                </a:highlight>
              </a:rPr>
              <a:t>Gestión / ERP</a:t>
            </a:r>
            <a:endParaRPr b="1" sz="3400">
              <a:solidFill>
                <a:srgbClr val="0F172A"/>
              </a:solidFill>
              <a:highlight>
                <a:srgbClr val="F8FAFC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500">
                <a:solidFill>
                  <a:srgbClr val="334155"/>
                </a:solidFill>
                <a:highlight>
                  <a:srgbClr val="F8FAFC"/>
                </a:highlight>
              </a:rPr>
              <a:t>QuickBooks u Holded. Reportes contables automatizados para escalabilidad.</a:t>
            </a:r>
            <a:endParaRPr sz="2500">
              <a:solidFill>
                <a:srgbClr val="334155"/>
              </a:solidFill>
              <a:highlight>
                <a:srgbClr val="F8FAFC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Técnicas de Presupuestación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0" name="Google Shape;170;g3b2ca8124a1_0_16"/>
          <p:cNvGraphicFramePr/>
          <p:nvPr/>
        </p:nvGraphicFramePr>
        <p:xfrm>
          <a:off x="3783125" y="22873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{2450C195-60F8-4921-848B-81C06BACFA68}</a:tableStyleId>
              </a:tblPr>
              <a:tblGrid>
                <a:gridCol w="2434675"/>
                <a:gridCol w="6286550"/>
                <a:gridCol w="5317525"/>
              </a:tblGrid>
              <a:tr h="121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Técnica</a:t>
                      </a:r>
                      <a:endParaRPr b="1" sz="30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Descripción Clave</a:t>
                      </a:r>
                      <a:endParaRPr b="1" sz="30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3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Aplicación Ideal</a:t>
                      </a:r>
                      <a:endParaRPr b="1" sz="30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190500" marL="190500">
                    <a:solidFill>
                      <a:srgbClr val="0F172A"/>
                    </a:solidFill>
                  </a:tcPr>
                </a:tc>
              </a:tr>
              <a:tr h="90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highlight>
                            <a:srgbClr val="FFFFFF"/>
                          </a:highlight>
                        </a:rPr>
                        <a:t>Base Cero</a:t>
                      </a:r>
                      <a:endParaRPr b="1"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Justifica cada peso desde cero cada periodo.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Startups o reorganización profunda.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highlight>
                            <a:srgbClr val="FFFFFF"/>
                          </a:highlight>
                        </a:rPr>
                        <a:t>Incremental</a:t>
                      </a:r>
                      <a:endParaRPr b="1"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Ajusta presupuestos previos según métricas.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Negocios con operación histórica estable.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highlight>
                            <a:srgbClr val="FFFFFF"/>
                          </a:highlight>
                        </a:rPr>
                        <a:t>Flexible</a:t>
                      </a:r>
                      <a:endParaRPr b="1"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Se adapta según ingresos o volumen de actividad.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E-commerce o campañas variables (Ads).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highlight>
                            <a:srgbClr val="FFFFFF"/>
                          </a:highlight>
                        </a:rPr>
                        <a:t>Por Resultados</a:t>
                      </a:r>
                      <a:endParaRPr b="1"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Asigna dinero a metas concretas (ej. ROI).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highlight>
                            <a:srgbClr val="FFFFFF"/>
                          </a:highlight>
                        </a:rPr>
                        <a:t>Fomenta el enfoque en rentabilidad.</a:t>
                      </a:r>
                      <a:endParaRPr sz="27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90500" marL="190500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