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70" r:id="rId7"/>
    <p:sldId id="260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8288000" cy="10287000"/>
  <p:notesSz cx="6858000" cy="9144000"/>
  <p:embeddedFontLst>
    <p:embeddedFont>
      <p:font typeface="Aptos Narrow" panose="020B0004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7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-235271" y="4565874"/>
            <a:ext cx="5902101" cy="5902101"/>
          </a:xfrm>
          <a:custGeom>
            <a:avLst/>
            <a:gdLst/>
            <a:ahLst/>
            <a:cxnLst/>
            <a:rect l="l" t="t" r="r" b="b"/>
            <a:pathLst>
              <a:path w="5902101" h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9670120" y="9439275"/>
            <a:ext cx="5666829" cy="3101301"/>
          </a:xfrm>
          <a:custGeom>
            <a:avLst/>
            <a:gdLst/>
            <a:ahLst/>
            <a:cxnLst/>
            <a:rect l="l" t="t" r="r" b="b"/>
            <a:pathLst>
              <a:path w="5666829" h="3101301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-2672315" y="-776716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1382633" y="-2467427"/>
            <a:ext cx="8765350" cy="8765350"/>
          </a:xfrm>
          <a:custGeom>
            <a:avLst/>
            <a:gdLst/>
            <a:ahLst/>
            <a:cxnLst/>
            <a:rect l="l" t="t" r="r" b="b"/>
            <a:pathLst>
              <a:path w="8765350" h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16935170" y="7200900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2F2C90-DC67-9D22-2824-97955B97C7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8570" y="3371602"/>
            <a:ext cx="12250860" cy="35437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DEE43E-EE16-81F0-B97F-77B5EC34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319739"/>
            <a:ext cx="16357599" cy="36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8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3E6918-3954-388F-E1C9-6D8332CE0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6071"/>
              </p:ext>
            </p:extLst>
          </p:nvPr>
        </p:nvGraphicFramePr>
        <p:xfrm>
          <a:off x="1489092" y="965199"/>
          <a:ext cx="15309816" cy="8356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475524">
                  <a:extLst>
                    <a:ext uri="{9D8B030D-6E8A-4147-A177-3AD203B41FA5}">
                      <a16:colId xmlns:a16="http://schemas.microsoft.com/office/drawing/2014/main" val="2832844598"/>
                    </a:ext>
                  </a:extLst>
                </a:gridCol>
                <a:gridCol w="3381456">
                  <a:extLst>
                    <a:ext uri="{9D8B030D-6E8A-4147-A177-3AD203B41FA5}">
                      <a16:colId xmlns:a16="http://schemas.microsoft.com/office/drawing/2014/main" val="3098282306"/>
                    </a:ext>
                  </a:extLst>
                </a:gridCol>
                <a:gridCol w="5452836">
                  <a:extLst>
                    <a:ext uri="{9D8B030D-6E8A-4147-A177-3AD203B41FA5}">
                      <a16:colId xmlns:a16="http://schemas.microsoft.com/office/drawing/2014/main" val="1373294717"/>
                    </a:ext>
                  </a:extLst>
                </a:gridCol>
              </a:tblGrid>
              <a:tr h="669365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7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Evolución del Marketing: De 1.0 a 5.0</a:t>
                      </a:r>
                      <a:endParaRPr lang="es-MX" sz="27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31376" marB="15688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968729"/>
                  </a:ext>
                </a:extLst>
              </a:tr>
              <a:tr h="5804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823150"/>
                  </a:ext>
                </a:extLst>
              </a:tr>
              <a:tr h="894230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La disciplina del marketing ha evolucionado junto con la sociedad, la tecnología y el comportamiento del consumidor. 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30529"/>
                  </a:ext>
                </a:extLst>
              </a:tr>
              <a:tr h="8942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Cada etapa representa un cambio en el enfoque central: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501104"/>
                  </a:ext>
                </a:extLst>
              </a:tr>
              <a:tr h="5804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72104"/>
                  </a:ext>
                </a:extLst>
              </a:tr>
              <a:tr h="5804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Etapa</a:t>
                      </a:r>
                      <a:endParaRPr lang="es-MX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Enfoque Principal</a:t>
                      </a:r>
                      <a:endParaRPr lang="es-MX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Características</a:t>
                      </a:r>
                      <a:endParaRPr lang="es-MX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838624"/>
                  </a:ext>
                </a:extLst>
              </a:tr>
              <a:tr h="5804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Marketing 1.0</a:t>
                      </a:r>
                      <a:endParaRPr lang="es-MX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Producto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El producto es el centro; el objetivo es vender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68006"/>
                  </a:ext>
                </a:extLst>
              </a:tr>
              <a:tr h="8942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Marketing 2.0</a:t>
                      </a:r>
                      <a:endParaRPr lang="es-MX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Consumidor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 reconoce al cliente como rey; se busca satisfacer necesidades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493003"/>
                  </a:ext>
                </a:extLst>
              </a:tr>
              <a:tr h="8942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Marketing 3.0</a:t>
                      </a:r>
                      <a:endParaRPr lang="es-MX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Valores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 conectan emociones, propósito y responsabilidad social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06791"/>
                  </a:ext>
                </a:extLst>
              </a:tr>
              <a:tr h="8942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Marketing 4.0</a:t>
                      </a:r>
                      <a:endParaRPr lang="es-MX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Conectividad Digital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Integración del mundo online, redes sociales, participación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05177"/>
                  </a:ext>
                </a:extLst>
              </a:tr>
              <a:tr h="8942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Marketing 5.0</a:t>
                      </a:r>
                      <a:endParaRPr lang="es-MX" sz="2100" b="1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Tecnología Avanzada</a:t>
                      </a:r>
                      <a:endParaRPr lang="es-MX" sz="21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Uso de inteligencia artificial, </a:t>
                      </a:r>
                      <a:r>
                        <a:rPr lang="es-MX" sz="21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r>
                        <a:rPr lang="es-MX" sz="2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data, automatización </a:t>
                      </a:r>
                      <a:endParaRPr lang="es-MX" sz="2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10433" marT="47065" marB="156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02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11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E2FB28-384A-3FE6-7DAD-AB96E3C8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" y="3111544"/>
            <a:ext cx="4128531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39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Empresas, Problemas y Eventos por Etapa del Marketing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sz="39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F6D77A-26D5-8DF0-5BE7-B591D2026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0416"/>
              </p:ext>
            </p:extLst>
          </p:nvPr>
        </p:nvGraphicFramePr>
        <p:xfrm>
          <a:off x="6057900" y="2302882"/>
          <a:ext cx="10782299" cy="5676156"/>
        </p:xfrm>
        <a:graphic>
          <a:graphicData uri="http://schemas.openxmlformats.org/drawingml/2006/table">
            <a:tbl>
              <a:tblPr/>
              <a:tblGrid>
                <a:gridCol w="2489743">
                  <a:extLst>
                    <a:ext uri="{9D8B030D-6E8A-4147-A177-3AD203B41FA5}">
                      <a16:colId xmlns:a16="http://schemas.microsoft.com/office/drawing/2014/main" val="161524412"/>
                    </a:ext>
                  </a:extLst>
                </a:gridCol>
                <a:gridCol w="2647982">
                  <a:extLst>
                    <a:ext uri="{9D8B030D-6E8A-4147-A177-3AD203B41FA5}">
                      <a16:colId xmlns:a16="http://schemas.microsoft.com/office/drawing/2014/main" val="2309662790"/>
                    </a:ext>
                  </a:extLst>
                </a:gridCol>
                <a:gridCol w="2993207">
                  <a:extLst>
                    <a:ext uri="{9D8B030D-6E8A-4147-A177-3AD203B41FA5}">
                      <a16:colId xmlns:a16="http://schemas.microsoft.com/office/drawing/2014/main" val="3273973254"/>
                    </a:ext>
                  </a:extLst>
                </a:gridCol>
                <a:gridCol w="2651367">
                  <a:extLst>
                    <a:ext uri="{9D8B030D-6E8A-4147-A177-3AD203B41FA5}">
                      <a16:colId xmlns:a16="http://schemas.microsoft.com/office/drawing/2014/main" val="4135626561"/>
                    </a:ext>
                  </a:extLst>
                </a:gridCol>
              </a:tblGrid>
              <a:tr h="6219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Etapa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Empresa Representativa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/>
                        <a:t>Problemas / Contexto de la Época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Evento o Cambio Clave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803651"/>
                  </a:ext>
                </a:extLst>
              </a:tr>
              <a:tr h="11080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Marketing 1.0</a:t>
                      </a:r>
                      <a:r>
                        <a:rPr lang="es-MX" sz="1600"/>
                        <a:t> (Producto)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Ford Motor Company</a:t>
                      </a:r>
                      <a:endParaRPr lang="es-MX" sz="1600"/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Producción masiva sin considerar preferencias del cliente.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Modelo T de Ford: "Puedes tenerlo del color que quieras, siempre que sea negro."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65743"/>
                  </a:ext>
                </a:extLst>
              </a:tr>
              <a:tr h="865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Marketing 2.0</a:t>
                      </a:r>
                      <a:r>
                        <a:rPr lang="es-MX" sz="1600"/>
                        <a:t> (Consumidor)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Procter &amp; Gamble, Coca-Cola</a:t>
                      </a:r>
                      <a:endParaRPr lang="es-MX" sz="1600"/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Saturación del mercado, consumidores más informados y exigentes.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Investigación de mercado, segmentación de clientes, campañas emocionales.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211797"/>
                  </a:ext>
                </a:extLst>
              </a:tr>
              <a:tr h="865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Marketing 3.0</a:t>
                      </a:r>
                      <a:r>
                        <a:rPr lang="es-MX" sz="1600"/>
                        <a:t> (Valores)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Patagonia, Ben &amp; Jerry's, TOMS</a:t>
                      </a:r>
                      <a:endParaRPr lang="es-MX" sz="1600"/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Clientes buscan marcas con propósito, transparencia y ética.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Campañas centradas en sostenibilidad, impacto social y ambiental.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939873"/>
                  </a:ext>
                </a:extLst>
              </a:tr>
              <a:tr h="865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Marketing 4.0</a:t>
                      </a:r>
                      <a:r>
                        <a:rPr lang="es-MX" sz="1600"/>
                        <a:t> (Conectividad Digital)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Nike, Netflix, Starbucks</a:t>
                      </a:r>
                      <a:endParaRPr lang="es-MX" sz="1600"/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Dificultad para captar atención en entornos digitales; consumidores multitarea.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Presencia fuerte en redes sociales, apps móviles, marketing de contenidos.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368610"/>
                  </a:ext>
                </a:extLst>
              </a:tr>
              <a:tr h="1351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Marketing 5.0</a:t>
                      </a:r>
                      <a:r>
                        <a:rPr lang="es-MX" sz="1600"/>
                        <a:t> (Tecnología Avanzada)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/>
                        <a:t>Amazon, Spotify, Tesla</a:t>
                      </a:r>
                      <a:endParaRPr lang="es-MX" sz="1600"/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Demanda de hiperpersonalización, decisiones basadas en datos.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Uso de IA para recomendaciones, big data para segmentación, automatización de campañas.</a:t>
                      </a:r>
                    </a:p>
                  </a:txBody>
                  <a:tcPr marL="77606" marR="77606" marT="38803" marB="38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79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1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CC754D-9A43-84F2-6B7C-4BF94F5CE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69508"/>
              </p:ext>
            </p:extLst>
          </p:nvPr>
        </p:nvGraphicFramePr>
        <p:xfrm>
          <a:off x="1328318" y="965199"/>
          <a:ext cx="15631363" cy="835660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719380">
                  <a:extLst>
                    <a:ext uri="{9D8B030D-6E8A-4147-A177-3AD203B41FA5}">
                      <a16:colId xmlns:a16="http://schemas.microsoft.com/office/drawing/2014/main" val="991107783"/>
                    </a:ext>
                  </a:extLst>
                </a:gridCol>
                <a:gridCol w="5509090">
                  <a:extLst>
                    <a:ext uri="{9D8B030D-6E8A-4147-A177-3AD203B41FA5}">
                      <a16:colId xmlns:a16="http://schemas.microsoft.com/office/drawing/2014/main" val="695729623"/>
                    </a:ext>
                  </a:extLst>
                </a:gridCol>
                <a:gridCol w="5402893">
                  <a:extLst>
                    <a:ext uri="{9D8B030D-6E8A-4147-A177-3AD203B41FA5}">
                      <a16:colId xmlns:a16="http://schemas.microsoft.com/office/drawing/2014/main" val="2045303826"/>
                    </a:ext>
                  </a:extLst>
                </a:gridCol>
              </a:tblGrid>
              <a:tr h="1160975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Comparativa: Marketing Tradicional vs. Digital</a:t>
                      </a:r>
                      <a:endParaRPr lang="es-MX" sz="3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72103" marT="272103" marB="2721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66079"/>
                  </a:ext>
                </a:extLst>
              </a:tr>
              <a:tr h="9674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576566"/>
                  </a:ext>
                </a:extLst>
              </a:tr>
              <a:tr h="9674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Aspecto</a:t>
                      </a:r>
                      <a:endParaRPr lang="es-MX" sz="2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Marketing Tradicional</a:t>
                      </a:r>
                      <a:endParaRPr lang="es-MX" sz="2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Marketing Digital</a:t>
                      </a:r>
                      <a:endParaRPr lang="es-MX" sz="2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29109"/>
                  </a:ext>
                </a:extLst>
              </a:tr>
              <a:tr h="967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Comunicación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Unidireccional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Bidireccional, interactiva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23779"/>
                  </a:ext>
                </a:extLst>
              </a:tr>
              <a:tr h="967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Alcance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Masivo, generalizado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Segmentado, personalizado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919540"/>
                  </a:ext>
                </a:extLst>
              </a:tr>
              <a:tr h="13907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Medios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Impresos, TV, radio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Redes sociales, sitios web, apps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56068"/>
                  </a:ext>
                </a:extLst>
              </a:tr>
              <a:tr h="967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Medición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Difícil, poco precisa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Medible con KPIs, analítica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9258"/>
                  </a:ext>
                </a:extLst>
              </a:tr>
              <a:tr h="9674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Enfoque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Producto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Experiencia del usuario </a:t>
                      </a:r>
                      <a:endParaRPr lang="es-MX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3506" marR="235823" marT="235823" marB="235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89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4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5ECD8101-0553-A7BD-3428-D433A5B345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17" r="16824"/>
          <a:stretch>
            <a:fillRect/>
          </a:stretch>
        </p:blipFill>
        <p:spPr>
          <a:xfrm>
            <a:off x="-1" y="-3"/>
            <a:ext cx="8115296" cy="10287003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295" y="-1"/>
            <a:ext cx="10172703" cy="3428999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49DCB3-9760-EDA5-8B4A-97678A2222B9}"/>
              </a:ext>
            </a:extLst>
          </p:cNvPr>
          <p:cNvSpPr txBox="1"/>
          <p:nvPr/>
        </p:nvSpPr>
        <p:spPr>
          <a:xfrm>
            <a:off x="9172975" y="952500"/>
            <a:ext cx="7871010" cy="8407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Transformación Digital del Marketing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Diferencia fundamental: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/>
              <a:t>Capacidad</a:t>
            </a:r>
            <a:r>
              <a:rPr lang="en-US" sz="3000" b="1" dirty="0"/>
              <a:t> de </a:t>
            </a:r>
            <a:r>
              <a:rPr lang="en-US" sz="3000" b="1" dirty="0" err="1"/>
              <a:t>recolectar</a:t>
            </a:r>
            <a:r>
              <a:rPr lang="en-US" sz="3000" b="1" dirty="0"/>
              <a:t> y </a:t>
            </a:r>
            <a:r>
              <a:rPr lang="en-US" sz="3000" b="1" dirty="0" err="1"/>
              <a:t>analizar</a:t>
            </a:r>
            <a:r>
              <a:rPr lang="en-US" sz="3000" b="1" dirty="0"/>
              <a:t> </a:t>
            </a:r>
            <a:r>
              <a:rPr lang="en-US" sz="3000" b="1" dirty="0" err="1"/>
              <a:t>datos</a:t>
            </a:r>
            <a:r>
              <a:rPr lang="en-US" sz="3000" b="1" dirty="0"/>
              <a:t> </a:t>
            </a:r>
            <a:r>
              <a:rPr lang="en-US" sz="3000" b="1" dirty="0" err="1"/>
              <a:t>en</a:t>
            </a:r>
            <a:r>
              <a:rPr lang="en-US" sz="3000" b="1" dirty="0"/>
              <a:t> </a:t>
            </a:r>
            <a:r>
              <a:rPr lang="en-US" sz="3000" b="1" dirty="0" err="1"/>
              <a:t>tiempo</a:t>
            </a:r>
            <a:r>
              <a:rPr lang="en-US" sz="3000" b="1" dirty="0"/>
              <a:t> real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3000" dirty="0"/>
            </a:br>
            <a:r>
              <a:rPr lang="en-US" sz="3000" dirty="0"/>
              <a:t>Esto </a:t>
            </a:r>
            <a:r>
              <a:rPr lang="en-US" sz="3000" dirty="0" err="1"/>
              <a:t>permite</a:t>
            </a:r>
            <a:r>
              <a:rPr lang="en-US" sz="3000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Campañas</a:t>
            </a:r>
            <a:r>
              <a:rPr lang="en-US" sz="3000" dirty="0"/>
              <a:t> </a:t>
            </a:r>
            <a:r>
              <a:rPr lang="en-US" sz="3000" dirty="0" err="1"/>
              <a:t>más</a:t>
            </a:r>
            <a:r>
              <a:rPr lang="en-US" sz="3000" dirty="0"/>
              <a:t> flexibles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Mejor </a:t>
            </a:r>
            <a:r>
              <a:rPr lang="en-US" sz="3000" dirty="0" err="1"/>
              <a:t>toma</a:t>
            </a:r>
            <a:r>
              <a:rPr lang="en-US" sz="3000" dirty="0"/>
              <a:t> de </a:t>
            </a:r>
            <a:r>
              <a:rPr lang="en-US" sz="3000" dirty="0" err="1"/>
              <a:t>decisiones</a:t>
            </a:r>
            <a:endParaRPr lang="en-US" sz="3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/>
              <a:t>Optimización</a:t>
            </a:r>
            <a:r>
              <a:rPr lang="en-US" sz="3000" dirty="0"/>
              <a:t> </a:t>
            </a:r>
            <a:r>
              <a:rPr lang="en-US" sz="3000" dirty="0" err="1"/>
              <a:t>constante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9336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5FED5CE-3745-3703-6C2D-158DBA1E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" y="3111544"/>
            <a:ext cx="4450080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39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Principales Cambios con la Digitalización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sz="39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3E8B5A-572C-66E7-E8B7-F0DE36599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11564"/>
              </p:ext>
            </p:extLst>
          </p:nvPr>
        </p:nvGraphicFramePr>
        <p:xfrm>
          <a:off x="6057900" y="1568127"/>
          <a:ext cx="11622074" cy="7145664"/>
        </p:xfrm>
        <a:graphic>
          <a:graphicData uri="http://schemas.openxmlformats.org/drawingml/2006/table">
            <a:tbl>
              <a:tblPr/>
              <a:tblGrid>
                <a:gridCol w="3786466">
                  <a:extLst>
                    <a:ext uri="{9D8B030D-6E8A-4147-A177-3AD203B41FA5}">
                      <a16:colId xmlns:a16="http://schemas.microsoft.com/office/drawing/2014/main" val="2639370101"/>
                    </a:ext>
                  </a:extLst>
                </a:gridCol>
                <a:gridCol w="3903020">
                  <a:extLst>
                    <a:ext uri="{9D8B030D-6E8A-4147-A177-3AD203B41FA5}">
                      <a16:colId xmlns:a16="http://schemas.microsoft.com/office/drawing/2014/main" val="3656680377"/>
                    </a:ext>
                  </a:extLst>
                </a:gridCol>
                <a:gridCol w="3932588">
                  <a:extLst>
                    <a:ext uri="{9D8B030D-6E8A-4147-A177-3AD203B41FA5}">
                      <a16:colId xmlns:a16="http://schemas.microsoft.com/office/drawing/2014/main" val="3991668979"/>
                    </a:ext>
                  </a:extLst>
                </a:gridCol>
              </a:tblGrid>
              <a:tr h="5218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Cambio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Descripción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Ejemplo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167276"/>
                  </a:ext>
                </a:extLst>
              </a:tr>
              <a:tr h="19176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 b="1"/>
                        <a:t>1. Segmentación precisa</a:t>
                      </a:r>
                      <a:endParaRPr lang="es-MX" sz="2300"/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Audiencias creadas con base en intereses, edad, comportamiento, ubicación, etc.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Facebook Ads o Google Ads permite segmentar por comportamiento reciente (ej. “buscó vuelos a Cancún”)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289921"/>
                  </a:ext>
                </a:extLst>
              </a:tr>
              <a:tr h="15687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 b="1"/>
                        <a:t>2. Mayor interacción</a:t>
                      </a:r>
                      <a:endParaRPr lang="es-MX" sz="2300"/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El consumidor ya no solo recibe el mensaje, sino que </a:t>
                      </a:r>
                      <a:r>
                        <a:rPr lang="es-MX" sz="2300" b="1"/>
                        <a:t>participa y responde</a:t>
                      </a:r>
                      <a:endParaRPr lang="es-MX" sz="2300"/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Campañas virales, encuestas en Instagram, contenido generado por el usuario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621261"/>
                  </a:ext>
                </a:extLst>
              </a:tr>
              <a:tr h="15687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 b="1"/>
                        <a:t>3. Automatización de campañas</a:t>
                      </a:r>
                      <a:endParaRPr lang="es-MX" sz="2300"/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Correos, mensajes, anuncios adaptados a cada etapa del funnel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Email marketing automatizado con Mailchimp, HubSpot, ActiveCampaign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114229"/>
                  </a:ext>
                </a:extLst>
              </a:tr>
              <a:tr h="15687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 b="1"/>
                        <a:t>4. Contenido personalizado</a:t>
                      </a:r>
                      <a:endParaRPr lang="es-MX" sz="2300"/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Cada cliente ve un mensaje distinto, según su perfil y comportamiento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Netflix te sugiere películas personalizadas, Amazon adapta su home para cada usuario</a:t>
                      </a:r>
                    </a:p>
                  </a:txBody>
                  <a:tcPr marL="117095" marR="117095" marT="58548" marB="585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79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350E64-4C12-C8BC-4AA2-9600B50E5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607" y="965200"/>
            <a:ext cx="11980785" cy="835659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A6023C2-FD62-C25F-9862-59CF64A77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" y="3111544"/>
            <a:ext cx="4128531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39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Problemas que resolvió el marketing digital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sz="39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E19461-F74C-8E65-472E-CDB9E7E60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97700"/>
              </p:ext>
            </p:extLst>
          </p:nvPr>
        </p:nvGraphicFramePr>
        <p:xfrm>
          <a:off x="6057900" y="2129351"/>
          <a:ext cx="10782299" cy="6023219"/>
        </p:xfrm>
        <a:graphic>
          <a:graphicData uri="http://schemas.openxmlformats.org/drawingml/2006/table">
            <a:tbl>
              <a:tblPr/>
              <a:tblGrid>
                <a:gridCol w="5411356">
                  <a:extLst>
                    <a:ext uri="{9D8B030D-6E8A-4147-A177-3AD203B41FA5}">
                      <a16:colId xmlns:a16="http://schemas.microsoft.com/office/drawing/2014/main" val="663404643"/>
                    </a:ext>
                  </a:extLst>
                </a:gridCol>
                <a:gridCol w="5370943">
                  <a:extLst>
                    <a:ext uri="{9D8B030D-6E8A-4147-A177-3AD203B41FA5}">
                      <a16:colId xmlns:a16="http://schemas.microsoft.com/office/drawing/2014/main" val="1127168729"/>
                    </a:ext>
                  </a:extLst>
                </a:gridCol>
              </a:tblGrid>
              <a:tr h="6401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Problema (era tradicional)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Solución con digitalización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089976"/>
                  </a:ext>
                </a:extLst>
              </a:tr>
              <a:tr h="10766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Comunicación masiva sin segmentar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Segmentación inteligente y en tiempo real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656685"/>
                  </a:ext>
                </a:extLst>
              </a:tr>
              <a:tr h="10766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Dificultad para medir resultados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Métricas en dashboards con KPIs precisos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171130"/>
                  </a:ext>
                </a:extLst>
              </a:tr>
              <a:tr h="10766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Costos elevados en medios tradicionales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Publicidad digital más accesible y eficiente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345834"/>
                  </a:ext>
                </a:extLst>
              </a:tr>
              <a:tr h="10766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Poca interacción con el cliente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Participación activa, generación de comunidad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222016"/>
                  </a:ext>
                </a:extLst>
              </a:tr>
              <a:tr h="10766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Procesos lentos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900"/>
                        <a:t>Automatización de campañas, respuestas inmediatas</a:t>
                      </a:r>
                    </a:p>
                  </a:txBody>
                  <a:tcPr marL="145488" marR="145488" marT="72744" marB="72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21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28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719C02E-C01F-710B-8AA3-66AA40B99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" y="3111544"/>
            <a:ext cx="4128531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33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Empresas que han destacado aplicando estos principios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sz="33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782CF9-CF69-1CAF-EF56-786264385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45529"/>
              </p:ext>
            </p:extLst>
          </p:nvPr>
        </p:nvGraphicFramePr>
        <p:xfrm>
          <a:off x="6057900" y="1980431"/>
          <a:ext cx="10782298" cy="6321055"/>
        </p:xfrm>
        <a:graphic>
          <a:graphicData uri="http://schemas.openxmlformats.org/drawingml/2006/table">
            <a:tbl>
              <a:tblPr/>
              <a:tblGrid>
                <a:gridCol w="4337267">
                  <a:extLst>
                    <a:ext uri="{9D8B030D-6E8A-4147-A177-3AD203B41FA5}">
                      <a16:colId xmlns:a16="http://schemas.microsoft.com/office/drawing/2014/main" val="3048443378"/>
                    </a:ext>
                  </a:extLst>
                </a:gridCol>
                <a:gridCol w="6445031">
                  <a:extLst>
                    <a:ext uri="{9D8B030D-6E8A-4147-A177-3AD203B41FA5}">
                      <a16:colId xmlns:a16="http://schemas.microsoft.com/office/drawing/2014/main" val="2900717381"/>
                    </a:ext>
                  </a:extLst>
                </a:gridCol>
              </a:tblGrid>
              <a:tr h="6264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/>
                        <a:t>Empresa</a:t>
                      </a:r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/>
                        <a:t>Aplicación exitosa del marketing digital</a:t>
                      </a:r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918938"/>
                  </a:ext>
                </a:extLst>
              </a:tr>
              <a:tr h="1480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 b="1"/>
                        <a:t>Spotify</a:t>
                      </a:r>
                      <a:endParaRPr lang="es-MX" sz="2800"/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/>
                        <a:t>Contenido ultra personalizado basado en comportamiento (ej. </a:t>
                      </a:r>
                      <a:r>
                        <a:rPr lang="es-MX" sz="2800" i="1"/>
                        <a:t>Spotify Wrapped</a:t>
                      </a:r>
                      <a:r>
                        <a:rPr lang="es-MX" sz="2800"/>
                        <a:t>)</a:t>
                      </a:r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217587"/>
                  </a:ext>
                </a:extLst>
              </a:tr>
              <a:tr h="1053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 b="1"/>
                        <a:t>Amazon</a:t>
                      </a:r>
                      <a:endParaRPr lang="es-MX" sz="2800"/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/>
                        <a:t>Recomendaciones personalizadas con big data e IA</a:t>
                      </a:r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13441"/>
                  </a:ext>
                </a:extLst>
              </a:tr>
              <a:tr h="1053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 b="1"/>
                        <a:t>Netflix</a:t>
                      </a:r>
                      <a:endParaRPr lang="es-MX" sz="2800"/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/>
                        <a:t>Algoritmo que muestra diferente portada de una serie según tu perfil</a:t>
                      </a:r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753853"/>
                  </a:ext>
                </a:extLst>
              </a:tr>
              <a:tr h="1053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 b="1"/>
                        <a:t>Airbnb</a:t>
                      </a:r>
                      <a:endParaRPr lang="es-MX" sz="2800"/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/>
                        <a:t>Segmentación por ubicación, historial y tipo de viaje</a:t>
                      </a:r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098678"/>
                  </a:ext>
                </a:extLst>
              </a:tr>
              <a:tr h="1053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 b="1"/>
                        <a:t>Domino's Pizza</a:t>
                      </a:r>
                      <a:endParaRPr lang="es-MX" sz="2800"/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800"/>
                        <a:t>Automatización + geolocalización + pedidos por app/chat</a:t>
                      </a:r>
                    </a:p>
                  </a:txBody>
                  <a:tcPr marL="142366" marR="142366" marT="71183" marB="71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53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27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04F6D3-5E20-C251-E0D9-6F6ED94E0769}"/>
              </a:ext>
            </a:extLst>
          </p:cNvPr>
          <p:cNvSpPr txBox="1"/>
          <p:nvPr/>
        </p:nvSpPr>
        <p:spPr>
          <a:xfrm>
            <a:off x="609600" y="952500"/>
            <a:ext cx="172974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b="1" dirty="0"/>
              <a:t>Principios para una Estrategia Digital Efectiva</a:t>
            </a:r>
          </a:p>
          <a:p>
            <a:pPr>
              <a:buNone/>
            </a:pPr>
            <a:endParaRPr lang="es-MX" sz="3200" b="1" dirty="0"/>
          </a:p>
          <a:p>
            <a:pPr algn="ctr">
              <a:buNone/>
            </a:pPr>
            <a:r>
              <a:rPr lang="es-MX" sz="3200" b="1" dirty="0"/>
              <a:t>¿Qué es?</a:t>
            </a:r>
          </a:p>
          <a:p>
            <a:pPr algn="ctr">
              <a:buNone/>
            </a:pPr>
            <a:r>
              <a:rPr lang="es-MX" sz="3200" b="1" dirty="0"/>
              <a:t>}</a:t>
            </a:r>
          </a:p>
          <a:p>
            <a:pPr>
              <a:buNone/>
            </a:pPr>
            <a:r>
              <a:rPr lang="es-MX" sz="3200" dirty="0"/>
              <a:t>Una </a:t>
            </a:r>
            <a:r>
              <a:rPr lang="es-MX" sz="3200" b="1" dirty="0"/>
              <a:t>estrategia digital efectiva</a:t>
            </a:r>
            <a:r>
              <a:rPr lang="es-MX" sz="3200" dirty="0"/>
              <a:t> es más que solo “estar en internet”</a:t>
            </a:r>
          </a:p>
          <a:p>
            <a:pPr>
              <a:buNone/>
            </a:pPr>
            <a:endParaRPr lang="es-MX" sz="3200" dirty="0"/>
          </a:p>
          <a:p>
            <a:pPr>
              <a:buNone/>
            </a:pPr>
            <a:r>
              <a:rPr lang="es-MX" sz="3200" dirty="0"/>
              <a:t>Es un </a:t>
            </a:r>
            <a:r>
              <a:rPr lang="es-MX" sz="3200" b="1" dirty="0"/>
              <a:t>plan estructurado</a:t>
            </a:r>
            <a:r>
              <a:rPr lang="es-MX" sz="3200" dirty="0"/>
              <a:t> que usa herramientas digitales para cumplir </a:t>
            </a:r>
            <a:r>
              <a:rPr lang="es-MX" sz="3200" b="1" dirty="0"/>
              <a:t>objetivos de negocio concretos</a:t>
            </a:r>
            <a:r>
              <a:rPr lang="es-MX" sz="3200" dirty="0"/>
              <a:t>, como:</a:t>
            </a:r>
          </a:p>
          <a:p>
            <a:pPr>
              <a:buNone/>
            </a:pPr>
            <a:endParaRPr lang="es-MX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/>
              <a:t>Atraer clientes potenciales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/>
              <a:t>Mejorar la experiencia del usuario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/>
              <a:t>Aumentar ventas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/>
              <a:t>Posicionar y fortalecer la marca</a:t>
            </a:r>
          </a:p>
        </p:txBody>
      </p:sp>
    </p:spTree>
    <p:extLst>
      <p:ext uri="{BB962C8B-B14F-4D97-AF65-F5344CB8AC3E}">
        <p14:creationId xmlns:p14="http://schemas.microsoft.com/office/powerpoint/2010/main" val="378915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30F1FF1-E651-22B4-CA71-251FD906D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677" y="3157260"/>
            <a:ext cx="9278645" cy="39724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951A958-8F02-7049-B110-D8E12D0B5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" y="3111544"/>
            <a:ext cx="4128531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36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Ejemplos de empresas con estrategias digitales exitosas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sz="3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985AE-7C34-37BB-6C2A-D1259B190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38946"/>
              </p:ext>
            </p:extLst>
          </p:nvPr>
        </p:nvGraphicFramePr>
        <p:xfrm>
          <a:off x="6057900" y="1542754"/>
          <a:ext cx="10782298" cy="719641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334550">
                  <a:extLst>
                    <a:ext uri="{9D8B030D-6E8A-4147-A177-3AD203B41FA5}">
                      <a16:colId xmlns:a16="http://schemas.microsoft.com/office/drawing/2014/main" val="2039968571"/>
                    </a:ext>
                  </a:extLst>
                </a:gridCol>
                <a:gridCol w="7447748">
                  <a:extLst>
                    <a:ext uri="{9D8B030D-6E8A-4147-A177-3AD203B41FA5}">
                      <a16:colId xmlns:a16="http://schemas.microsoft.com/office/drawing/2014/main" val="1407460782"/>
                    </a:ext>
                  </a:extLst>
                </a:gridCol>
              </a:tblGrid>
              <a:tr h="7131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/>
                        <a:t>Empresa</a:t>
                      </a:r>
                    </a:p>
                  </a:txBody>
                  <a:tcPr marL="162081" marR="162081" marT="81041" marB="810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/>
                        <a:t>Estrategia efectiva</a:t>
                      </a:r>
                    </a:p>
                  </a:txBody>
                  <a:tcPr marL="162081" marR="162081" marT="81041" marB="81041" anchor="ctr"/>
                </a:tc>
                <a:extLst>
                  <a:ext uri="{0D108BD9-81ED-4DB2-BD59-A6C34878D82A}">
                    <a16:rowId xmlns:a16="http://schemas.microsoft.com/office/drawing/2014/main" val="1099752473"/>
                  </a:ext>
                </a:extLst>
              </a:tr>
              <a:tr h="11994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 b="1"/>
                        <a:t>Nike</a:t>
                      </a:r>
                      <a:endParaRPr lang="es-MX" sz="3200"/>
                    </a:p>
                  </a:txBody>
                  <a:tcPr marL="162081" marR="162081" marT="81041" marB="810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/>
                        <a:t>Campañas multicanal integradas (app, web, redes), comunidad digital</a:t>
                      </a:r>
                    </a:p>
                  </a:txBody>
                  <a:tcPr marL="162081" marR="162081" marT="81041" marB="81041" anchor="ctr"/>
                </a:tc>
                <a:extLst>
                  <a:ext uri="{0D108BD9-81ED-4DB2-BD59-A6C34878D82A}">
                    <a16:rowId xmlns:a16="http://schemas.microsoft.com/office/drawing/2014/main" val="2530185550"/>
                  </a:ext>
                </a:extLst>
              </a:tr>
              <a:tr h="11994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 b="1"/>
                        <a:t>Zappos</a:t>
                      </a:r>
                      <a:endParaRPr lang="es-MX" sz="3200"/>
                    </a:p>
                  </a:txBody>
                  <a:tcPr marL="162081" marR="162081" marT="81041" marB="810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/>
                        <a:t>Centrada en el usuario, atención al cliente digital sobresaliente</a:t>
                      </a:r>
                    </a:p>
                  </a:txBody>
                  <a:tcPr marL="162081" marR="162081" marT="81041" marB="81041" anchor="ctr"/>
                </a:tc>
                <a:extLst>
                  <a:ext uri="{0D108BD9-81ED-4DB2-BD59-A6C34878D82A}">
                    <a16:rowId xmlns:a16="http://schemas.microsoft.com/office/drawing/2014/main" val="1492343838"/>
                  </a:ext>
                </a:extLst>
              </a:tr>
              <a:tr h="11994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 b="1"/>
                        <a:t>Airbnb</a:t>
                      </a:r>
                      <a:endParaRPr lang="es-MX" sz="3200"/>
                    </a:p>
                  </a:txBody>
                  <a:tcPr marL="162081" marR="162081" marT="81041" marB="810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/>
                        <a:t>Personalización + segmentación + optimización constante</a:t>
                      </a:r>
                    </a:p>
                  </a:txBody>
                  <a:tcPr marL="162081" marR="162081" marT="81041" marB="81041" anchor="ctr"/>
                </a:tc>
                <a:extLst>
                  <a:ext uri="{0D108BD9-81ED-4DB2-BD59-A6C34878D82A}">
                    <a16:rowId xmlns:a16="http://schemas.microsoft.com/office/drawing/2014/main" val="2548512407"/>
                  </a:ext>
                </a:extLst>
              </a:tr>
              <a:tr h="11994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 b="1"/>
                        <a:t>HubSpot</a:t>
                      </a:r>
                      <a:endParaRPr lang="es-MX" sz="3200"/>
                    </a:p>
                  </a:txBody>
                  <a:tcPr marL="162081" marR="162081" marT="81041" marB="810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/>
                        <a:t>Contenido educativo (inbound), automatización, analítica integral</a:t>
                      </a:r>
                    </a:p>
                  </a:txBody>
                  <a:tcPr marL="162081" marR="162081" marT="81041" marB="81041" anchor="ctr"/>
                </a:tc>
                <a:extLst>
                  <a:ext uri="{0D108BD9-81ED-4DB2-BD59-A6C34878D82A}">
                    <a16:rowId xmlns:a16="http://schemas.microsoft.com/office/drawing/2014/main" val="823518148"/>
                  </a:ext>
                </a:extLst>
              </a:tr>
              <a:tr h="16856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 b="1"/>
                        <a:t>Cinépolis</a:t>
                      </a:r>
                      <a:endParaRPr lang="es-MX" sz="3200"/>
                    </a:p>
                  </a:txBody>
                  <a:tcPr marL="162081" marR="162081" marT="81041" marB="8104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3200"/>
                        <a:t>Integración de experiencia online y offline (compra, check-in, promos personalizadas)</a:t>
                      </a:r>
                    </a:p>
                  </a:txBody>
                  <a:tcPr marL="162081" marR="162081" marT="81041" marB="81041" anchor="ctr"/>
                </a:tc>
                <a:extLst>
                  <a:ext uri="{0D108BD9-81ED-4DB2-BD59-A6C34878D82A}">
                    <a16:rowId xmlns:a16="http://schemas.microsoft.com/office/drawing/2014/main" val="1576457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87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2A09850-CCEC-3C32-E06D-440AED80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" y="3111544"/>
            <a:ext cx="4128531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39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Herramientas para entender al cliente digital: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sz="39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3EA9FA-A1D0-D8BD-A146-E27A83110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52118"/>
              </p:ext>
            </p:extLst>
          </p:nvPr>
        </p:nvGraphicFramePr>
        <p:xfrm>
          <a:off x="6057900" y="2070144"/>
          <a:ext cx="10782299" cy="6141630"/>
        </p:xfrm>
        <a:graphic>
          <a:graphicData uri="http://schemas.openxmlformats.org/drawingml/2006/table">
            <a:tbl>
              <a:tblPr/>
              <a:tblGrid>
                <a:gridCol w="3543247">
                  <a:extLst>
                    <a:ext uri="{9D8B030D-6E8A-4147-A177-3AD203B41FA5}">
                      <a16:colId xmlns:a16="http://schemas.microsoft.com/office/drawing/2014/main" val="4135508990"/>
                    </a:ext>
                  </a:extLst>
                </a:gridCol>
                <a:gridCol w="3586308">
                  <a:extLst>
                    <a:ext uri="{9D8B030D-6E8A-4147-A177-3AD203B41FA5}">
                      <a16:colId xmlns:a16="http://schemas.microsoft.com/office/drawing/2014/main" val="605057733"/>
                    </a:ext>
                  </a:extLst>
                </a:gridCol>
                <a:gridCol w="3652744">
                  <a:extLst>
                    <a:ext uri="{9D8B030D-6E8A-4147-A177-3AD203B41FA5}">
                      <a16:colId xmlns:a16="http://schemas.microsoft.com/office/drawing/2014/main" val="835722309"/>
                    </a:ext>
                  </a:extLst>
                </a:gridCol>
              </a:tblGrid>
              <a:tr h="519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Herramienta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¿Para qué sirve?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Ejemplo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983681"/>
                  </a:ext>
                </a:extLst>
              </a:tr>
              <a:tr h="15826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 b="1"/>
                        <a:t>Mapa de empatía</a:t>
                      </a:r>
                      <a:endParaRPr lang="es-MX" sz="2300"/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Identificar lo que el cliente </a:t>
                      </a:r>
                      <a:r>
                        <a:rPr lang="es-MX" sz="2300" i="1"/>
                        <a:t>piensa, siente, dice y hace</a:t>
                      </a:r>
                      <a:endParaRPr lang="es-MX" sz="2300"/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¿Qué piensa un usuario cuando entra a una tienda online de comida saludable?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92797"/>
                  </a:ext>
                </a:extLst>
              </a:tr>
              <a:tr h="1936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 b="1"/>
                        <a:t>Customer Journey Map</a:t>
                      </a:r>
                      <a:endParaRPr lang="es-MX" sz="2300"/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Visualizar las etapas que recorre un cliente desde que conoce la marca hasta que compra (y después)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Awareness → Consideración → Compra → Recomendación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604047"/>
                  </a:ext>
                </a:extLst>
              </a:tr>
              <a:tr h="8740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 b="1"/>
                        <a:t>Encuestas y formularios</a:t>
                      </a:r>
                      <a:endParaRPr lang="es-MX" sz="2300"/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Obtener feedback directo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¿Por qué no terminaste tu compra en el carrito?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175682"/>
                  </a:ext>
                </a:extLst>
              </a:tr>
              <a:tr h="1228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 b="1"/>
                        <a:t>Analítica digital (Google Analytics, Hotjar, etc.)</a:t>
                      </a:r>
                      <a:endParaRPr lang="es-MX" sz="2300"/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Observar el comportamiento real en la web o app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300"/>
                        <a:t>¿En qué página abandonan más? ¿Desde qué dispositivo compran?</a:t>
                      </a:r>
                    </a:p>
                  </a:txBody>
                  <a:tcPr marL="118108" marR="118108" marT="59054" marB="590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38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0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3F7B670-DEE1-A044-CB8E-E59CAE34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" y="3111544"/>
            <a:ext cx="4128531" cy="40639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39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Evolución de las 4Ps en la era digital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sz="39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F81CEF-C77B-52FC-2A10-84F375DBF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2945"/>
              </p:ext>
            </p:extLst>
          </p:nvPr>
        </p:nvGraphicFramePr>
        <p:xfrm>
          <a:off x="6057900" y="1675531"/>
          <a:ext cx="10782299" cy="6930855"/>
        </p:xfrm>
        <a:graphic>
          <a:graphicData uri="http://schemas.openxmlformats.org/drawingml/2006/table">
            <a:tbl>
              <a:tblPr/>
              <a:tblGrid>
                <a:gridCol w="3551908">
                  <a:extLst>
                    <a:ext uri="{9D8B030D-6E8A-4147-A177-3AD203B41FA5}">
                      <a16:colId xmlns:a16="http://schemas.microsoft.com/office/drawing/2014/main" val="2490933840"/>
                    </a:ext>
                  </a:extLst>
                </a:gridCol>
                <a:gridCol w="3552405">
                  <a:extLst>
                    <a:ext uri="{9D8B030D-6E8A-4147-A177-3AD203B41FA5}">
                      <a16:colId xmlns:a16="http://schemas.microsoft.com/office/drawing/2014/main" val="3732037355"/>
                    </a:ext>
                  </a:extLst>
                </a:gridCol>
                <a:gridCol w="3677986">
                  <a:extLst>
                    <a:ext uri="{9D8B030D-6E8A-4147-A177-3AD203B41FA5}">
                      <a16:colId xmlns:a16="http://schemas.microsoft.com/office/drawing/2014/main" val="303359205"/>
                    </a:ext>
                  </a:extLst>
                </a:gridCol>
              </a:tblGrid>
              <a:tr h="5250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P Clásica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Enfoque Tradicional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Enfoque Digital Actual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486719"/>
                  </a:ext>
                </a:extLst>
              </a:tr>
              <a:tr h="1242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b="1"/>
                        <a:t>Producto</a:t>
                      </a:r>
                      <a:endParaRPr lang="es-MX" sz="2400"/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Características físicas, calidad, marca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Experiencia de usuario, personalización, diseño UX/UI, servicios digitales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986126"/>
                  </a:ext>
                </a:extLst>
              </a:tr>
              <a:tr h="19602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b="1"/>
                        <a:t>Precio</a:t>
                      </a:r>
                      <a:endParaRPr lang="es-MX" sz="2400"/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Estrategia de costos, descuentos, competencia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Precios dinámicos, microtransacciones, pruebas gratuitas (freemium), pagos por suscripción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884141"/>
                  </a:ext>
                </a:extLst>
              </a:tr>
              <a:tr h="16014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b="1"/>
                        <a:t>Plaza (distribución)</a:t>
                      </a:r>
                      <a:endParaRPr lang="es-MX" sz="2400"/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Tiendas físicas, canales de distribución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E-commerce, apps, marketplaces, envíos inmediatos, omnicanalidad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759413"/>
                  </a:ext>
                </a:extLst>
              </a:tr>
              <a:tr h="16014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 b="1"/>
                        <a:t>Promoción</a:t>
                      </a:r>
                      <a:endParaRPr lang="es-MX" sz="2400"/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Publicidad en TV, radio, prensa, promociones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400"/>
                        <a:t>SEO, SEM, redes sociales, influencers, email marketing, automatización</a:t>
                      </a:r>
                    </a:p>
                  </a:txBody>
                  <a:tcPr marL="118397" marR="118397" marT="59199" marB="59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50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003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89315" y="3039510"/>
            <a:ext cx="78314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005B718-644D-F074-5BD6-9E26285D219A}"/>
              </a:ext>
            </a:extLst>
          </p:cNvPr>
          <p:cNvSpPr txBox="1"/>
          <p:nvPr/>
        </p:nvSpPr>
        <p:spPr>
          <a:xfrm>
            <a:off x="2089000" y="3598435"/>
            <a:ext cx="14109999" cy="528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bg1"/>
                </a:solidFill>
              </a:rPr>
              <a:t>Comportamiento del Consumidor en Entornos Digitales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b="1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bg1"/>
                </a:solidFill>
              </a:rPr>
              <a:t>¿Qué ha cambiado?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b="1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solidFill>
                  <a:schemeClr val="bg1"/>
                </a:solidFill>
              </a:rPr>
              <a:t>Antes teníamos un consumidor </a:t>
            </a:r>
            <a:r>
              <a:rPr lang="en-US" sz="2300" b="1">
                <a:solidFill>
                  <a:schemeClr val="bg1"/>
                </a:solidFill>
              </a:rPr>
              <a:t>pasivo</a:t>
            </a:r>
            <a:r>
              <a:rPr lang="en-US" sz="2300">
                <a:solidFill>
                  <a:schemeClr val="bg1"/>
                </a:solidFill>
              </a:rPr>
              <a:t> (solo recibía información).</a:t>
            </a:r>
            <a:br>
              <a:rPr lang="en-US" sz="2300">
                <a:solidFill>
                  <a:schemeClr val="bg1"/>
                </a:solidFill>
              </a:rPr>
            </a:br>
            <a:endParaRPr lang="en-US" sz="23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solidFill>
                  <a:schemeClr val="bg1"/>
                </a:solidFill>
              </a:rPr>
              <a:t>Ahora es un consumidor </a:t>
            </a:r>
            <a:r>
              <a:rPr lang="en-US" sz="2300" b="1">
                <a:solidFill>
                  <a:schemeClr val="bg1"/>
                </a:solidFill>
              </a:rPr>
              <a:t>activo</a:t>
            </a:r>
            <a:r>
              <a:rPr lang="en-US" sz="2300">
                <a:solidFill>
                  <a:schemeClr val="bg1"/>
                </a:solidFill>
              </a:rPr>
              <a:t> que: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bg1"/>
                </a:solidFill>
              </a:rPr>
              <a:t>Investiga</a:t>
            </a:r>
            <a:r>
              <a:rPr lang="en-US" sz="2300">
                <a:solidFill>
                  <a:schemeClr val="bg1"/>
                </a:solidFill>
              </a:rPr>
              <a:t> antes de comprar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bg1"/>
                </a:solidFill>
              </a:rPr>
              <a:t>Compara opciones</a:t>
            </a:r>
            <a:endParaRPr lang="en-US" sz="23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bg1"/>
                </a:solidFill>
              </a:rPr>
              <a:t>Espera inmediatez</a:t>
            </a:r>
            <a:endParaRPr lang="en-US" sz="23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bg1"/>
                </a:solidFill>
              </a:rPr>
              <a:t>Opina y comparte</a:t>
            </a:r>
            <a:endParaRPr lang="en-US" sz="23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bg1"/>
                </a:solidFill>
              </a:rPr>
              <a:t>Exige personalización</a:t>
            </a:r>
            <a:endParaRPr lang="en-US" sz="23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309" y="172789"/>
            <a:ext cx="17909382" cy="99414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5225D0-727C-2BDC-08DA-58D55AB9B57C}"/>
              </a:ext>
            </a:extLst>
          </p:cNvPr>
          <p:cNvSpPr txBox="1"/>
          <p:nvPr/>
        </p:nvSpPr>
        <p:spPr>
          <a:xfrm>
            <a:off x="1447800" y="1485900"/>
            <a:ext cx="1600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Dado el enfoque de la unidad, la sesión se puede dividir en bloques que les permitan:</a:t>
            </a:r>
          </a:p>
          <a:p>
            <a:endParaRPr lang="es-MX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b="1" dirty="0"/>
              <a:t>Comparar teoría con práctica</a:t>
            </a:r>
            <a:endParaRPr lang="es-MX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b="1" dirty="0"/>
              <a:t>Aplicar conceptos a su propio proyecto</a:t>
            </a:r>
            <a:endParaRPr lang="es-MX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b="1" dirty="0"/>
              <a:t>Identificar oportunidades reales de mejora y crecimiento digital</a:t>
            </a:r>
            <a:endParaRPr lang="es-MX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3618" r="-26805" b="-7563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785" cy="2421676"/>
            </a:xfrm>
            <a:custGeom>
              <a:avLst/>
              <a:gdLst/>
              <a:ahLst/>
              <a:cxnLst/>
              <a:rect l="l" t="t" r="r" b="b"/>
              <a:pathLst>
                <a:path w="4501785" h="2421676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8" name="Group 8"/>
          <p:cNvGrpSpPr/>
          <p:nvPr/>
        </p:nvGrpSpPr>
        <p:grpSpPr>
          <a:xfrm>
            <a:off x="11858965" y="8239675"/>
            <a:ext cx="14563292" cy="6729217"/>
            <a:chOff x="0" y="0"/>
            <a:chExt cx="1511686" cy="698500"/>
          </a:xfrm>
        </p:grpSpPr>
        <p:sp>
          <p:nvSpPr>
            <p:cNvPr id="9" name="Freeform 9"/>
            <p:cNvSpPr/>
            <p:nvPr/>
          </p:nvSpPr>
          <p:spPr>
            <a:xfrm>
              <a:off x="3471" y="0"/>
              <a:ext cx="1504744" cy="698500"/>
            </a:xfrm>
            <a:custGeom>
              <a:avLst/>
              <a:gdLst/>
              <a:ahLst/>
              <a:cxnLst/>
              <a:rect l="l" t="t" r="r" b="b"/>
              <a:pathLst>
                <a:path w="1504744" h="698500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538305" y="6762855"/>
            <a:ext cx="4990890" cy="4990890"/>
          </a:xfrm>
          <a:custGeom>
            <a:avLst/>
            <a:gdLst/>
            <a:ahLst/>
            <a:cxnLst/>
            <a:rect l="l" t="t" r="r" b="b"/>
            <a:pathLst>
              <a:path w="4990890" h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8F7ADE3-EEA6-7685-CDEF-59FB77E182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2409443"/>
            <a:ext cx="9539864" cy="5468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329D25-441F-BBE5-15E5-9D9C0FAEB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56" y="965200"/>
            <a:ext cx="13317286" cy="835659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6446955" y="3537"/>
            <a:ext cx="2814980" cy="2649013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05794" y="9050499"/>
            <a:ext cx="968052" cy="96805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5154" y="8581662"/>
            <a:ext cx="3392947" cy="1705336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9D6DD0-8F1F-8B01-F976-7069226B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553061"/>
            <a:ext cx="16357599" cy="51808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94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-235271" y="4565874"/>
            <a:ext cx="5902101" cy="5902101"/>
          </a:xfrm>
          <a:custGeom>
            <a:avLst/>
            <a:gdLst/>
            <a:ahLst/>
            <a:cxnLst/>
            <a:rect l="l" t="t" r="r" b="b"/>
            <a:pathLst>
              <a:path w="5902101" h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9670120" y="9439275"/>
            <a:ext cx="5666829" cy="3101301"/>
          </a:xfrm>
          <a:custGeom>
            <a:avLst/>
            <a:gdLst/>
            <a:ahLst/>
            <a:cxnLst/>
            <a:rect l="l" t="t" r="r" b="b"/>
            <a:pathLst>
              <a:path w="5666829" h="3101301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-2672315" y="-776716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1382633" y="-2467427"/>
            <a:ext cx="8765350" cy="8765350"/>
          </a:xfrm>
          <a:custGeom>
            <a:avLst/>
            <a:gdLst/>
            <a:ahLst/>
            <a:cxnLst/>
            <a:rect l="l" t="t" r="r" b="b"/>
            <a:pathLst>
              <a:path w="8765350" h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16935170" y="7200900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8FB554-531C-4E63-AA9B-1E2A61FDE52A}"/>
              </a:ext>
            </a:extLst>
          </p:cNvPr>
          <p:cNvSpPr txBox="1"/>
          <p:nvPr/>
        </p:nvSpPr>
        <p:spPr>
          <a:xfrm>
            <a:off x="1382633" y="3619500"/>
            <a:ext cx="15381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Comportamiento del Consumidor Digital:</a:t>
            </a:r>
          </a:p>
          <a:p>
            <a:endParaRPr lang="es-MX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Psicología: busca inmediatez, validación social, experiencias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Decisión de compra: influida por reseñas, </a:t>
            </a:r>
            <a:r>
              <a:rPr lang="es-MX" sz="4000" dirty="0" err="1"/>
              <a:t>influencers</a:t>
            </a:r>
            <a:r>
              <a:rPr lang="es-MX" sz="4000" dirty="0"/>
              <a:t>, comunidad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Herramientas clave: </a:t>
            </a:r>
            <a:r>
              <a:rPr lang="es-MX" sz="4000" b="1" dirty="0"/>
              <a:t>segmentación digital, analítica, </a:t>
            </a:r>
            <a:r>
              <a:rPr lang="es-MX" sz="4000" b="1" dirty="0" err="1"/>
              <a:t>big</a:t>
            </a:r>
            <a:r>
              <a:rPr lang="es-MX" sz="4000" b="1" dirty="0"/>
              <a:t> data</a:t>
            </a:r>
            <a:endParaRPr lang="es-MX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890CAE-A5B2-6852-50D8-5088AA6CEA15}"/>
              </a:ext>
            </a:extLst>
          </p:cNvPr>
          <p:cNvSpPr txBox="1"/>
          <p:nvPr/>
        </p:nvSpPr>
        <p:spPr>
          <a:xfrm>
            <a:off x="228600" y="0"/>
            <a:ext cx="178308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¿Qué es la Mercadotecnia Digital?</a:t>
            </a:r>
          </a:p>
          <a:p>
            <a:endParaRPr lang="es-MX" sz="4000" dirty="0"/>
          </a:p>
          <a:p>
            <a:r>
              <a:rPr lang="es-MX" sz="4000" dirty="0"/>
              <a:t>Conjunto de </a:t>
            </a:r>
            <a:r>
              <a:rPr lang="es-MX" sz="4000" b="1" dirty="0"/>
              <a:t>estrategias, técnicas y herramientas</a:t>
            </a:r>
            <a:r>
              <a:rPr lang="es-MX" sz="4000" dirty="0"/>
              <a:t> para promocionar productos/servicios </a:t>
            </a:r>
            <a:r>
              <a:rPr lang="es-MX" sz="4000" b="1" dirty="0"/>
              <a:t>a través de canales digitales</a:t>
            </a:r>
            <a:r>
              <a:rPr lang="es-MX" sz="4000" dirty="0"/>
              <a:t>.</a:t>
            </a:r>
          </a:p>
          <a:p>
            <a:endParaRPr lang="es-MX" sz="4000" b="1" dirty="0"/>
          </a:p>
          <a:p>
            <a:r>
              <a:rPr lang="es-MX" sz="4000" b="1" dirty="0"/>
              <a:t>Canales comunes</a:t>
            </a:r>
            <a:r>
              <a:rPr lang="es-MX" sz="4000" dirty="0"/>
              <a:t>: </a:t>
            </a:r>
          </a:p>
          <a:p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Redes sociales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Motores de búsqueda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Sitios web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Email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Apps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 err="1"/>
              <a:t>Marketplaces</a:t>
            </a:r>
            <a:r>
              <a:rPr lang="es-MX" sz="4000" dirty="0"/>
              <a:t>.</a:t>
            </a:r>
          </a:p>
          <a:p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68071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71946B-9BF8-B6EF-5454-BE5F360EFFBB}"/>
              </a:ext>
            </a:extLst>
          </p:cNvPr>
          <p:cNvSpPr txBox="1"/>
          <p:nvPr/>
        </p:nvSpPr>
        <p:spPr>
          <a:xfrm>
            <a:off x="1143000" y="3254361"/>
            <a:ext cx="12573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dirty="0"/>
              <a:t>No se trata solo de "estar en internet", sino de:</a:t>
            </a:r>
          </a:p>
          <a:p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Conectar auténticamente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/>
              <a:t>Personalizar</a:t>
            </a:r>
            <a:r>
              <a:rPr lang="es-MX" sz="4000" dirty="0"/>
              <a:t> ofertas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/>
              <a:t>Automatizar</a:t>
            </a:r>
            <a:r>
              <a:rPr lang="es-MX" sz="4000" dirty="0"/>
              <a:t> procesos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/>
              <a:t>Medir</a:t>
            </a:r>
            <a:r>
              <a:rPr lang="es-MX" sz="4000" dirty="0"/>
              <a:t> resultados en tiempo real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908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1164</Words>
  <Application>Microsoft Office PowerPoint</Application>
  <PresentationFormat>Personalizado</PresentationFormat>
  <Paragraphs>223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Calibri</vt:lpstr>
      <vt:lpstr>Arial</vt:lpstr>
      <vt:lpstr>Aptos Narrow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MAESTROS 1</dc:title>
  <dc:creator>Mafer Patiño</dc:creator>
  <cp:lastModifiedBy>Ma. Guadalupe Patiño Ramos</cp:lastModifiedBy>
  <cp:revision>9</cp:revision>
  <dcterms:created xsi:type="dcterms:W3CDTF">2006-08-16T00:00:00Z</dcterms:created>
  <dcterms:modified xsi:type="dcterms:W3CDTF">2025-10-03T21:59:22Z</dcterms:modified>
  <dc:identifier>DAGwL3Dj_go</dc:identifier>
</cp:coreProperties>
</file>