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10287000" cx="1828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3" roundtripDataSignature="AMtx7mi6eFghBnvDDpAiOyaGMI+4voFU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98668d2668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9" name="Google Shape;169;g398668d2668_0_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8" name="Google Shape;17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a787475e60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5" name="Google Shape;185;g3a787475e60_0_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a9fae3effa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3" name="Google Shape;193;g3a9fae3effa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a9fae3effa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1" name="Google Shape;201;g3a9fae3effa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a9fae3eff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9" name="Google Shape;209;g3a9fae3effa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7" name="Google Shape;21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6" name="Google Shape;22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4" name="Google Shape;12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98668d2668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3" name="Google Shape;133;g398668d2668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98668d266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2" name="Google Shape;142;g398668d2668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98668d266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1" name="Google Shape;151;g398668d2668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98668d2668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0" name="Google Shape;160;g398668d2668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5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 rot="5400000">
            <a:off x="8696352" y="38719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0"/>
                </a:moveTo>
                <a:lnTo>
                  <a:pt x="15266288" y="0"/>
                </a:lnTo>
                <a:lnTo>
                  <a:pt x="15266288" y="5457698"/>
                </a:lnTo>
                <a:lnTo>
                  <a:pt x="0" y="5457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6235700" y="-1548807"/>
            <a:ext cx="6835018" cy="4467993"/>
          </a:xfrm>
          <a:custGeom>
            <a:rect b="b" l="l" r="r" t="t"/>
            <a:pathLst>
              <a:path extrusionOk="0" h="4467993" w="6835018">
                <a:moveTo>
                  <a:pt x="0" y="0"/>
                </a:moveTo>
                <a:lnTo>
                  <a:pt x="6835018" y="0"/>
                </a:lnTo>
                <a:lnTo>
                  <a:pt x="6835018" y="4467993"/>
                </a:lnTo>
                <a:lnTo>
                  <a:pt x="0" y="4467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8262" l="0" r="-1352" t="-677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 flipH="1" rot="-5400000">
            <a:off x="-5773527" y="35925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3576300" y="3043875"/>
            <a:ext cx="111354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-MX" sz="5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Toma de decisiones financieras en entornos de incertidumbre</a:t>
            </a:r>
            <a:endParaRPr b="0" i="0" sz="5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6695593" y="5613489"/>
            <a:ext cx="4797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Repaso de la Unidad </a:t>
            </a:r>
            <a:r>
              <a:rPr b="1" lang="es-MX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4588466" y="7734300"/>
            <a:ext cx="615573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MX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Presentador:</a:t>
            </a:r>
            <a:r>
              <a:rPr b="0" i="0" lang="es-MX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Julian Fernández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98668d2668_0_40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g398668d2668_0_40"/>
          <p:cNvSpPr/>
          <p:nvPr/>
        </p:nvSpPr>
        <p:spPr>
          <a:xfrm>
            <a:off x="12734962" y="639731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2" l="0" r="-1352" t="-478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g398668d2668_0_40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Planeación Financiera en Entornos Digitales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g398668d2668_0_40"/>
          <p:cNvSpPr txBox="1"/>
          <p:nvPr/>
        </p:nvSpPr>
        <p:spPr>
          <a:xfrm>
            <a:off x="4383751" y="2628900"/>
            <a:ext cx="11140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Título: </a:t>
            </a: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Tecnología y Apuestas a Futuro</a:t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398668d2668_0_40"/>
          <p:cNvSpPr/>
          <p:nvPr/>
        </p:nvSpPr>
        <p:spPr>
          <a:xfrm>
            <a:off x="3881800" y="4307275"/>
            <a:ext cx="13507500" cy="37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MX" sz="3000">
                <a:solidFill>
                  <a:schemeClr val="dk1"/>
                </a:solidFill>
              </a:rPr>
              <a:t>Uso de Big Data y Modelos Predictivos:</a:t>
            </a:r>
            <a:endParaRPr b="1"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s-MX" sz="3000">
                <a:solidFill>
                  <a:schemeClr val="dk1"/>
                </a:solidFill>
              </a:rPr>
              <a:t>Permiten ajustar precios e inventarios en tiempo real (</a:t>
            </a:r>
            <a:r>
              <a:rPr b="1" lang="es-MX" sz="3000">
                <a:solidFill>
                  <a:schemeClr val="dk1"/>
                </a:solidFill>
              </a:rPr>
              <a:t>Alibaba</a:t>
            </a:r>
            <a:r>
              <a:rPr lang="es-MX" sz="3000">
                <a:solidFill>
                  <a:schemeClr val="dk1"/>
                </a:solidFill>
              </a:rPr>
              <a:t>).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MX" sz="3000">
                <a:solidFill>
                  <a:schemeClr val="dk1"/>
                </a:solidFill>
              </a:rPr>
              <a:t>Evaluación de Riesgo vs. Oportunidad:</a:t>
            </a:r>
            <a:endParaRPr b="1"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s-MX" sz="3000">
                <a:solidFill>
                  <a:schemeClr val="dk1"/>
                </a:solidFill>
              </a:rPr>
              <a:t>Empresas como </a:t>
            </a:r>
            <a:r>
              <a:rPr b="1" lang="es-MX" sz="3000">
                <a:solidFill>
                  <a:schemeClr val="dk1"/>
                </a:solidFill>
              </a:rPr>
              <a:t>Uber</a:t>
            </a:r>
            <a:r>
              <a:rPr lang="es-MX" sz="3000">
                <a:solidFill>
                  <a:schemeClr val="dk1"/>
                </a:solidFill>
              </a:rPr>
              <a:t> equilibran riesgos regulatorios con oportunidades de expansión global.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MX" sz="3000">
                <a:solidFill>
                  <a:schemeClr val="dk1"/>
                </a:solidFill>
              </a:rPr>
              <a:t>Inversión en Innovación (I+D):</a:t>
            </a:r>
            <a:endParaRPr b="1"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b="1" lang="es-MX" sz="3000">
                <a:solidFill>
                  <a:schemeClr val="dk1"/>
                </a:solidFill>
              </a:rPr>
              <a:t>Google (Alphabet):</a:t>
            </a:r>
            <a:r>
              <a:rPr lang="es-MX" sz="3000">
                <a:solidFill>
                  <a:schemeClr val="dk1"/>
                </a:solidFill>
              </a:rPr>
              <a:t> Invierte en computación cuántica e IA sabiendo que el retorno no es inmediato, pero es necesario para la supervivencia futura.</a:t>
            </a:r>
            <a:endParaRPr b="1" sz="4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0"/>
            <a:ext cx="13715999" cy="10286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6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1600200" y="-952500"/>
            <a:ext cx="4876800" cy="43575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783" l="0" r="-1352" t="-478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g3a787475e60_0_36"/>
          <p:cNvPicPr preferRelativeResize="0"/>
          <p:nvPr/>
        </p:nvPicPr>
        <p:blipFill rotWithShape="1">
          <a:blip r:embed="rId3">
            <a:alphaModFix/>
          </a:blip>
          <a:srcRect b="36362" l="0" r="52201" t="22578"/>
          <a:stretch/>
        </p:blipFill>
        <p:spPr>
          <a:xfrm>
            <a:off x="4427100" y="2463100"/>
            <a:ext cx="11919457" cy="7679026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3a787475e60_0_36"/>
          <p:cNvSpPr/>
          <p:nvPr/>
        </p:nvSpPr>
        <p:spPr>
          <a:xfrm>
            <a:off x="-1" y="6500365"/>
            <a:ext cx="5297139" cy="3786624"/>
          </a:xfrm>
          <a:custGeom>
            <a:rect b="b" l="l" r="r" t="t"/>
            <a:pathLst>
              <a:path extrusionOk="0" h="4467993" w="6835018">
                <a:moveTo>
                  <a:pt x="0" y="0"/>
                </a:moveTo>
                <a:lnTo>
                  <a:pt x="6835018" y="0"/>
                </a:lnTo>
                <a:lnTo>
                  <a:pt x="6835018" y="4467993"/>
                </a:lnTo>
                <a:lnTo>
                  <a:pt x="0" y="4467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8262" l="0" r="-1357" t="-676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g3a787475e60_0_36"/>
          <p:cNvSpPr/>
          <p:nvPr/>
        </p:nvSpPr>
        <p:spPr>
          <a:xfrm rot="5400000">
            <a:off x="8696352" y="38719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0"/>
                </a:moveTo>
                <a:lnTo>
                  <a:pt x="15266288" y="0"/>
                </a:lnTo>
                <a:lnTo>
                  <a:pt x="15266288" y="5457698"/>
                </a:lnTo>
                <a:lnTo>
                  <a:pt x="0" y="5457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g3a787475e60_0_36"/>
          <p:cNvPicPr preferRelativeResize="0"/>
          <p:nvPr/>
        </p:nvPicPr>
        <p:blipFill rotWithShape="1">
          <a:blip r:embed="rId3">
            <a:alphaModFix/>
          </a:blip>
          <a:srcRect b="76057" l="0" r="0" t="0"/>
          <a:stretch/>
        </p:blipFill>
        <p:spPr>
          <a:xfrm>
            <a:off x="0" y="0"/>
            <a:ext cx="13716175" cy="2463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g3a9fae3effa_0_11"/>
          <p:cNvPicPr preferRelativeResize="0"/>
          <p:nvPr/>
        </p:nvPicPr>
        <p:blipFill rotWithShape="1">
          <a:blip r:embed="rId3">
            <a:alphaModFix/>
          </a:blip>
          <a:srcRect b="38456" l="52201" r="0" t="22807"/>
          <a:stretch/>
        </p:blipFill>
        <p:spPr>
          <a:xfrm>
            <a:off x="4427100" y="2897750"/>
            <a:ext cx="11919449" cy="7244376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3a9fae3effa_0_11"/>
          <p:cNvSpPr/>
          <p:nvPr/>
        </p:nvSpPr>
        <p:spPr>
          <a:xfrm>
            <a:off x="-1" y="6500365"/>
            <a:ext cx="5297139" cy="3786624"/>
          </a:xfrm>
          <a:custGeom>
            <a:rect b="b" l="l" r="r" t="t"/>
            <a:pathLst>
              <a:path extrusionOk="0" h="4467993" w="6835018">
                <a:moveTo>
                  <a:pt x="0" y="0"/>
                </a:moveTo>
                <a:lnTo>
                  <a:pt x="6835018" y="0"/>
                </a:lnTo>
                <a:lnTo>
                  <a:pt x="6835018" y="4467993"/>
                </a:lnTo>
                <a:lnTo>
                  <a:pt x="0" y="4467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8258" l="0" r="-1359" t="-676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g3a9fae3effa_0_11"/>
          <p:cNvSpPr/>
          <p:nvPr/>
        </p:nvSpPr>
        <p:spPr>
          <a:xfrm rot="5400000">
            <a:off x="8696352" y="38719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0"/>
                </a:moveTo>
                <a:lnTo>
                  <a:pt x="15266288" y="0"/>
                </a:lnTo>
                <a:lnTo>
                  <a:pt x="15266288" y="5457698"/>
                </a:lnTo>
                <a:lnTo>
                  <a:pt x="0" y="5457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g3a9fae3effa_0_11"/>
          <p:cNvPicPr preferRelativeResize="0"/>
          <p:nvPr/>
        </p:nvPicPr>
        <p:blipFill rotWithShape="1">
          <a:blip r:embed="rId3">
            <a:alphaModFix/>
          </a:blip>
          <a:srcRect b="76057" l="0" r="0" t="0"/>
          <a:stretch/>
        </p:blipFill>
        <p:spPr>
          <a:xfrm>
            <a:off x="0" y="0"/>
            <a:ext cx="13716175" cy="2463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g3a9fae3effa_0_18"/>
          <p:cNvPicPr preferRelativeResize="0"/>
          <p:nvPr/>
        </p:nvPicPr>
        <p:blipFill rotWithShape="1">
          <a:blip r:embed="rId3">
            <a:alphaModFix/>
          </a:blip>
          <a:srcRect b="5453" l="957" r="47307" t="55810"/>
          <a:stretch/>
        </p:blipFill>
        <p:spPr>
          <a:xfrm>
            <a:off x="4427100" y="2897750"/>
            <a:ext cx="12901426" cy="7244376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g3a9fae3effa_0_18"/>
          <p:cNvSpPr/>
          <p:nvPr/>
        </p:nvSpPr>
        <p:spPr>
          <a:xfrm>
            <a:off x="-1" y="6500365"/>
            <a:ext cx="5297139" cy="3786624"/>
          </a:xfrm>
          <a:custGeom>
            <a:rect b="b" l="l" r="r" t="t"/>
            <a:pathLst>
              <a:path extrusionOk="0" h="4467993" w="6835018">
                <a:moveTo>
                  <a:pt x="0" y="0"/>
                </a:moveTo>
                <a:lnTo>
                  <a:pt x="6835018" y="0"/>
                </a:lnTo>
                <a:lnTo>
                  <a:pt x="6835018" y="4467993"/>
                </a:lnTo>
                <a:lnTo>
                  <a:pt x="0" y="4467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8258" l="0" r="-1359" t="-676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g3a9fae3effa_0_18"/>
          <p:cNvSpPr/>
          <p:nvPr/>
        </p:nvSpPr>
        <p:spPr>
          <a:xfrm rot="5400000">
            <a:off x="8696352" y="38719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0"/>
                </a:moveTo>
                <a:lnTo>
                  <a:pt x="15266288" y="0"/>
                </a:lnTo>
                <a:lnTo>
                  <a:pt x="15266288" y="5457698"/>
                </a:lnTo>
                <a:lnTo>
                  <a:pt x="0" y="5457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g3a9fae3effa_0_18"/>
          <p:cNvPicPr preferRelativeResize="0"/>
          <p:nvPr/>
        </p:nvPicPr>
        <p:blipFill rotWithShape="1">
          <a:blip r:embed="rId3">
            <a:alphaModFix/>
          </a:blip>
          <a:srcRect b="76057" l="0" r="0" t="0"/>
          <a:stretch/>
        </p:blipFill>
        <p:spPr>
          <a:xfrm>
            <a:off x="0" y="0"/>
            <a:ext cx="13716175" cy="2463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g3a9fae3effa_0_25"/>
          <p:cNvPicPr preferRelativeResize="0"/>
          <p:nvPr/>
        </p:nvPicPr>
        <p:blipFill rotWithShape="1">
          <a:blip r:embed="rId3">
            <a:alphaModFix/>
          </a:blip>
          <a:srcRect b="6228" l="52558" r="-4294" t="55035"/>
          <a:stretch/>
        </p:blipFill>
        <p:spPr>
          <a:xfrm>
            <a:off x="4427100" y="2897750"/>
            <a:ext cx="12901426" cy="7244376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g3a9fae3effa_0_25"/>
          <p:cNvSpPr/>
          <p:nvPr/>
        </p:nvSpPr>
        <p:spPr>
          <a:xfrm>
            <a:off x="-1" y="6500365"/>
            <a:ext cx="5297139" cy="3786624"/>
          </a:xfrm>
          <a:custGeom>
            <a:rect b="b" l="l" r="r" t="t"/>
            <a:pathLst>
              <a:path extrusionOk="0" h="4467993" w="6835018">
                <a:moveTo>
                  <a:pt x="0" y="0"/>
                </a:moveTo>
                <a:lnTo>
                  <a:pt x="6835018" y="0"/>
                </a:lnTo>
                <a:lnTo>
                  <a:pt x="6835018" y="4467993"/>
                </a:lnTo>
                <a:lnTo>
                  <a:pt x="0" y="4467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8258" l="0" r="-1359" t="-676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g3a9fae3effa_0_25"/>
          <p:cNvSpPr/>
          <p:nvPr/>
        </p:nvSpPr>
        <p:spPr>
          <a:xfrm rot="5400000">
            <a:off x="8696352" y="38719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0"/>
                </a:moveTo>
                <a:lnTo>
                  <a:pt x="15266288" y="0"/>
                </a:lnTo>
                <a:lnTo>
                  <a:pt x="15266288" y="5457698"/>
                </a:lnTo>
                <a:lnTo>
                  <a:pt x="0" y="5457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g3a9fae3effa_0_25"/>
          <p:cNvPicPr preferRelativeResize="0"/>
          <p:nvPr/>
        </p:nvPicPr>
        <p:blipFill rotWithShape="1">
          <a:blip r:embed="rId3">
            <a:alphaModFix/>
          </a:blip>
          <a:srcRect b="76057" l="0" r="0" t="0"/>
          <a:stretch/>
        </p:blipFill>
        <p:spPr>
          <a:xfrm>
            <a:off x="0" y="0"/>
            <a:ext cx="13716175" cy="2463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0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3" l="0" r="-1352" t="-478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0"/>
          <p:cNvSpPr txBox="1"/>
          <p:nvPr/>
        </p:nvSpPr>
        <p:spPr>
          <a:xfrm>
            <a:off x="2057400" y="1028700"/>
            <a:ext cx="952051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s-MX" sz="4400" u="none" cap="none" strike="noStrike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Resumen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0"/>
          <p:cNvSpPr txBox="1"/>
          <p:nvPr/>
        </p:nvSpPr>
        <p:spPr>
          <a:xfrm>
            <a:off x="4760442" y="1933450"/>
            <a:ext cx="9520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Título: </a:t>
            </a:r>
            <a:r>
              <a:rPr b="0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0"/>
          <p:cNvSpPr/>
          <p:nvPr/>
        </p:nvSpPr>
        <p:spPr>
          <a:xfrm>
            <a:off x="4050575" y="4106175"/>
            <a:ext cx="12901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es-MX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Síntesis:</a:t>
            </a:r>
            <a:endParaRPr b="1" i="0" sz="3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1" i="0" sz="3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</a:pPr>
            <a:r>
              <a:rPr b="1" lang="es-MX" sz="2500">
                <a:solidFill>
                  <a:schemeClr val="dk1"/>
                </a:solidFill>
              </a:rPr>
              <a:t>No existe "riesgo cero":</a:t>
            </a:r>
            <a:r>
              <a:rPr lang="es-MX" sz="2500">
                <a:solidFill>
                  <a:schemeClr val="dk1"/>
                </a:solidFill>
              </a:rPr>
              <a:t> La clave es la mitigación a través de la </a:t>
            </a:r>
            <a:r>
              <a:rPr b="1" lang="es-MX" sz="2500">
                <a:solidFill>
                  <a:schemeClr val="dk1"/>
                </a:solidFill>
              </a:rPr>
              <a:t>diversificación</a:t>
            </a:r>
            <a:r>
              <a:rPr lang="es-MX" sz="2500">
                <a:solidFill>
                  <a:schemeClr val="dk1"/>
                </a:solidFill>
              </a:rPr>
              <a:t> y la </a:t>
            </a:r>
            <a:r>
              <a:rPr b="1" lang="es-MX" sz="2500">
                <a:solidFill>
                  <a:schemeClr val="dk1"/>
                </a:solidFill>
              </a:rPr>
              <a:t>cobertura</a:t>
            </a:r>
            <a:r>
              <a:rPr lang="es-MX" sz="2500">
                <a:solidFill>
                  <a:schemeClr val="dk1"/>
                </a:solidFill>
              </a:rPr>
              <a:t>.</a:t>
            </a:r>
            <a:endParaRPr sz="2500">
              <a:solidFill>
                <a:schemeClr val="dk1"/>
              </a:solidFill>
            </a:endParaRPr>
          </a:p>
          <a:p>
            <a:pPr indent="-514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</a:pPr>
            <a:r>
              <a:rPr b="1" lang="es-MX" sz="2500">
                <a:solidFill>
                  <a:schemeClr val="dk1"/>
                </a:solidFill>
              </a:rPr>
              <a:t>Herramientas avanzadas:</a:t>
            </a:r>
            <a:r>
              <a:rPr lang="es-MX" sz="2500">
                <a:solidFill>
                  <a:schemeClr val="dk1"/>
                </a:solidFill>
              </a:rPr>
              <a:t> El VAN tradicional no basta; necesitamos </a:t>
            </a:r>
            <a:r>
              <a:rPr b="1" lang="es-MX" sz="2500">
                <a:solidFill>
                  <a:schemeClr val="dk1"/>
                </a:solidFill>
              </a:rPr>
              <a:t>Opciones Reales</a:t>
            </a:r>
            <a:r>
              <a:rPr lang="es-MX" sz="2500">
                <a:solidFill>
                  <a:schemeClr val="dk1"/>
                </a:solidFill>
              </a:rPr>
              <a:t> y </a:t>
            </a:r>
            <a:r>
              <a:rPr b="1" lang="es-MX" sz="2500">
                <a:solidFill>
                  <a:schemeClr val="dk1"/>
                </a:solidFill>
              </a:rPr>
              <a:t>Monte Carlo</a:t>
            </a:r>
            <a:r>
              <a:rPr lang="es-MX" sz="2500">
                <a:solidFill>
                  <a:schemeClr val="dk1"/>
                </a:solidFill>
              </a:rPr>
              <a:t> para escenarios inciertos.</a:t>
            </a:r>
            <a:endParaRPr sz="2500">
              <a:solidFill>
                <a:schemeClr val="dk1"/>
              </a:solidFill>
            </a:endParaRPr>
          </a:p>
          <a:p>
            <a:pPr indent="-514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</a:pPr>
            <a:r>
              <a:rPr b="1" lang="es-MX" sz="2500">
                <a:solidFill>
                  <a:schemeClr val="dk1"/>
                </a:solidFill>
              </a:rPr>
              <a:t>Adaptabilidad:</a:t>
            </a:r>
            <a:r>
              <a:rPr lang="es-MX" sz="2500">
                <a:solidFill>
                  <a:schemeClr val="dk1"/>
                </a:solidFill>
              </a:rPr>
              <a:t> En la economía digital, la </a:t>
            </a:r>
            <a:r>
              <a:rPr b="1" lang="es-MX" sz="2500">
                <a:solidFill>
                  <a:schemeClr val="dk1"/>
                </a:solidFill>
              </a:rPr>
              <a:t>flexibilidad financiera</a:t>
            </a:r>
            <a:r>
              <a:rPr lang="es-MX" sz="2500">
                <a:solidFill>
                  <a:schemeClr val="dk1"/>
                </a:solidFill>
              </a:rPr>
              <a:t> para pivotar es el activo más valioso (caso Netflix/Amazon).</a:t>
            </a:r>
            <a:endParaRPr sz="2500">
              <a:solidFill>
                <a:schemeClr val="dk1"/>
              </a:solidFill>
            </a:endParaRPr>
          </a:p>
          <a:p>
            <a:pPr indent="-514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Char char="●"/>
            </a:pPr>
            <a:r>
              <a:rPr b="1" lang="es-MX" sz="2500">
                <a:solidFill>
                  <a:schemeClr val="dk1"/>
                </a:solidFill>
              </a:rPr>
              <a:t>Visión a Largo Plazo:</a:t>
            </a:r>
            <a:r>
              <a:rPr lang="es-MX" sz="2500">
                <a:solidFill>
                  <a:schemeClr val="dk1"/>
                </a:solidFill>
              </a:rPr>
              <a:t> El uso de </a:t>
            </a:r>
            <a:r>
              <a:rPr b="1" lang="es-MX" sz="2500">
                <a:solidFill>
                  <a:schemeClr val="dk1"/>
                </a:solidFill>
              </a:rPr>
              <a:t>Big Data</a:t>
            </a:r>
            <a:r>
              <a:rPr lang="es-MX" sz="2500">
                <a:solidFill>
                  <a:schemeClr val="dk1"/>
                </a:solidFill>
              </a:rPr>
              <a:t> transforma la incertidumbre en probabilidades calculables.</a:t>
            </a:r>
            <a:endParaRPr sz="4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11"/>
          <p:cNvGrpSpPr/>
          <p:nvPr/>
        </p:nvGrpSpPr>
        <p:grpSpPr>
          <a:xfrm>
            <a:off x="1362575" y="1028700"/>
            <a:ext cx="15562849" cy="8179961"/>
            <a:chOff x="0" y="0"/>
            <a:chExt cx="5796956" cy="3046927"/>
          </a:xfrm>
        </p:grpSpPr>
        <p:sp>
          <p:nvSpPr>
            <p:cNvPr id="229" name="Google Shape;229;p11"/>
            <p:cNvSpPr/>
            <p:nvPr/>
          </p:nvSpPr>
          <p:spPr>
            <a:xfrm>
              <a:off x="0" y="0"/>
              <a:ext cx="5796955" cy="3046927"/>
            </a:xfrm>
            <a:custGeom>
              <a:rect b="b" l="l" r="r" t="t"/>
              <a:pathLst>
                <a:path extrusionOk="0" h="3046927" w="5796955">
                  <a:moveTo>
                    <a:pt x="0" y="0"/>
                  </a:moveTo>
                  <a:lnTo>
                    <a:pt x="5796955" y="0"/>
                  </a:lnTo>
                  <a:lnTo>
                    <a:pt x="5796955" y="3046927"/>
                  </a:lnTo>
                  <a:lnTo>
                    <a:pt x="0" y="30469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04775">
              <a:solidFill>
                <a:srgbClr val="14494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11"/>
            <p:cNvSpPr txBox="1"/>
            <p:nvPr/>
          </p:nvSpPr>
          <p:spPr>
            <a:xfrm>
              <a:off x="0" y="19050"/>
              <a:ext cx="5796956" cy="30278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875" lIns="48875" spcFirstLastPara="1" rIns="48875" wrap="square" tIns="48875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1" name="Google Shape;231;p11"/>
          <p:cNvSpPr/>
          <p:nvPr/>
        </p:nvSpPr>
        <p:spPr>
          <a:xfrm rot="5400000">
            <a:off x="12832363" y="1543105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1"/>
          <p:cNvSpPr/>
          <p:nvPr/>
        </p:nvSpPr>
        <p:spPr>
          <a:xfrm rot="-5400000">
            <a:off x="-1746504" y="4718304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3" name="Google Shape;233;p11"/>
          <p:cNvGrpSpPr/>
          <p:nvPr/>
        </p:nvGrpSpPr>
        <p:grpSpPr>
          <a:xfrm>
            <a:off x="12559313" y="7868811"/>
            <a:ext cx="7861300" cy="3086100"/>
            <a:chOff x="0" y="0"/>
            <a:chExt cx="2070466" cy="812800"/>
          </a:xfrm>
        </p:grpSpPr>
        <p:sp>
          <p:nvSpPr>
            <p:cNvPr id="234" name="Google Shape;234;p11"/>
            <p:cNvSpPr/>
            <p:nvPr/>
          </p:nvSpPr>
          <p:spPr>
            <a:xfrm>
              <a:off x="0" y="0"/>
              <a:ext cx="2070466" cy="812800"/>
            </a:xfrm>
            <a:custGeom>
              <a:rect b="b" l="l" r="r" t="t"/>
              <a:pathLst>
                <a:path extrusionOk="0" h="812800" w="2070466">
                  <a:moveTo>
                    <a:pt x="0" y="0"/>
                  </a:moveTo>
                  <a:lnTo>
                    <a:pt x="2070466" y="0"/>
                  </a:lnTo>
                  <a:lnTo>
                    <a:pt x="207046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11"/>
            <p:cNvSpPr txBox="1"/>
            <p:nvPr/>
          </p:nvSpPr>
          <p:spPr>
            <a:xfrm>
              <a:off x="0" y="19050"/>
              <a:ext cx="2070466" cy="793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6" name="Google Shape;236;p11"/>
          <p:cNvSpPr/>
          <p:nvPr/>
        </p:nvSpPr>
        <p:spPr>
          <a:xfrm>
            <a:off x="12398645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3" l="0" r="-1352" t="-478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1"/>
          <p:cNvSpPr txBox="1"/>
          <p:nvPr/>
        </p:nvSpPr>
        <p:spPr>
          <a:xfrm>
            <a:off x="1828800" y="1461001"/>
            <a:ext cx="952051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s-MX" sz="4400" u="none" cap="none" strike="noStrike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Actividad para Discutir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1"/>
          <p:cNvSpPr txBox="1"/>
          <p:nvPr/>
        </p:nvSpPr>
        <p:spPr>
          <a:xfrm>
            <a:off x="4155142" y="3061201"/>
            <a:ext cx="9520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Título: </a:t>
            </a:r>
            <a:r>
              <a:rPr b="0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Diálogo Estratégico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1"/>
          <p:cNvSpPr txBox="1"/>
          <p:nvPr/>
        </p:nvSpPr>
        <p:spPr>
          <a:xfrm>
            <a:off x="2858253" y="4538439"/>
            <a:ext cx="121143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-MX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 para la sesión síncrona:</a:t>
            </a:r>
            <a:r>
              <a:rPr b="0" i="0" lang="es-MX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MX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"¿Cómo pueden las empresas equilibrar el riesgo y la oportunidad en un entorno de alta volatilidad, y qué herramientas consideran más efectivas para tomar decisiones informadas ante la incertidumbre?"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2"/>
          <p:cNvGrpSpPr/>
          <p:nvPr/>
        </p:nvGrpSpPr>
        <p:grpSpPr>
          <a:xfrm>
            <a:off x="1362575" y="1028700"/>
            <a:ext cx="15562849" cy="8179961"/>
            <a:chOff x="0" y="0"/>
            <a:chExt cx="5796956" cy="3046927"/>
          </a:xfrm>
        </p:grpSpPr>
        <p:sp>
          <p:nvSpPr>
            <p:cNvPr id="95" name="Google Shape;95;p2"/>
            <p:cNvSpPr/>
            <p:nvPr/>
          </p:nvSpPr>
          <p:spPr>
            <a:xfrm>
              <a:off x="0" y="0"/>
              <a:ext cx="5796955" cy="3046927"/>
            </a:xfrm>
            <a:custGeom>
              <a:rect b="b" l="l" r="r" t="t"/>
              <a:pathLst>
                <a:path extrusionOk="0" h="3046927" w="5796955">
                  <a:moveTo>
                    <a:pt x="0" y="0"/>
                  </a:moveTo>
                  <a:lnTo>
                    <a:pt x="5796955" y="0"/>
                  </a:lnTo>
                  <a:lnTo>
                    <a:pt x="5796955" y="3046927"/>
                  </a:lnTo>
                  <a:lnTo>
                    <a:pt x="0" y="30469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04775">
              <a:solidFill>
                <a:srgbClr val="14494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 txBox="1"/>
            <p:nvPr/>
          </p:nvSpPr>
          <p:spPr>
            <a:xfrm>
              <a:off x="0" y="19050"/>
              <a:ext cx="5796956" cy="30278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875" lIns="48875" spcFirstLastPara="1" rIns="48875" wrap="square" tIns="48875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2"/>
          <p:cNvSpPr/>
          <p:nvPr/>
        </p:nvSpPr>
        <p:spPr>
          <a:xfrm rot="5400000">
            <a:off x="12832363" y="1543105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 rot="-5400000">
            <a:off x="-1746504" y="4718304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9" name="Google Shape;99;p2"/>
          <p:cNvGrpSpPr/>
          <p:nvPr/>
        </p:nvGrpSpPr>
        <p:grpSpPr>
          <a:xfrm>
            <a:off x="12559313" y="7868811"/>
            <a:ext cx="7861300" cy="3086100"/>
            <a:chOff x="0" y="0"/>
            <a:chExt cx="2070466" cy="812800"/>
          </a:xfrm>
        </p:grpSpPr>
        <p:sp>
          <p:nvSpPr>
            <p:cNvPr id="100" name="Google Shape;100;p2"/>
            <p:cNvSpPr/>
            <p:nvPr/>
          </p:nvSpPr>
          <p:spPr>
            <a:xfrm>
              <a:off x="0" y="0"/>
              <a:ext cx="2070466" cy="812800"/>
            </a:xfrm>
            <a:custGeom>
              <a:rect b="b" l="l" r="r" t="t"/>
              <a:pathLst>
                <a:path extrusionOk="0" h="812800" w="2070466">
                  <a:moveTo>
                    <a:pt x="0" y="0"/>
                  </a:moveTo>
                  <a:lnTo>
                    <a:pt x="2070466" y="0"/>
                  </a:lnTo>
                  <a:lnTo>
                    <a:pt x="207046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"/>
            <p:cNvSpPr txBox="1"/>
            <p:nvPr/>
          </p:nvSpPr>
          <p:spPr>
            <a:xfrm>
              <a:off x="0" y="19050"/>
              <a:ext cx="2070466" cy="793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12398645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3" l="0" r="-1352" t="-478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2779662" y="1788265"/>
            <a:ext cx="12728700" cy="6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b="1" i="0" lang="es-MX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Objetivo de la sesión: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•"/>
            </a:pPr>
            <a:r>
              <a:rPr b="0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Repaso rápido de los puntos clave de la Unidad </a:t>
            </a: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b="0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Char char="★"/>
            </a:pP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Repasar las herramientas y modelos para gestionar la volatilidad.</a:t>
            </a:r>
            <a:endParaRPr sz="3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Char char="★"/>
            </a:pP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Analizar la planificación financiera en la economía digital.</a:t>
            </a:r>
            <a:endParaRPr sz="3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Char char="★"/>
            </a:pP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Discutir la aplicación práctica en escenarios reales.</a:t>
            </a:r>
            <a:endParaRPr sz="3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•"/>
            </a:pPr>
            <a:r>
              <a:rPr b="0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Abrir el espacio para resolver dudas y consolidar el conocimiento.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•"/>
            </a:pPr>
            <a:r>
              <a:rPr b="0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Fomentar una discusión sobre la aplicación de los conceptos.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3" l="0" r="-1352" t="-478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2057425" y="1028700"/>
            <a:ext cx="13923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El Desafío Actual: Gestión en la Incertidumbre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4383751" y="2628900"/>
            <a:ext cx="11306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Título:</a:t>
            </a:r>
            <a:r>
              <a:rPr b="0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El Contexto de Volatilidad y Riesgo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4168950" y="4743612"/>
            <a:ext cx="13182600" cy="353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MX" sz="2700">
                <a:solidFill>
                  <a:schemeClr val="dk1"/>
                </a:solidFill>
              </a:rPr>
              <a:t>El entorno:</a:t>
            </a:r>
            <a:r>
              <a:rPr lang="es-MX" sz="2700">
                <a:solidFill>
                  <a:schemeClr val="dk1"/>
                </a:solidFill>
              </a:rPr>
              <a:t> Mercados globales interconectados, cambios regulatorios y disrupción tecnológica constante.</a:t>
            </a:r>
            <a:endParaRPr sz="2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MX" sz="2700">
                <a:solidFill>
                  <a:schemeClr val="dk1"/>
                </a:solidFill>
              </a:rPr>
              <a:t>El reto financiero:</a:t>
            </a:r>
            <a:r>
              <a:rPr lang="es-MX" sz="2700">
                <a:solidFill>
                  <a:schemeClr val="dk1"/>
                </a:solidFill>
              </a:rPr>
              <a:t> Tomar decisiones efectivas cuando las variables (tasas, precios, demanda) son impredecibles.</a:t>
            </a:r>
            <a:endParaRPr sz="2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MX" sz="2700">
                <a:solidFill>
                  <a:schemeClr val="dk1"/>
                </a:solidFill>
              </a:rPr>
              <a:t>Los pilares de la unidad:</a:t>
            </a:r>
            <a:endParaRPr b="1" sz="2700">
              <a:solidFill>
                <a:schemeClr val="dk1"/>
              </a:solidFill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AutoNum type="arabicPeriod"/>
            </a:pPr>
            <a:r>
              <a:rPr lang="es-MX" sz="2700">
                <a:solidFill>
                  <a:schemeClr val="dk1"/>
                </a:solidFill>
              </a:rPr>
              <a:t>Estrategias de mitigación.</a:t>
            </a:r>
            <a:endParaRPr sz="2700">
              <a:solidFill>
                <a:schemeClr val="dk1"/>
              </a:solidFill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AutoNum type="arabicPeriod"/>
            </a:pPr>
            <a:r>
              <a:rPr lang="es-MX" sz="2700">
                <a:solidFill>
                  <a:schemeClr val="dk1"/>
                </a:solidFill>
              </a:rPr>
              <a:t>Modelos financieros avanzados.</a:t>
            </a:r>
            <a:endParaRPr sz="2700">
              <a:solidFill>
                <a:schemeClr val="dk1"/>
              </a:solidFill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AutoNum type="arabicPeriod"/>
            </a:pPr>
            <a:r>
              <a:rPr lang="es-MX" sz="2700">
                <a:solidFill>
                  <a:schemeClr val="dk1"/>
                </a:solidFill>
              </a:rPr>
              <a:t>Planeación flexible a largo plazo.</a:t>
            </a:r>
            <a:endParaRPr b="1" sz="4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12774212" y="650531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3" l="0" r="-1352" t="-478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 txBox="1"/>
          <p:nvPr/>
        </p:nvSpPr>
        <p:spPr>
          <a:xfrm>
            <a:off x="2057400" y="1028700"/>
            <a:ext cx="123153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Estrategias para Gestionar Riesgos Financieros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4"/>
          <p:cNvSpPr txBox="1"/>
          <p:nvPr/>
        </p:nvSpPr>
        <p:spPr>
          <a:xfrm>
            <a:off x="4383752" y="2628900"/>
            <a:ext cx="11701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Título: </a:t>
            </a: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Diversificación y Cobertura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3769950" y="3729400"/>
            <a:ext cx="12747300" cy="526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MX" sz="2800">
                <a:solidFill>
                  <a:schemeClr val="dk1"/>
                </a:solidFill>
              </a:rPr>
              <a:t>1. Diversificación:</a:t>
            </a:r>
            <a:endParaRPr b="1" sz="2800">
              <a:solidFill>
                <a:schemeClr val="dk1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i="1" lang="es-MX" sz="2800">
                <a:solidFill>
                  <a:schemeClr val="dk1"/>
                </a:solidFill>
              </a:rPr>
              <a:t>Concepto:</a:t>
            </a:r>
            <a:r>
              <a:rPr lang="es-MX" sz="2800">
                <a:solidFill>
                  <a:schemeClr val="dk1"/>
                </a:solidFill>
              </a:rPr>
              <a:t> Distribuir inversiones en diferentes activos/sectores para minimizar el impacto de una caída específica.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i="1" lang="es-MX" sz="2800">
                <a:solidFill>
                  <a:schemeClr val="dk1"/>
                </a:solidFill>
              </a:rPr>
              <a:t>Ejemplo:</a:t>
            </a:r>
            <a:r>
              <a:rPr lang="es-MX" sz="2800">
                <a:solidFill>
                  <a:schemeClr val="dk1"/>
                </a:solidFill>
              </a:rPr>
              <a:t> </a:t>
            </a:r>
            <a:r>
              <a:rPr b="1" lang="es-MX" sz="2800">
                <a:solidFill>
                  <a:schemeClr val="dk1"/>
                </a:solidFill>
              </a:rPr>
              <a:t>Berkshire Hathaway</a:t>
            </a:r>
            <a:r>
              <a:rPr lang="es-MX" sz="2800">
                <a:solidFill>
                  <a:schemeClr val="dk1"/>
                </a:solidFill>
              </a:rPr>
              <a:t> (Warren Buffett) invierte en seguros, energía, ferrocarriles y tecnología para equilibrar riesgos.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MX" sz="2800">
                <a:solidFill>
                  <a:schemeClr val="dk1"/>
                </a:solidFill>
              </a:rPr>
              <a:t>2. Cobertura mediante Derivados:</a:t>
            </a:r>
            <a:endParaRPr b="1" sz="2800">
              <a:solidFill>
                <a:schemeClr val="dk1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i="1" lang="es-MX" sz="2800">
                <a:solidFill>
                  <a:schemeClr val="dk1"/>
                </a:solidFill>
              </a:rPr>
              <a:t>Concepto:</a:t>
            </a:r>
            <a:r>
              <a:rPr lang="es-MX" sz="2800">
                <a:solidFill>
                  <a:schemeClr val="dk1"/>
                </a:solidFill>
              </a:rPr>
              <a:t> Uso de futuros, opciones y swaps para fijar precios y protegerse de fluctuaciones.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i="1" lang="es-MX" sz="2800">
                <a:solidFill>
                  <a:schemeClr val="dk1"/>
                </a:solidFill>
              </a:rPr>
              <a:t>Ejemplo:</a:t>
            </a:r>
            <a:r>
              <a:rPr lang="es-MX" sz="2800">
                <a:solidFill>
                  <a:schemeClr val="dk1"/>
                </a:solidFill>
              </a:rPr>
              <a:t> </a:t>
            </a:r>
            <a:r>
              <a:rPr b="1" lang="es-MX" sz="2800">
                <a:solidFill>
                  <a:schemeClr val="dk1"/>
                </a:solidFill>
              </a:rPr>
              <a:t>Southwest Airlines</a:t>
            </a:r>
            <a:r>
              <a:rPr lang="es-MX" sz="2800">
                <a:solidFill>
                  <a:schemeClr val="dk1"/>
                </a:solidFill>
              </a:rPr>
              <a:t> usó futuros de petróleo para protegerse del alza de precios del combustible en 2008.</a:t>
            </a:r>
            <a:endParaRPr b="1" sz="4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5"/>
          <p:cNvSpPr/>
          <p:nvPr/>
        </p:nvSpPr>
        <p:spPr>
          <a:xfrm>
            <a:off x="12745237" y="6563238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3" l="0" r="-1352" t="-478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5"/>
          <p:cNvSpPr txBox="1"/>
          <p:nvPr/>
        </p:nvSpPr>
        <p:spPr>
          <a:xfrm>
            <a:off x="2057400" y="1028700"/>
            <a:ext cx="11847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Estrategias para Gestionar Riesgos Financieros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5"/>
          <p:cNvSpPr txBox="1"/>
          <p:nvPr/>
        </p:nvSpPr>
        <p:spPr>
          <a:xfrm>
            <a:off x="4383742" y="2628900"/>
            <a:ext cx="9520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Título: </a:t>
            </a: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Gestión Activa y Monitoreo Externo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5"/>
          <p:cNvSpPr/>
          <p:nvPr/>
        </p:nvSpPr>
        <p:spPr>
          <a:xfrm>
            <a:off x="4093975" y="4522200"/>
            <a:ext cx="12626100" cy="37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MX" sz="2700">
                <a:solidFill>
                  <a:schemeClr val="dk1"/>
                </a:solidFill>
              </a:rPr>
              <a:t>3. Gestión Activa del Riesgo:</a:t>
            </a:r>
            <a:endParaRPr b="1" sz="2700">
              <a:solidFill>
                <a:schemeClr val="dk1"/>
              </a:solidFill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</a:pPr>
            <a:r>
              <a:rPr i="1" lang="es-MX" sz="2700">
                <a:solidFill>
                  <a:schemeClr val="dk1"/>
                </a:solidFill>
              </a:rPr>
              <a:t>Concepto:</a:t>
            </a:r>
            <a:r>
              <a:rPr lang="es-MX" sz="2700">
                <a:solidFill>
                  <a:schemeClr val="dk1"/>
                </a:solidFill>
              </a:rPr>
              <a:t> Evaluación continua y adaptación operativa rápida.</a:t>
            </a:r>
            <a:endParaRPr sz="2700">
              <a:solidFill>
                <a:schemeClr val="dk1"/>
              </a:solidFill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</a:pPr>
            <a:r>
              <a:rPr i="1" lang="es-MX" sz="2700">
                <a:solidFill>
                  <a:schemeClr val="dk1"/>
                </a:solidFill>
              </a:rPr>
              <a:t>Ejemplo:</a:t>
            </a:r>
            <a:r>
              <a:rPr lang="es-MX" sz="2700">
                <a:solidFill>
                  <a:schemeClr val="dk1"/>
                </a:solidFill>
              </a:rPr>
              <a:t> </a:t>
            </a:r>
            <a:r>
              <a:rPr b="1" lang="es-MX" sz="2700">
                <a:solidFill>
                  <a:schemeClr val="dk1"/>
                </a:solidFill>
              </a:rPr>
              <a:t>Apple</a:t>
            </a:r>
            <a:r>
              <a:rPr lang="es-MX" sz="2700">
                <a:solidFill>
                  <a:schemeClr val="dk1"/>
                </a:solidFill>
              </a:rPr>
              <a:t> diversifica su cadena de suministro globalmente para no depender de una sola región (mitigación ante COVID-19).</a:t>
            </a:r>
            <a:endParaRPr sz="2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MX" sz="2700">
                <a:solidFill>
                  <a:schemeClr val="dk1"/>
                </a:solidFill>
              </a:rPr>
              <a:t>4. Seguimiento de Factores Externos:</a:t>
            </a:r>
            <a:endParaRPr b="1" sz="2700">
              <a:solidFill>
                <a:schemeClr val="dk1"/>
              </a:solidFill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</a:pPr>
            <a:r>
              <a:rPr i="1" lang="es-MX" sz="2700">
                <a:solidFill>
                  <a:schemeClr val="dk1"/>
                </a:solidFill>
              </a:rPr>
              <a:t>Concepto:</a:t>
            </a:r>
            <a:r>
              <a:rPr lang="es-MX" sz="2700">
                <a:solidFill>
                  <a:schemeClr val="dk1"/>
                </a:solidFill>
              </a:rPr>
              <a:t> Monitoreo de tasas de interés, inflación y políticas macroeconómicas.</a:t>
            </a:r>
            <a:endParaRPr sz="2700">
              <a:solidFill>
                <a:schemeClr val="dk1"/>
              </a:solidFill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</a:pPr>
            <a:r>
              <a:rPr i="1" lang="es-MX" sz="2700">
                <a:solidFill>
                  <a:schemeClr val="dk1"/>
                </a:solidFill>
              </a:rPr>
              <a:t>Ejemplo:</a:t>
            </a:r>
            <a:r>
              <a:rPr lang="es-MX" sz="2700">
                <a:solidFill>
                  <a:schemeClr val="dk1"/>
                </a:solidFill>
              </a:rPr>
              <a:t> Instituciones que siguieron las políticas del </a:t>
            </a:r>
            <a:r>
              <a:rPr b="1" lang="es-MX" sz="2700">
                <a:solidFill>
                  <a:schemeClr val="dk1"/>
                </a:solidFill>
              </a:rPr>
              <a:t>BCE</a:t>
            </a:r>
            <a:r>
              <a:rPr lang="es-MX" sz="2700">
                <a:solidFill>
                  <a:schemeClr val="dk1"/>
                </a:solidFill>
              </a:rPr>
              <a:t> durante la crisis de la Eurozona pudieron ajustar sus carteras a tiempo.</a:t>
            </a:r>
            <a:endParaRPr b="1" sz="4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98668d2668_0_4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398668d2668_0_4"/>
          <p:cNvSpPr/>
          <p:nvPr/>
        </p:nvSpPr>
        <p:spPr>
          <a:xfrm>
            <a:off x="12579587" y="665281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2" l="0" r="-1352" t="-478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398668d2668_0_4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Modelos Financieros ante la Incertidumbre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g398668d2668_0_4"/>
          <p:cNvSpPr txBox="1"/>
          <p:nvPr/>
        </p:nvSpPr>
        <p:spPr>
          <a:xfrm>
            <a:off x="4383751" y="2317175"/>
            <a:ext cx="11140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Título: </a:t>
            </a: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Flexibilidad y Opciones Reales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g398668d2668_0_4"/>
          <p:cNvSpPr/>
          <p:nvPr/>
        </p:nvSpPr>
        <p:spPr>
          <a:xfrm>
            <a:off x="4086925" y="3554475"/>
            <a:ext cx="13653600" cy="37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MX" sz="2900">
                <a:solidFill>
                  <a:schemeClr val="dk1"/>
                </a:solidFill>
              </a:rPr>
              <a:t>Modelo de Opciones Reales:</a:t>
            </a:r>
            <a:endParaRPr b="1" sz="2900">
              <a:solidFill>
                <a:schemeClr val="dk1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b="1" lang="es-MX" sz="2900">
                <a:solidFill>
                  <a:schemeClr val="dk1"/>
                </a:solidFill>
              </a:rPr>
              <a:t>Diferencia clave:</a:t>
            </a:r>
            <a:r>
              <a:rPr lang="es-MX" sz="2900">
                <a:solidFill>
                  <a:schemeClr val="dk1"/>
                </a:solidFill>
              </a:rPr>
              <a:t> A diferencia del VAN tradicional, valora la </a:t>
            </a:r>
            <a:r>
              <a:rPr b="1" lang="es-MX" sz="2900">
                <a:solidFill>
                  <a:schemeClr val="dk1"/>
                </a:solidFill>
              </a:rPr>
              <a:t>flexibilidad</a:t>
            </a:r>
            <a:r>
              <a:rPr lang="es-MX" sz="2900">
                <a:solidFill>
                  <a:schemeClr val="dk1"/>
                </a:solidFill>
              </a:rPr>
              <a:t> de expandir, posponer o abandonar un proyecto según cambie el mercado.</a:t>
            </a:r>
            <a:endParaRPr sz="2900">
              <a:solidFill>
                <a:schemeClr val="dk1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b="1" lang="es-MX" sz="2900">
                <a:solidFill>
                  <a:schemeClr val="dk1"/>
                </a:solidFill>
              </a:rPr>
              <a:t>Aplicación:</a:t>
            </a:r>
            <a:r>
              <a:rPr lang="es-MX" sz="2900">
                <a:solidFill>
                  <a:schemeClr val="dk1"/>
                </a:solidFill>
              </a:rPr>
              <a:t> Negocios Digitales y Negocios Tecnológicos.</a:t>
            </a:r>
            <a:endParaRPr sz="2900">
              <a:solidFill>
                <a:schemeClr val="dk1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i="1" lang="es-MX" sz="2900">
                <a:solidFill>
                  <a:schemeClr val="dk1"/>
                </a:solidFill>
              </a:rPr>
              <a:t>Ejemplo:</a:t>
            </a:r>
            <a:r>
              <a:rPr lang="es-MX" sz="2900">
                <a:solidFill>
                  <a:schemeClr val="dk1"/>
                </a:solidFill>
              </a:rPr>
              <a:t> </a:t>
            </a:r>
            <a:r>
              <a:rPr b="1" lang="es-MX" sz="2900">
                <a:solidFill>
                  <a:schemeClr val="dk1"/>
                </a:solidFill>
              </a:rPr>
              <a:t>Microsoft</a:t>
            </a:r>
            <a:r>
              <a:rPr lang="es-MX" sz="2900">
                <a:solidFill>
                  <a:schemeClr val="dk1"/>
                </a:solidFill>
              </a:rPr>
              <a:t> invirtiendo gradualmente en la nube (Azure) basándose en señales del mercado, en lugar de una inversión única irrevocable.</a:t>
            </a:r>
            <a:endParaRPr b="1" sz="4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98668d2668_0_13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398668d2668_0_13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2" l="0" r="-1352" t="-478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398668d2668_0_13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Modelos Financieros ante la Incertidumbre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398668d2668_0_13"/>
          <p:cNvSpPr txBox="1"/>
          <p:nvPr/>
        </p:nvSpPr>
        <p:spPr>
          <a:xfrm>
            <a:off x="4383751" y="2628900"/>
            <a:ext cx="11140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Título: </a:t>
            </a: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Sensibilidad y Simulación</a:t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g398668d2668_0_13"/>
          <p:cNvSpPr/>
          <p:nvPr/>
        </p:nvSpPr>
        <p:spPr>
          <a:xfrm>
            <a:off x="3850425" y="4308950"/>
            <a:ext cx="13304100" cy="37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MX" sz="2700">
                <a:solidFill>
                  <a:schemeClr val="dk1"/>
                </a:solidFill>
              </a:rPr>
              <a:t>Análisis de Sensibilidad ("Qué pasaría si..."):</a:t>
            </a:r>
            <a:endParaRPr b="1" sz="2700">
              <a:solidFill>
                <a:schemeClr val="dk1"/>
              </a:solidFill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</a:pPr>
            <a:r>
              <a:rPr lang="es-MX" sz="2700">
                <a:solidFill>
                  <a:schemeClr val="dk1"/>
                </a:solidFill>
              </a:rPr>
              <a:t>Evalúa cómo cambios en variables críticas (tasas, precios) afectan el resultado.</a:t>
            </a:r>
            <a:endParaRPr sz="2700">
              <a:solidFill>
                <a:schemeClr val="dk1"/>
              </a:solidFill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</a:pPr>
            <a:r>
              <a:rPr i="1" lang="es-MX" sz="2700">
                <a:solidFill>
                  <a:schemeClr val="dk1"/>
                </a:solidFill>
              </a:rPr>
              <a:t>Uso:</a:t>
            </a:r>
            <a:r>
              <a:rPr lang="es-MX" sz="2700">
                <a:solidFill>
                  <a:schemeClr val="dk1"/>
                </a:solidFill>
              </a:rPr>
              <a:t> Goldman Sachs evaluando activos tóxicos en 2008.</a:t>
            </a:r>
            <a:endParaRPr sz="2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MX" sz="2700">
                <a:solidFill>
                  <a:schemeClr val="dk1"/>
                </a:solidFill>
              </a:rPr>
              <a:t>Modelo de Monte Carlo:</a:t>
            </a:r>
            <a:endParaRPr b="1" sz="2700">
              <a:solidFill>
                <a:schemeClr val="dk1"/>
              </a:solidFill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</a:pPr>
            <a:r>
              <a:rPr lang="es-MX" sz="2700">
                <a:solidFill>
                  <a:schemeClr val="dk1"/>
                </a:solidFill>
              </a:rPr>
              <a:t>Genera miles de simulaciones con variables aleatorias para obtener probabilidades de éxito/fracaso.</a:t>
            </a:r>
            <a:endParaRPr sz="2700">
              <a:solidFill>
                <a:schemeClr val="dk1"/>
              </a:solidFill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</a:pPr>
            <a:r>
              <a:rPr i="1" lang="es-MX" sz="2700">
                <a:solidFill>
                  <a:schemeClr val="dk1"/>
                </a:solidFill>
              </a:rPr>
              <a:t>Ejemplo:</a:t>
            </a:r>
            <a:r>
              <a:rPr lang="es-MX" sz="2700">
                <a:solidFill>
                  <a:schemeClr val="dk1"/>
                </a:solidFill>
              </a:rPr>
              <a:t> </a:t>
            </a:r>
            <a:r>
              <a:rPr b="1" lang="es-MX" sz="2700">
                <a:solidFill>
                  <a:schemeClr val="dk1"/>
                </a:solidFill>
              </a:rPr>
              <a:t>BP</a:t>
            </a:r>
            <a:r>
              <a:rPr lang="es-MX" sz="2700">
                <a:solidFill>
                  <a:schemeClr val="dk1"/>
                </a:solidFill>
              </a:rPr>
              <a:t> lo utiliza para evaluar riesgos en exploración petrolera donde precios y costos son inciertos.</a:t>
            </a:r>
            <a:endParaRPr sz="2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-MX" sz="2700">
                <a:solidFill>
                  <a:schemeClr val="dk1"/>
                </a:solidFill>
              </a:rPr>
              <a:t>Integración:</a:t>
            </a:r>
            <a:r>
              <a:rPr lang="es-MX" sz="2700">
                <a:solidFill>
                  <a:schemeClr val="dk1"/>
                </a:solidFill>
              </a:rPr>
              <a:t> La combinación de estos modelos (como hace </a:t>
            </a:r>
            <a:r>
              <a:rPr b="1" lang="es-MX" sz="2700">
                <a:solidFill>
                  <a:schemeClr val="dk1"/>
                </a:solidFill>
              </a:rPr>
              <a:t>Tesla</a:t>
            </a:r>
            <a:r>
              <a:rPr lang="es-MX" sz="2700">
                <a:solidFill>
                  <a:schemeClr val="dk1"/>
                </a:solidFill>
              </a:rPr>
              <a:t>) robustece la estrategia.</a:t>
            </a:r>
            <a:endParaRPr b="1" sz="4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98668d2668_0_22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398668d2668_0_22"/>
          <p:cNvSpPr/>
          <p:nvPr/>
        </p:nvSpPr>
        <p:spPr>
          <a:xfrm>
            <a:off x="12734637" y="6390538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2" l="0" r="-1352" t="-478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398668d2668_0_22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Impacto de la Volatilidad en las Decisiones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398668d2668_0_22"/>
          <p:cNvSpPr txBox="1"/>
          <p:nvPr/>
        </p:nvSpPr>
        <p:spPr>
          <a:xfrm>
            <a:off x="4134376" y="2358725"/>
            <a:ext cx="11140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Título: </a:t>
            </a: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Inversión y Operación en Mercados Volátiles</a:t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g398668d2668_0_22"/>
          <p:cNvSpPr/>
          <p:nvPr/>
        </p:nvSpPr>
        <p:spPr>
          <a:xfrm>
            <a:off x="3922950" y="3922725"/>
            <a:ext cx="13653600" cy="37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MX" sz="2900">
                <a:solidFill>
                  <a:schemeClr val="dk1"/>
                </a:solidFill>
              </a:rPr>
              <a:t>En la Inversión:</a:t>
            </a:r>
            <a:r>
              <a:rPr lang="es-MX" sz="2900">
                <a:solidFill>
                  <a:schemeClr val="dk1"/>
                </a:solidFill>
              </a:rPr>
              <a:t> La volatilidad aumenta el riesgo percibido, lo que puede congelar proyectos a largo plazo (Efecto Crisis 2008).</a:t>
            </a:r>
            <a:endParaRPr sz="2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MX" sz="2900">
                <a:solidFill>
                  <a:schemeClr val="dk1"/>
                </a:solidFill>
              </a:rPr>
              <a:t>En la Operación:</a:t>
            </a:r>
            <a:r>
              <a:rPr lang="es-MX" sz="2900">
                <a:solidFill>
                  <a:schemeClr val="dk1"/>
                </a:solidFill>
              </a:rPr>
              <a:t> Fluctuaciones en materias primas afectan márgenes y costos de producción.</a:t>
            </a:r>
            <a:endParaRPr sz="2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MX" sz="2900">
                <a:solidFill>
                  <a:schemeClr val="dk1"/>
                </a:solidFill>
              </a:rPr>
              <a:t>El rol de la Cobertura:</a:t>
            </a:r>
            <a:r>
              <a:rPr lang="es-MX" sz="2900">
                <a:solidFill>
                  <a:schemeClr val="dk1"/>
                </a:solidFill>
              </a:rPr>
              <a:t> Esencial en industrias dependientes de </a:t>
            </a:r>
            <a:r>
              <a:rPr i="1" lang="es-MX" sz="2900">
                <a:solidFill>
                  <a:schemeClr val="dk1"/>
                </a:solidFill>
              </a:rPr>
              <a:t>commodities</a:t>
            </a:r>
            <a:r>
              <a:rPr lang="es-MX" sz="2900">
                <a:solidFill>
                  <a:schemeClr val="dk1"/>
                </a:solidFill>
              </a:rPr>
              <a:t> (Energía, Transporte).</a:t>
            </a:r>
            <a:endParaRPr sz="2900">
              <a:solidFill>
                <a:schemeClr val="dk1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i="1" lang="es-MX" sz="2900">
                <a:solidFill>
                  <a:schemeClr val="dk1"/>
                </a:solidFill>
              </a:rPr>
              <a:t>Caso:</a:t>
            </a:r>
            <a:r>
              <a:rPr lang="es-MX" sz="2900">
                <a:solidFill>
                  <a:schemeClr val="dk1"/>
                </a:solidFill>
              </a:rPr>
              <a:t> </a:t>
            </a:r>
            <a:r>
              <a:rPr b="1" lang="es-MX" sz="2900">
                <a:solidFill>
                  <a:schemeClr val="dk1"/>
                </a:solidFill>
              </a:rPr>
              <a:t>Delta Air Lines</a:t>
            </a:r>
            <a:r>
              <a:rPr lang="es-MX" sz="2900">
                <a:solidFill>
                  <a:schemeClr val="dk1"/>
                </a:solidFill>
              </a:rPr>
              <a:t> usando derivados para garantizar precios de combustible estables.</a:t>
            </a:r>
            <a:endParaRPr b="1" sz="4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98668d2668_0_31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398668d2668_0_31"/>
          <p:cNvSpPr/>
          <p:nvPr/>
        </p:nvSpPr>
        <p:spPr>
          <a:xfrm>
            <a:off x="12562012" y="6442388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2" l="0" r="-1352" t="-478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398668d2668_0_31"/>
          <p:cNvSpPr txBox="1"/>
          <p:nvPr/>
        </p:nvSpPr>
        <p:spPr>
          <a:xfrm>
            <a:off x="2086375" y="970725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Planeación Financiera en Entornos Digitales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g398668d2668_0_31"/>
          <p:cNvSpPr txBox="1"/>
          <p:nvPr/>
        </p:nvSpPr>
        <p:spPr>
          <a:xfrm>
            <a:off x="4383751" y="2628900"/>
            <a:ext cx="11140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Título: </a:t>
            </a: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La Necesidad de Flexibilidad Extrema</a:t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398668d2668_0_31"/>
          <p:cNvSpPr/>
          <p:nvPr/>
        </p:nvSpPr>
        <p:spPr>
          <a:xfrm>
            <a:off x="3894375" y="3938800"/>
            <a:ext cx="13810800" cy="37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MX" sz="2900">
                <a:solidFill>
                  <a:schemeClr val="dk1"/>
                </a:solidFill>
              </a:rPr>
              <a:t>Característica Digital:</a:t>
            </a:r>
            <a:r>
              <a:rPr lang="es-MX" sz="2900">
                <a:solidFill>
                  <a:schemeClr val="dk1"/>
                </a:solidFill>
              </a:rPr>
              <a:t> Innovación rápida y obsolescencia acelerada.</a:t>
            </a:r>
            <a:endParaRPr sz="2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MX" sz="2900">
                <a:solidFill>
                  <a:schemeClr val="dk1"/>
                </a:solidFill>
              </a:rPr>
              <a:t>Estrategia:</a:t>
            </a:r>
            <a:r>
              <a:rPr lang="es-MX" sz="2900">
                <a:solidFill>
                  <a:schemeClr val="dk1"/>
                </a:solidFill>
              </a:rPr>
              <a:t> La planeación debe permitir </a:t>
            </a:r>
            <a:r>
              <a:rPr b="1" lang="es-MX" sz="2900">
                <a:solidFill>
                  <a:schemeClr val="dk1"/>
                </a:solidFill>
              </a:rPr>
              <a:t>pivotar</a:t>
            </a:r>
            <a:r>
              <a:rPr lang="es-MX" sz="2900">
                <a:solidFill>
                  <a:schemeClr val="dk1"/>
                </a:solidFill>
              </a:rPr>
              <a:t> el modelo de negocio sin quebrar la estabilidad financiera.</a:t>
            </a:r>
            <a:endParaRPr sz="2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MX" sz="2900">
                <a:solidFill>
                  <a:schemeClr val="dk1"/>
                </a:solidFill>
              </a:rPr>
              <a:t>Casos de Éxito:</a:t>
            </a:r>
            <a:endParaRPr b="1" sz="2900">
              <a:solidFill>
                <a:schemeClr val="dk1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b="1" lang="es-MX" sz="2900">
                <a:solidFill>
                  <a:schemeClr val="dk1"/>
                </a:solidFill>
              </a:rPr>
              <a:t>Netflix:</a:t>
            </a:r>
            <a:r>
              <a:rPr lang="es-MX" sz="2900">
                <a:solidFill>
                  <a:schemeClr val="dk1"/>
                </a:solidFill>
              </a:rPr>
              <a:t> De alquiler de DVDs a Streaming y producción de contenido propio.</a:t>
            </a:r>
            <a:endParaRPr sz="2900">
              <a:solidFill>
                <a:schemeClr val="dk1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b="1" lang="es-MX" sz="2900">
                <a:solidFill>
                  <a:schemeClr val="dk1"/>
                </a:solidFill>
              </a:rPr>
              <a:t>Amazon:</a:t>
            </a:r>
            <a:r>
              <a:rPr lang="es-MX" sz="2900">
                <a:solidFill>
                  <a:schemeClr val="dk1"/>
                </a:solidFill>
              </a:rPr>
              <a:t> De librería online a gigante de AWS y logística global.</a:t>
            </a:r>
            <a:endParaRPr b="1" sz="4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