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LzZQ4G004dpi6C749m5eFEvw9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8668d266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98668d2668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93426998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993426998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93426998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3993426998b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8" l="0" r="-1356" t="-67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Métricas financieras clave para negocios digitales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40"/>
          <p:cNvSpPr/>
          <p:nvPr/>
        </p:nvSpPr>
        <p:spPr>
          <a:xfrm>
            <a:off x="12629337" y="-16083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CAC: Aplicación y la Relación Crítica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¿Cuánto Pagamos por Crecer?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8668d2668_0_40"/>
          <p:cNvSpPr/>
          <p:nvPr/>
        </p:nvSpPr>
        <p:spPr>
          <a:xfrm>
            <a:off x="4219250" y="5175750"/>
            <a:ext cx="13507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s-MX" sz="2600">
                <a:solidFill>
                  <a:schemeClr val="dk1"/>
                </a:solidFill>
              </a:rPr>
              <a:t>Ejemplo (SaaS Trimestral):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Gasto en Marketing y Ventas: </a:t>
            </a:r>
            <a:r>
              <a:rPr b="1" lang="es-MX" sz="2600">
                <a:solidFill>
                  <a:schemeClr val="dk1"/>
                </a:solidFill>
              </a:rPr>
              <a:t>$50,000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Clientes Nuevos Adquiridos: </a:t>
            </a:r>
            <a:r>
              <a:rPr b="1" lang="es-MX" sz="2600">
                <a:solidFill>
                  <a:schemeClr val="dk1"/>
                </a:solidFill>
              </a:rPr>
              <a:t>1,000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b="1" lang="es-MX" sz="2600">
                <a:solidFill>
                  <a:schemeClr val="dk1"/>
                </a:solidFill>
              </a:rPr>
              <a:t>CAC:</a:t>
            </a:r>
            <a:r>
              <a:rPr lang="es-MX" sz="2600">
                <a:solidFill>
                  <a:schemeClr val="dk1"/>
                </a:solidFill>
              </a:rPr>
              <a:t> ($50,000 / 1,000) = **$50 por cliente**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s-MX" sz="2600">
                <a:solidFill>
                  <a:schemeClr val="dk1"/>
                </a:solidFill>
              </a:rPr>
              <a:t>Fortalezas: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Es una métrica directa y fácil de calcular.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Permite a las empresas evaluar si sus costos de adquisición están en línea con los ingresos generados por los nuevos clientes.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Es útil para medir la eficiencia de las estrategias de marketing y ventas.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s-MX" sz="2600">
                <a:solidFill>
                  <a:schemeClr val="dk1"/>
                </a:solidFill>
              </a:rPr>
              <a:t>Debilidades: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No tiene en cuenta los costos asociados con la retención de clientes, lo que puede dar una visión incompleta de los costos totales.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s-MX" sz="2600">
                <a:solidFill>
                  <a:schemeClr val="dk1"/>
                </a:solidFill>
              </a:rPr>
              <a:t>Puede no ser relevante si el negocio está en una fase temprana o si el modelo de negocio cambia rápidamente.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8668d2668_0_49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98668d2668_0_49"/>
          <p:cNvSpPr/>
          <p:nvPr/>
        </p:nvSpPr>
        <p:spPr>
          <a:xfrm>
            <a:off x="12737037" y="65802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98668d2668_0_49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Valor de Vida del Cliente (CLV)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98668d2668_0_49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Relación Estratégica Clave: CAC vs. CLV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98668d2668_0_49"/>
          <p:cNvSpPr/>
          <p:nvPr/>
        </p:nvSpPr>
        <p:spPr>
          <a:xfrm>
            <a:off x="3801875" y="463852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El </a:t>
            </a:r>
            <a:r>
              <a:rPr b="1" lang="es-MX" sz="2800">
                <a:solidFill>
                  <a:schemeClr val="dk1"/>
                </a:solidFill>
              </a:rPr>
              <a:t>Valor de Vida del Cliente (CLV)</a:t>
            </a:r>
            <a:r>
              <a:rPr lang="es-MX" sz="2800">
                <a:solidFill>
                  <a:schemeClr val="dk1"/>
                </a:solidFill>
              </a:rPr>
              <a:t> es el ingreso total que un cliente generará durante su relación con la empresa.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Sostenibilidad:</a:t>
            </a:r>
            <a:r>
              <a:rPr lang="es-MX" sz="2800">
                <a:solidFill>
                  <a:schemeClr val="dk1"/>
                </a:solidFill>
              </a:rPr>
              <a:t> Un negocio digital </a:t>
            </a:r>
            <a:r>
              <a:rPr i="1" lang="es-MX" sz="2800">
                <a:solidFill>
                  <a:schemeClr val="dk1"/>
                </a:solidFill>
              </a:rPr>
              <a:t>solo</a:t>
            </a:r>
            <a:r>
              <a:rPr lang="es-MX" sz="2800">
                <a:solidFill>
                  <a:schemeClr val="dk1"/>
                </a:solidFill>
              </a:rPr>
              <a:t> es viable a largo plazo si: </a:t>
            </a:r>
            <a:r>
              <a:rPr b="1" lang="es-MX" sz="2800">
                <a:solidFill>
                  <a:schemeClr val="dk1"/>
                </a:solidFill>
              </a:rPr>
              <a:t>CLV &gt; CAC</a:t>
            </a:r>
            <a:r>
              <a:rPr lang="es-MX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i="1" lang="es-MX" sz="2800">
                <a:solidFill>
                  <a:schemeClr val="dk1"/>
                </a:solidFill>
              </a:rPr>
              <a:t>(Un CAC de $50 es excelente si el CLV es de $500, pero es un desastre si el CLV es de $40).</a:t>
            </a:r>
            <a:endParaRPr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93426998b_0_1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993426998b_0_12"/>
          <p:cNvSpPr/>
          <p:nvPr/>
        </p:nvSpPr>
        <p:spPr>
          <a:xfrm>
            <a:off x="12737037" y="65802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7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993426998b_0_1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Aplicación Estratégica: Interpretación y Decisión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993426998b_0_12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Usando las Métricas para Tomar Decisiones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993426998b_0_12"/>
          <p:cNvSpPr/>
          <p:nvPr/>
        </p:nvSpPr>
        <p:spPr>
          <a:xfrm>
            <a:off x="3801875" y="46592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s-MX" sz="2500">
                <a:solidFill>
                  <a:schemeClr val="dk1"/>
                </a:solidFill>
              </a:rPr>
              <a:t>Las métricas no deben analizarse de forma aislada. Son un </a:t>
            </a:r>
            <a:r>
              <a:rPr i="1" lang="es-MX" sz="2500">
                <a:solidFill>
                  <a:schemeClr val="dk1"/>
                </a:solidFill>
              </a:rPr>
              <a:t>tablero de control</a:t>
            </a:r>
            <a:r>
              <a:rPr lang="es-MX" sz="2500">
                <a:solidFill>
                  <a:schemeClr val="dk1"/>
                </a:solidFill>
              </a:rPr>
              <a:t> para optimizar recursos.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Escenarios de Decisión:</a:t>
            </a:r>
            <a:endParaRPr b="1"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Si el ROAS es bajo:</a:t>
            </a:r>
            <a:endParaRPr b="1"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i="1" lang="es-MX" sz="2500">
                <a:solidFill>
                  <a:schemeClr val="dk1"/>
                </a:solidFill>
              </a:rPr>
              <a:t>Decisión:</a:t>
            </a:r>
            <a:r>
              <a:rPr lang="es-MX" sz="2500">
                <a:solidFill>
                  <a:schemeClr val="dk1"/>
                </a:solidFill>
              </a:rPr>
              <a:t> Cambiar canales de publicidad, ajustar el mensaje, revisar la segmentación.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Si el CAC es alto (comparado con el CLV):</a:t>
            </a:r>
            <a:endParaRPr b="1"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i="1" lang="es-MX" sz="2500">
                <a:solidFill>
                  <a:schemeClr val="dk1"/>
                </a:solidFill>
              </a:rPr>
              <a:t>Decisión:</a:t>
            </a:r>
            <a:r>
              <a:rPr lang="es-MX" sz="2500">
                <a:solidFill>
                  <a:schemeClr val="dk1"/>
                </a:solidFill>
              </a:rPr>
              <a:t> Cambiar el enfoque de adquisición (buscar canales más baratos) o... mejorar el CLV (estrategias de fidelización).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Si el ROI es bajo (incluso con ROAS alto):</a:t>
            </a:r>
            <a:endParaRPr b="1" sz="2500">
              <a:solidFill>
                <a:schemeClr val="dk1"/>
              </a:solidFill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</a:pPr>
            <a:r>
              <a:rPr i="1" lang="es-MX" sz="2500">
                <a:solidFill>
                  <a:schemeClr val="dk1"/>
                </a:solidFill>
              </a:rPr>
              <a:t>Decisión:</a:t>
            </a:r>
            <a:r>
              <a:rPr lang="es-MX" sz="2500">
                <a:solidFill>
                  <a:schemeClr val="dk1"/>
                </a:solidFill>
              </a:rPr>
              <a:t> El problema no es la publicidad, sino los </a:t>
            </a:r>
            <a:r>
              <a:rPr i="1" lang="es-MX" sz="2500">
                <a:solidFill>
                  <a:schemeClr val="dk1"/>
                </a:solidFill>
              </a:rPr>
              <a:t>otros costos</a:t>
            </a:r>
            <a:r>
              <a:rPr lang="es-MX" sz="2500">
                <a:solidFill>
                  <a:schemeClr val="dk1"/>
                </a:solidFill>
              </a:rPr>
              <a:t> (operativos, logísticos, etc.). Se debe reevaluar la inversión general.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49914" t="29098"/>
          <a:stretch/>
        </p:blipFill>
        <p:spPr>
          <a:xfrm>
            <a:off x="4710438" y="2490062"/>
            <a:ext cx="7758664" cy="823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8" l="0" r="-1356" t="-67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 b="70929" l="0" r="0" t="0"/>
          <a:stretch/>
        </p:blipFill>
        <p:spPr>
          <a:xfrm>
            <a:off x="0" y="0"/>
            <a:ext cx="12469099" cy="271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993426998b_0_24"/>
          <p:cNvPicPr preferRelativeResize="0"/>
          <p:nvPr/>
        </p:nvPicPr>
        <p:blipFill rotWithShape="1">
          <a:blip r:embed="rId3">
            <a:alphaModFix/>
          </a:blip>
          <a:srcRect b="0" l="48307" r="1607" t="29098"/>
          <a:stretch/>
        </p:blipFill>
        <p:spPr>
          <a:xfrm>
            <a:off x="4710438" y="2469280"/>
            <a:ext cx="7758664" cy="823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993426998b_0_24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9" t="-67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993426998b_0_24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3993426998b_0_24"/>
          <p:cNvPicPr preferRelativeResize="0"/>
          <p:nvPr/>
        </p:nvPicPr>
        <p:blipFill rotWithShape="1">
          <a:blip r:embed="rId3">
            <a:alphaModFix/>
          </a:blip>
          <a:srcRect b="70929" l="0" r="0" t="0"/>
          <a:stretch/>
        </p:blipFill>
        <p:spPr>
          <a:xfrm>
            <a:off x="0" y="0"/>
            <a:ext cx="12469099" cy="271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4050575" y="4106148"/>
            <a:ext cx="12344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MX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Síntesis: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sz="3100">
              <a:solidFill>
                <a:schemeClr val="dk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lang="es-MX" sz="3100">
                <a:solidFill>
                  <a:schemeClr val="dk1"/>
                </a:solidFill>
              </a:rPr>
              <a:t>El </a:t>
            </a:r>
            <a:r>
              <a:rPr b="1" lang="es-MX" sz="3100">
                <a:solidFill>
                  <a:schemeClr val="dk1"/>
                </a:solidFill>
              </a:rPr>
              <a:t>ROI</a:t>
            </a:r>
            <a:r>
              <a:rPr lang="es-MX" sz="3100">
                <a:solidFill>
                  <a:schemeClr val="dk1"/>
                </a:solidFill>
              </a:rPr>
              <a:t> mide la rentabilidad general de la inversión (Beneficio).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lang="es-MX" sz="3100">
                <a:solidFill>
                  <a:schemeClr val="dk1"/>
                </a:solidFill>
              </a:rPr>
              <a:t>El </a:t>
            </a:r>
            <a:r>
              <a:rPr b="1" lang="es-MX" sz="3100">
                <a:solidFill>
                  <a:schemeClr val="dk1"/>
                </a:solidFill>
              </a:rPr>
              <a:t>ROAS</a:t>
            </a:r>
            <a:r>
              <a:rPr lang="es-MX" sz="3100">
                <a:solidFill>
                  <a:schemeClr val="dk1"/>
                </a:solidFill>
              </a:rPr>
              <a:t> mide la eficiencia publicitaria (Ingresos).</a:t>
            </a:r>
            <a:endParaRPr sz="3100">
              <a:solidFill>
                <a:schemeClr val="dk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lang="es-MX" sz="3100">
                <a:solidFill>
                  <a:schemeClr val="dk1"/>
                </a:solidFill>
              </a:rPr>
              <a:t>El </a:t>
            </a:r>
            <a:r>
              <a:rPr b="1" lang="es-MX" sz="3100">
                <a:solidFill>
                  <a:schemeClr val="dk1"/>
                </a:solidFill>
              </a:rPr>
              <a:t>CAC</a:t>
            </a:r>
            <a:r>
              <a:rPr lang="es-MX" sz="3100">
                <a:solidFill>
                  <a:schemeClr val="dk1"/>
                </a:solidFill>
              </a:rPr>
              <a:t> mide la sostenibilidad de la adquisición (Costo vs. Valor).</a:t>
            </a:r>
            <a:endParaRPr sz="3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34" name="Google Shape;234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39" name="Google Shape;239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Diálogo Estratégico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2858253" y="4538439"/>
            <a:ext cx="12114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que el ROI se centra en la rentabilidad general, el ROAS en la rentabilidad de las campañas, y el CAC en la eficiencia de la adquisición, ¿cómo crees que la interdependencia y la posible divergencia entre estas métricas pueden influir en la concepción y ejecución de una estrategia integral de marketing digital a largo plazo?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79662" y="1788265"/>
            <a:ext cx="12728700" cy="6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Repaso rápido de los puntos clave de la Unidad 2.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las métricas (ROI, ROAS, CAC) como herramientas de decisión.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Analizar la interpretación y aplicación estratégica de estas métricas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La Evolución de las Métricas en el Negocio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383751" y="2628900"/>
            <a:ext cx="11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lo Tradicional a la Decisión en Tiempo Real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197925" y="4106112"/>
            <a:ext cx="13182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Métricas Tradicionales:</a:t>
            </a:r>
            <a:r>
              <a:rPr lang="es-MX" sz="2700">
                <a:solidFill>
                  <a:schemeClr val="dk1"/>
                </a:solidFill>
              </a:rPr>
              <a:t> Se centraban en ventas totales y márgenes de ganancia (datos históricos).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La Transformación Digital:</a:t>
            </a:r>
            <a:r>
              <a:rPr lang="es-MX" sz="2700">
                <a:solidFill>
                  <a:schemeClr val="dk1"/>
                </a:solidFill>
              </a:rPr>
              <a:t> La expansión del marketing digital (Google Ads, Facebook Ads) y la automatización exigieron métricas más específicas.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El Cambio Clave:</a:t>
            </a:r>
            <a:r>
              <a:rPr lang="es-MX" sz="2700">
                <a:solidFill>
                  <a:schemeClr val="dk1"/>
                </a:solidFill>
              </a:rPr>
              <a:t> Pasamos de "saber qué pasó" a "saber por qué pasó y qué hacer ahora".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Herramientas de Análisis:</a:t>
            </a:r>
            <a:r>
              <a:rPr lang="es-MX" sz="2700">
                <a:solidFill>
                  <a:schemeClr val="dk1"/>
                </a:solidFill>
              </a:rPr>
              <a:t> Plataformas como Google Analytics, Tableau o Power BI permiten el seguimiento en tiempo real, impulsando la toma de decisiones basada en datos.</a:t>
            </a:r>
            <a:endParaRPr b="1" sz="4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1231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Las 3 Métricas Clave de la Unidad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Triángulo Estratégico del Negocio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948000" y="3964882"/>
            <a:ext cx="125730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s-MX" sz="2600">
                <a:solidFill>
                  <a:schemeClr val="dk1"/>
                </a:solidFill>
              </a:rPr>
              <a:t>ROI (Retorno sobre la Inversión):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Pregunta:</a:t>
            </a:r>
            <a:r>
              <a:rPr lang="es-MX" sz="2600">
                <a:solidFill>
                  <a:schemeClr val="dk1"/>
                </a:solidFill>
              </a:rPr>
              <a:t> ¿Nuestra inversión </a:t>
            </a:r>
            <a:r>
              <a:rPr i="1" lang="es-MX" sz="2600">
                <a:solidFill>
                  <a:schemeClr val="dk1"/>
                </a:solidFill>
              </a:rPr>
              <a:t>total</a:t>
            </a:r>
            <a:r>
              <a:rPr lang="es-MX" sz="2600">
                <a:solidFill>
                  <a:schemeClr val="dk1"/>
                </a:solidFill>
              </a:rPr>
              <a:t> (proyecto, tecnología, campaña) fue rentable?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Enfoque:</a:t>
            </a:r>
            <a:r>
              <a:rPr lang="es-MX" sz="2600">
                <a:solidFill>
                  <a:schemeClr val="dk1"/>
                </a:solidFill>
              </a:rPr>
              <a:t> Rentabilidad </a:t>
            </a:r>
            <a:r>
              <a:rPr i="1" lang="es-MX" sz="2600">
                <a:solidFill>
                  <a:schemeClr val="dk1"/>
                </a:solidFill>
              </a:rPr>
              <a:t>general</a:t>
            </a:r>
            <a:r>
              <a:rPr lang="es-MX" sz="2600">
                <a:solidFill>
                  <a:schemeClr val="dk1"/>
                </a:solidFill>
              </a:rPr>
              <a:t> del negocio.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s-MX" sz="2600">
                <a:solidFill>
                  <a:schemeClr val="dk1"/>
                </a:solidFill>
              </a:rPr>
              <a:t>ROAS (Retorno sobre el Gasto en Publicidad):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Pregunta:</a:t>
            </a:r>
            <a:r>
              <a:rPr lang="es-MX" sz="2600">
                <a:solidFill>
                  <a:schemeClr val="dk1"/>
                </a:solidFill>
              </a:rPr>
              <a:t> ¿Nuestros </a:t>
            </a:r>
            <a:r>
              <a:rPr i="1" lang="es-MX" sz="2600">
                <a:solidFill>
                  <a:schemeClr val="dk1"/>
                </a:solidFill>
              </a:rPr>
              <a:t>anuncios</a:t>
            </a:r>
            <a:r>
              <a:rPr lang="es-MX" sz="2600">
                <a:solidFill>
                  <a:schemeClr val="dk1"/>
                </a:solidFill>
              </a:rPr>
              <a:t> están generando ingresos?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Enfoque:</a:t>
            </a:r>
            <a:r>
              <a:rPr lang="es-MX" sz="2600">
                <a:solidFill>
                  <a:schemeClr val="dk1"/>
                </a:solidFill>
              </a:rPr>
              <a:t> Eficiencia </a:t>
            </a:r>
            <a:r>
              <a:rPr i="1" lang="es-MX" sz="2600">
                <a:solidFill>
                  <a:schemeClr val="dk1"/>
                </a:solidFill>
              </a:rPr>
              <a:t>específica</a:t>
            </a:r>
            <a:r>
              <a:rPr lang="es-MX" sz="2600">
                <a:solidFill>
                  <a:schemeClr val="dk1"/>
                </a:solidFill>
              </a:rPr>
              <a:t> del gasto publicitario.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s-MX" sz="2600">
                <a:solidFill>
                  <a:schemeClr val="dk1"/>
                </a:solidFill>
              </a:rPr>
              <a:t>CAC (Costo de Adquisición de Clientes):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Pregunta:</a:t>
            </a:r>
            <a:r>
              <a:rPr lang="es-MX" sz="2600">
                <a:solidFill>
                  <a:schemeClr val="dk1"/>
                </a:solidFill>
              </a:rPr>
              <a:t> ¿Cuánto nos cuesta </a:t>
            </a:r>
            <a:r>
              <a:rPr i="1" lang="es-MX" sz="2600">
                <a:solidFill>
                  <a:schemeClr val="dk1"/>
                </a:solidFill>
              </a:rPr>
              <a:t>conseguir</a:t>
            </a:r>
            <a:r>
              <a:rPr lang="es-MX" sz="2600">
                <a:solidFill>
                  <a:schemeClr val="dk1"/>
                </a:solidFill>
              </a:rPr>
              <a:t> un cliente nuevo?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Enfoque:</a:t>
            </a:r>
            <a:r>
              <a:rPr lang="es-MX" sz="2600">
                <a:solidFill>
                  <a:schemeClr val="dk1"/>
                </a:solidFill>
              </a:rPr>
              <a:t> Eficiencia y </a:t>
            </a:r>
            <a:r>
              <a:rPr i="1" lang="es-MX" sz="2600">
                <a:solidFill>
                  <a:schemeClr val="dk1"/>
                </a:solidFill>
              </a:rPr>
              <a:t>sostenibilidad</a:t>
            </a:r>
            <a:r>
              <a:rPr lang="es-MX" sz="2600">
                <a:solidFill>
                  <a:schemeClr val="dk1"/>
                </a:solidFill>
              </a:rPr>
              <a:t> de la captación.</a:t>
            </a:r>
            <a:endParaRPr b="1"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2745237" y="65632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2057400" y="1028700"/>
            <a:ext cx="1184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Métrica 1: Retorno sobre la Inversión (ROI)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Métrica Universal de Rentabilidad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383750" y="46380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Definición:</a:t>
            </a:r>
            <a:r>
              <a:rPr lang="es-MX" sz="2600">
                <a:solidFill>
                  <a:schemeClr val="dk1"/>
                </a:solidFill>
              </a:rPr>
              <a:t> Mide la rentabilidad de una inversión comparando la </a:t>
            </a:r>
            <a:r>
              <a:rPr i="1" lang="es-MX" sz="2600">
                <a:solidFill>
                  <a:schemeClr val="dk1"/>
                </a:solidFill>
              </a:rPr>
              <a:t>ganancia neta</a:t>
            </a:r>
            <a:r>
              <a:rPr lang="es-MX" sz="2600">
                <a:solidFill>
                  <a:schemeClr val="dk1"/>
                </a:solidFill>
              </a:rPr>
              <a:t> obtenida con el </a:t>
            </a:r>
            <a:r>
              <a:rPr i="1" lang="es-MX" sz="2600">
                <a:solidFill>
                  <a:schemeClr val="dk1"/>
                </a:solidFill>
              </a:rPr>
              <a:t>costo de la inversión</a:t>
            </a:r>
            <a:r>
              <a:rPr lang="es-MX" sz="2600">
                <a:solidFill>
                  <a:schemeClr val="dk1"/>
                </a:solidFill>
              </a:rPr>
              <a:t> realizada.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Fórmula Clave:</a:t>
            </a:r>
            <a:r>
              <a:rPr lang="es-MX" sz="2600">
                <a:solidFill>
                  <a:schemeClr val="dk1"/>
                </a:solidFill>
              </a:rPr>
              <a:t> </a:t>
            </a:r>
            <a:br>
              <a:rPr lang="es-MX" sz="2600">
                <a:solidFill>
                  <a:schemeClr val="dk1"/>
                </a:solidFill>
              </a:rPr>
            </a:br>
            <a:br>
              <a:rPr lang="es-MX" sz="2600">
                <a:solidFill>
                  <a:schemeClr val="dk1"/>
                </a:solidFill>
              </a:rPr>
            </a:br>
            <a:br>
              <a:rPr lang="es-MX" sz="2600">
                <a:solidFill>
                  <a:schemeClr val="dk1"/>
                </a:solidFill>
              </a:rPr>
            </a:br>
            <a:br>
              <a:rPr lang="es-MX" sz="2600">
                <a:solidFill>
                  <a:schemeClr val="dk1"/>
                </a:solidFill>
              </a:rPr>
            </a:br>
            <a:br>
              <a:rPr lang="es-MX" sz="2600">
                <a:solidFill>
                  <a:schemeClr val="dk1"/>
                </a:solidFill>
              </a:rPr>
            </a:br>
            <a:br>
              <a:rPr lang="es-MX" sz="2600">
                <a:solidFill>
                  <a:schemeClr val="dk1"/>
                </a:solidFill>
              </a:rPr>
            </a:br>
            <a:br>
              <a:rPr lang="es-MX" sz="2600">
                <a:solidFill>
                  <a:schemeClr val="dk1"/>
                </a:solidFill>
              </a:rPr>
            </a:b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Enfoque Digital:</a:t>
            </a:r>
            <a:r>
              <a:rPr lang="es-MX" sz="2600">
                <a:solidFill>
                  <a:schemeClr val="dk1"/>
                </a:solidFill>
              </a:rPr>
              <a:t> Evalúa el impacto de campañas, la implementación de nueva tecnología o el desarrollo de una plataforma.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2823" y="4777331"/>
            <a:ext cx="6235076" cy="350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/>
          <p:nvPr/>
        </p:nvSpPr>
        <p:spPr>
          <a:xfrm>
            <a:off x="12608562" y="-1344962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ROI: Aplicación y Consideraciones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98668d2668_0_4"/>
          <p:cNvSpPr txBox="1"/>
          <p:nvPr/>
        </p:nvSpPr>
        <p:spPr>
          <a:xfrm>
            <a:off x="4383751" y="231717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Calculando el ROI y sus Limitaciones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98668d2668_0_4"/>
          <p:cNvSpPr/>
          <p:nvPr/>
        </p:nvSpPr>
        <p:spPr>
          <a:xfrm>
            <a:off x="4255900" y="4835625"/>
            <a:ext cx="13653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Ejemplo (E-commerce):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Inversión en campaña publicitaria: </a:t>
            </a:r>
            <a:r>
              <a:rPr b="1" lang="es-MX" sz="2800">
                <a:solidFill>
                  <a:schemeClr val="dk1"/>
                </a:solidFill>
              </a:rPr>
              <a:t>$15,000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Ventas generadas: </a:t>
            </a:r>
            <a:r>
              <a:rPr b="1" lang="es-MX" sz="2800">
                <a:solidFill>
                  <a:schemeClr val="dk1"/>
                </a:solidFill>
              </a:rPr>
              <a:t>$50,000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Ganancia Neta (Ventas - Inversión): $50,000 - $15,000 = **$35,000**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b="1" lang="es-MX" sz="2800">
                <a:solidFill>
                  <a:schemeClr val="dk1"/>
                </a:solidFill>
              </a:rPr>
              <a:t>ROI:</a:t>
            </a:r>
            <a:r>
              <a:rPr lang="es-MX" sz="2800">
                <a:solidFill>
                  <a:schemeClr val="dk1"/>
                </a:solidFill>
              </a:rPr>
              <a:t> (($35,000 / $15,000) * 100) = </a:t>
            </a:r>
            <a:r>
              <a:rPr b="1" lang="es-MX" sz="2800">
                <a:solidFill>
                  <a:schemeClr val="dk1"/>
                </a:solidFill>
              </a:rPr>
              <a:t>233.3%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i="1" lang="es-MX" sz="2800">
                <a:solidFill>
                  <a:schemeClr val="dk1"/>
                </a:solidFill>
              </a:rPr>
              <a:t>Interpretación: Por cada $1 invertido, se generó $2.33 de beneficio.</a:t>
            </a:r>
            <a:endParaRPr i="1"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Fortalezas</a:t>
            </a:r>
            <a:r>
              <a:rPr b="1" lang="es-MX" sz="2800">
                <a:solidFill>
                  <a:schemeClr val="dk1"/>
                </a:solidFill>
              </a:rPr>
              <a:t>:</a:t>
            </a:r>
            <a:endParaRPr b="1"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Fácil de calcular y aplicar.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Proporciona una visión clara de la rentabilidad de una inversión.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Debilidades: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No considera el </a:t>
            </a:r>
            <a:r>
              <a:rPr b="1" lang="es-MX" sz="2800">
                <a:solidFill>
                  <a:schemeClr val="dk1"/>
                </a:solidFill>
              </a:rPr>
              <a:t>tiempo</a:t>
            </a:r>
            <a:r>
              <a:rPr lang="es-MX" sz="2800">
                <a:solidFill>
                  <a:schemeClr val="dk1"/>
                </a:solidFill>
              </a:rPr>
              <a:t> (flujos de efectivo a largo plazo).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Ignora </a:t>
            </a:r>
            <a:r>
              <a:rPr b="1" lang="es-MX" sz="2800">
                <a:solidFill>
                  <a:schemeClr val="dk1"/>
                </a:solidFill>
              </a:rPr>
              <a:t>beneficios indirectos</a:t>
            </a:r>
            <a:r>
              <a:rPr lang="es-MX" sz="2800">
                <a:solidFill>
                  <a:schemeClr val="dk1"/>
                </a:solidFill>
              </a:rPr>
              <a:t> (ej. valor de marca, </a:t>
            </a:r>
            <a:r>
              <a:rPr i="1" lang="es-MX" sz="2800">
                <a:solidFill>
                  <a:schemeClr val="dk1"/>
                </a:solidFill>
              </a:rPr>
              <a:t>branding</a:t>
            </a:r>
            <a:r>
              <a:rPr lang="es-MX" sz="2800">
                <a:solidFill>
                  <a:schemeClr val="dk1"/>
                </a:solidFill>
              </a:rPr>
              <a:t>).</a:t>
            </a:r>
            <a:endParaRPr sz="2800">
              <a:solidFill>
                <a:schemeClr val="dk1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s-MX" sz="2800">
                <a:solidFill>
                  <a:schemeClr val="dk1"/>
                </a:solidFill>
              </a:rPr>
              <a:t>Puede ser distorsionado por </a:t>
            </a:r>
            <a:r>
              <a:rPr b="1" lang="es-MX" sz="2800">
                <a:solidFill>
                  <a:schemeClr val="dk1"/>
                </a:solidFill>
              </a:rPr>
              <a:t>factores externos</a:t>
            </a:r>
            <a:r>
              <a:rPr lang="es-MX" sz="2800">
                <a:solidFill>
                  <a:schemeClr val="dk1"/>
                </a:solidFill>
              </a:rPr>
              <a:t> (economía, competencia).</a:t>
            </a:r>
            <a:endParaRPr b="1" sz="4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Métrica 2: Retorno sobre el Gasto en Publicidad (ROAS)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98668d2668_0_13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Métrica de Eficiencia Publicitaria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398668d2668_0_13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Definición:</a:t>
            </a:r>
            <a:r>
              <a:rPr lang="es-MX" sz="2800">
                <a:solidFill>
                  <a:schemeClr val="dk1"/>
                </a:solidFill>
              </a:rPr>
              <a:t> Mide la efectividad específica de las campañas publicitarias, indicando los </a:t>
            </a:r>
            <a:r>
              <a:rPr i="1" lang="es-MX" sz="2800">
                <a:solidFill>
                  <a:schemeClr val="dk1"/>
                </a:solidFill>
              </a:rPr>
              <a:t>ingresos</a:t>
            </a:r>
            <a:r>
              <a:rPr lang="es-MX" sz="2800">
                <a:solidFill>
                  <a:schemeClr val="dk1"/>
                </a:solidFill>
              </a:rPr>
              <a:t> generados por cada unidad monetaria gastada </a:t>
            </a:r>
            <a:r>
              <a:rPr i="1" lang="es-MX" sz="2800">
                <a:solidFill>
                  <a:schemeClr val="dk1"/>
                </a:solidFill>
              </a:rPr>
              <a:t>en anuncios</a:t>
            </a:r>
            <a:r>
              <a:rPr lang="es-MX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Fórmula Clave:</a:t>
            </a:r>
            <a:r>
              <a:rPr lang="es-MX" sz="2800">
                <a:solidFill>
                  <a:schemeClr val="dk1"/>
                </a:solidFill>
              </a:rPr>
              <a:t> </a:t>
            </a:r>
            <a:br>
              <a:rPr lang="es-MX" sz="2800">
                <a:solidFill>
                  <a:schemeClr val="dk1"/>
                </a:solidFill>
              </a:rPr>
            </a:br>
            <a:br>
              <a:rPr lang="es-MX" sz="2800">
                <a:solidFill>
                  <a:schemeClr val="dk1"/>
                </a:solidFill>
              </a:rPr>
            </a:br>
            <a:br>
              <a:rPr lang="es-MX" sz="2800">
                <a:solidFill>
                  <a:schemeClr val="dk1"/>
                </a:solidFill>
              </a:rPr>
            </a:br>
            <a:br>
              <a:rPr lang="es-MX" sz="2800">
                <a:solidFill>
                  <a:schemeClr val="dk1"/>
                </a:solidFill>
              </a:rPr>
            </a:br>
            <a:br>
              <a:rPr lang="es-MX" sz="28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s-MX" sz="2800">
                <a:solidFill>
                  <a:schemeClr val="dk1"/>
                </a:solidFill>
              </a:rPr>
              <a:t>Diferencia Clave:</a:t>
            </a:r>
            <a:r>
              <a:rPr lang="es-MX" sz="2800">
                <a:solidFill>
                  <a:schemeClr val="dk1"/>
                </a:solidFill>
              </a:rPr>
              <a:t> El ROI mide </a:t>
            </a:r>
            <a:r>
              <a:rPr i="1" lang="es-MX" sz="2800">
                <a:solidFill>
                  <a:schemeClr val="dk1"/>
                </a:solidFill>
              </a:rPr>
              <a:t>beneficio</a:t>
            </a:r>
            <a:r>
              <a:rPr lang="es-MX" sz="2800">
                <a:solidFill>
                  <a:schemeClr val="dk1"/>
                </a:solidFill>
              </a:rPr>
              <a:t> (resta costos), el ROAS mide </a:t>
            </a:r>
            <a:r>
              <a:rPr i="1" lang="es-MX" sz="2800">
                <a:solidFill>
                  <a:schemeClr val="dk1"/>
                </a:solidFill>
              </a:rPr>
              <a:t>ingresos</a:t>
            </a:r>
            <a:r>
              <a:rPr lang="es-MX" sz="2800">
                <a:solidFill>
                  <a:schemeClr val="dk1"/>
                </a:solidFill>
              </a:rPr>
              <a:t> (brutos por anuncio).</a:t>
            </a:r>
            <a:endParaRPr b="1" sz="4600">
              <a:solidFill>
                <a:schemeClr val="dk1"/>
              </a:solidFill>
            </a:endParaRPr>
          </a:p>
        </p:txBody>
      </p:sp>
      <p:pic>
        <p:nvPicPr>
          <p:cNvPr id="150" name="Google Shape;150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8396" y="4750075"/>
            <a:ext cx="5457698" cy="306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8668d2668_0_22"/>
          <p:cNvSpPr/>
          <p:nvPr/>
        </p:nvSpPr>
        <p:spPr>
          <a:xfrm>
            <a:off x="12650137" y="-159403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ROAS: Aplicación y Consideraciones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98668d2668_0_22"/>
          <p:cNvSpPr txBox="1"/>
          <p:nvPr/>
        </p:nvSpPr>
        <p:spPr>
          <a:xfrm>
            <a:off x="4134376" y="235872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¿Es Rentable Nuestra Publicidad?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8668d2668_0_22"/>
          <p:cNvSpPr/>
          <p:nvPr/>
        </p:nvSpPr>
        <p:spPr>
          <a:xfrm>
            <a:off x="4218675" y="468314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Ejemplo (SaaS en Google Ads):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Gasto en campaña de Google Ads: </a:t>
            </a:r>
            <a:r>
              <a:rPr b="1" lang="es-MX" sz="2600">
                <a:solidFill>
                  <a:schemeClr val="dk1"/>
                </a:solidFill>
              </a:rPr>
              <a:t>$2,000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Ventas directas generadas por esa campaña: </a:t>
            </a:r>
            <a:r>
              <a:rPr b="1" lang="es-MX" sz="2600">
                <a:solidFill>
                  <a:schemeClr val="dk1"/>
                </a:solidFill>
              </a:rPr>
              <a:t>$8,000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ROAS:</a:t>
            </a:r>
            <a:r>
              <a:rPr lang="es-MX" sz="2600">
                <a:solidFill>
                  <a:schemeClr val="dk1"/>
                </a:solidFill>
              </a:rPr>
              <a:t> ($8,000 / $2,000) = </a:t>
            </a:r>
            <a:r>
              <a:rPr b="1" lang="es-MX" sz="2600">
                <a:solidFill>
                  <a:schemeClr val="dk1"/>
                </a:solidFill>
              </a:rPr>
              <a:t>4</a:t>
            </a:r>
            <a:r>
              <a:rPr lang="es-MX" sz="2600">
                <a:solidFill>
                  <a:schemeClr val="dk1"/>
                </a:solidFill>
              </a:rPr>
              <a:t> (o 4:1)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i="1" lang="es-MX" sz="2600">
                <a:solidFill>
                  <a:schemeClr val="dk1"/>
                </a:solidFill>
              </a:rPr>
              <a:t>Interpretación: Por cada $1 gastado en anuncios, se generaron $4 en ingresos.</a:t>
            </a:r>
            <a:endParaRPr i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Fortalezas: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Evalúa la rentabilidad </a:t>
            </a:r>
            <a:r>
              <a:rPr i="1" lang="es-MX" sz="2600">
                <a:solidFill>
                  <a:schemeClr val="dk1"/>
                </a:solidFill>
              </a:rPr>
              <a:t>directa</a:t>
            </a:r>
            <a:r>
              <a:rPr lang="es-MX" sz="2600">
                <a:solidFill>
                  <a:schemeClr val="dk1"/>
                </a:solidFill>
              </a:rPr>
              <a:t> de un anuncio o canal.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Permite comparar la eficiencia entre diferentes plataformas (ej. Google Ads vs. Facebook Ads).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Debilidades: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No mide la rentabilidad total.</a:t>
            </a:r>
            <a:r>
              <a:rPr lang="es-MX" sz="2600">
                <a:solidFill>
                  <a:schemeClr val="dk1"/>
                </a:solidFill>
              </a:rPr>
              <a:t> Ya que se enfoca solo en los ingresos generados por la publicidad, sin tener en cuenta los márgenes de ganancia.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No considera otros costos (logística, personal, servicio al cliente, o los costos de infraestructura tecnológica).</a:t>
            </a:r>
            <a:endParaRPr b="1" sz="4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98668d2668_0_31"/>
          <p:cNvSpPr/>
          <p:nvPr/>
        </p:nvSpPr>
        <p:spPr>
          <a:xfrm>
            <a:off x="12562012" y="644238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6" t="-4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 txBox="1"/>
          <p:nvPr/>
        </p:nvSpPr>
        <p:spPr>
          <a:xfrm>
            <a:off x="2086375" y="9707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Métrica 3: Costo de Adquisición de Clientes (CAC)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98668d2668_0_31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Métrica de Sostenibilidad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98668d2668_0_31"/>
          <p:cNvSpPr/>
          <p:nvPr/>
        </p:nvSpPr>
        <p:spPr>
          <a:xfrm>
            <a:off x="4155150" y="460527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Definición:</a:t>
            </a:r>
            <a:r>
              <a:rPr lang="es-MX" sz="2900">
                <a:solidFill>
                  <a:schemeClr val="dk1"/>
                </a:solidFill>
              </a:rPr>
              <a:t> Mide cuánto cuesta a una empresa (en marketing y ventas) adquirir un </a:t>
            </a:r>
            <a:r>
              <a:rPr i="1" lang="es-MX" sz="2900">
                <a:solidFill>
                  <a:schemeClr val="dk1"/>
                </a:solidFill>
              </a:rPr>
              <a:t>cliente nuevo</a:t>
            </a:r>
            <a:r>
              <a:rPr lang="es-MX" sz="2900">
                <a:solidFill>
                  <a:schemeClr val="dk1"/>
                </a:solidFill>
              </a:rPr>
              <a:t>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Fórmula Clave:</a:t>
            </a:r>
            <a:r>
              <a:rPr lang="es-MX" sz="2900">
                <a:solidFill>
                  <a:schemeClr val="dk1"/>
                </a:solidFill>
              </a:rPr>
              <a:t> </a:t>
            </a:r>
            <a:br>
              <a:rPr lang="es-MX" sz="2900">
                <a:solidFill>
                  <a:schemeClr val="dk1"/>
                </a:solidFill>
              </a:rPr>
            </a:br>
            <a:br>
              <a:rPr lang="es-MX" sz="2900">
                <a:solidFill>
                  <a:schemeClr val="dk1"/>
                </a:solidFill>
              </a:rPr>
            </a:br>
            <a:br>
              <a:rPr lang="es-MX" sz="2900">
                <a:solidFill>
                  <a:schemeClr val="dk1"/>
                </a:solidFill>
              </a:rPr>
            </a:br>
            <a:br>
              <a:rPr lang="es-MX" sz="2900">
                <a:solidFill>
                  <a:schemeClr val="dk1"/>
                </a:solidFill>
              </a:rPr>
            </a:br>
            <a:br>
              <a:rPr lang="es-MX" sz="2900">
                <a:solidFill>
                  <a:schemeClr val="dk1"/>
                </a:solidFill>
              </a:rPr>
            </a:br>
            <a:br>
              <a:rPr lang="es-MX" sz="2900">
                <a:solidFill>
                  <a:schemeClr val="dk1"/>
                </a:solidFill>
              </a:rPr>
            </a:b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Enfoque:</a:t>
            </a:r>
            <a:r>
              <a:rPr lang="es-MX" sz="2900">
                <a:solidFill>
                  <a:schemeClr val="dk1"/>
                </a:solidFill>
              </a:rPr>
              <a:t> Evalúa la eficiencia y la sostenibilidad de las estrategias de captación.</a:t>
            </a:r>
            <a:endParaRPr b="1" sz="4800">
              <a:solidFill>
                <a:schemeClr val="dk1"/>
              </a:solidFill>
            </a:endParaRPr>
          </a:p>
        </p:txBody>
      </p:sp>
      <p:pic>
        <p:nvPicPr>
          <p:cNvPr id="169" name="Google Shape;169;g398668d2668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525" y="4963157"/>
            <a:ext cx="5457698" cy="3069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