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Z6ZfY16e0PvfAtBp1jWC2nrxZ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8668d26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398668d266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41d45c42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3a41d45c424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a787475e6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3a787475e60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9fae3eff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3a9fae3effa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9fae3eff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3a9fae3effa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9fae3eff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g3a9fae3eff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59" l="0" r="-1351" t="-67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Indicadores económicos y decisiones basadas en datos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8668d2668_0_4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98668d2668_0_40"/>
          <p:cNvSpPr/>
          <p:nvPr/>
        </p:nvSpPr>
        <p:spPr>
          <a:xfrm>
            <a:off x="12734962" y="6397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98668d2668_0_4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Decisiones Financieras Impulsadas por Datos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98668d2668_0_40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Áreas de Impacto Directo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98668d2668_0_40"/>
          <p:cNvSpPr/>
          <p:nvPr/>
        </p:nvSpPr>
        <p:spPr>
          <a:xfrm>
            <a:off x="3881800" y="4307275"/>
            <a:ext cx="124395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</a:rPr>
              <a:t>El análisis de datos transforma cuatro pilares financieros: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s-MX" sz="2800">
                <a:solidFill>
                  <a:schemeClr val="dk1"/>
                </a:solidFill>
              </a:rPr>
              <a:t>Evaluación de Proyectos:</a:t>
            </a:r>
            <a:r>
              <a:rPr lang="es-MX" sz="2800">
                <a:solidFill>
                  <a:schemeClr val="dk1"/>
                </a:solidFill>
              </a:rPr>
              <a:t> Cálculo preciso de VAN y TIR basado en proyecciones de demanda reales, no intuiciones.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s-MX" sz="2800">
                <a:solidFill>
                  <a:schemeClr val="dk1"/>
                </a:solidFill>
              </a:rPr>
              <a:t>Gestión de Riesgos:</a:t>
            </a:r>
            <a:r>
              <a:rPr lang="es-MX" sz="2800">
                <a:solidFill>
                  <a:schemeClr val="dk1"/>
                </a:solidFill>
              </a:rPr>
              <a:t> Modelos predictivos para anticipar crisis o fluctuaciones de tasas.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s-MX" sz="2800">
                <a:solidFill>
                  <a:schemeClr val="dk1"/>
                </a:solidFill>
              </a:rPr>
              <a:t>Optimización de Recursos:</a:t>
            </a:r>
            <a:r>
              <a:rPr lang="es-MX" sz="2800">
                <a:solidFill>
                  <a:schemeClr val="dk1"/>
                </a:solidFill>
              </a:rPr>
              <a:t> Asignación presupuestaria donde el retorno es mayor.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es-MX" sz="2800">
                <a:solidFill>
                  <a:schemeClr val="dk1"/>
                </a:solidFill>
              </a:rPr>
              <a:t>Previsión (Forecasting):</a:t>
            </a:r>
            <a:r>
              <a:rPr lang="es-MX" sz="2800">
                <a:solidFill>
                  <a:schemeClr val="dk1"/>
                </a:solidFill>
              </a:rPr>
              <a:t> Proyecciones de flujo de caja más exactas basadas en históricos y tendencias actuales.</a:t>
            </a:r>
            <a:endParaRPr b="1" sz="4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41d45c424_0_8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a41d45c424_0_8"/>
          <p:cNvSpPr/>
          <p:nvPr/>
        </p:nvSpPr>
        <p:spPr>
          <a:xfrm>
            <a:off x="12734962" y="6397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49" t="-47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a41d45c424_0_8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Caso de Éxito: Netflix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a41d45c424_0_8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Inversión en Contenido Basada en Datos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a41d45c424_0_8"/>
          <p:cNvSpPr/>
          <p:nvPr/>
        </p:nvSpPr>
        <p:spPr>
          <a:xfrm>
            <a:off x="3881800" y="4307275"/>
            <a:ext cx="124395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800">
                <a:solidFill>
                  <a:schemeClr val="dk1"/>
                </a:solidFill>
              </a:rPr>
              <a:t>El Mito:</a:t>
            </a:r>
            <a:r>
              <a:rPr lang="es-MX" sz="2800">
                <a:solidFill>
                  <a:schemeClr val="dk1"/>
                </a:solidFill>
              </a:rPr>
              <a:t> Netflix produce lo que los directivos "creen" que gustará.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800">
                <a:solidFill>
                  <a:schemeClr val="dk1"/>
                </a:solidFill>
              </a:rPr>
              <a:t>La Realidad: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Netflix usa Big Data para evaluar la </a:t>
            </a:r>
            <a:r>
              <a:rPr b="1" lang="es-MX" sz="2800">
                <a:solidFill>
                  <a:schemeClr val="dk1"/>
                </a:solidFill>
              </a:rPr>
              <a:t>rentabilidad potencial</a:t>
            </a:r>
            <a:r>
              <a:rPr lang="es-MX" sz="2800">
                <a:solidFill>
                  <a:schemeClr val="dk1"/>
                </a:solidFill>
              </a:rPr>
              <a:t> de una serie antes de producirla.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Analiza patrones de visualización para asegurar la retención de suscriptores.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</a:rPr>
              <a:t>Resultado Financiero:</a:t>
            </a:r>
            <a:r>
              <a:rPr lang="es-MX" sz="2800">
                <a:solidFill>
                  <a:schemeClr val="dk1"/>
                </a:solidFill>
              </a:rPr>
              <a:t> Minimización del riesgo de fracaso en inversiones multimillonarias de contenido original.</a:t>
            </a:r>
            <a:endParaRPr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787475e60_0_36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59" l="0" r="-1356" t="-67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a787475e60_0_36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a787475e60_0_36"/>
          <p:cNvPicPr preferRelativeResize="0"/>
          <p:nvPr/>
        </p:nvPicPr>
        <p:blipFill rotWithShape="1">
          <a:blip r:embed="rId5">
            <a:alphaModFix/>
          </a:blip>
          <a:srcRect b="81620" l="0" r="0" t="0"/>
          <a:stretch/>
        </p:blipFill>
        <p:spPr>
          <a:xfrm>
            <a:off x="152400" y="152400"/>
            <a:ext cx="13715974" cy="18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a787475e60_0_36"/>
          <p:cNvPicPr preferRelativeResize="0"/>
          <p:nvPr/>
        </p:nvPicPr>
        <p:blipFill rotWithShape="1">
          <a:blip r:embed="rId5">
            <a:alphaModFix/>
          </a:blip>
          <a:srcRect b="41950" l="1670" r="49617" t="18842"/>
          <a:stretch/>
        </p:blipFill>
        <p:spPr>
          <a:xfrm>
            <a:off x="4309350" y="2470800"/>
            <a:ext cx="9669299" cy="58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9fae3effa_0_11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55" l="0" r="-1357" t="-67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a9fae3effa_0_1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3a9fae3effa_0_11"/>
          <p:cNvPicPr preferRelativeResize="0"/>
          <p:nvPr/>
        </p:nvPicPr>
        <p:blipFill rotWithShape="1">
          <a:blip r:embed="rId5">
            <a:alphaModFix/>
          </a:blip>
          <a:srcRect b="81620" l="0" r="0" t="0"/>
          <a:stretch/>
        </p:blipFill>
        <p:spPr>
          <a:xfrm>
            <a:off x="152400" y="152400"/>
            <a:ext cx="13715974" cy="18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a9fae3effa_0_11"/>
          <p:cNvPicPr preferRelativeResize="0"/>
          <p:nvPr/>
        </p:nvPicPr>
        <p:blipFill rotWithShape="1">
          <a:blip r:embed="rId5">
            <a:alphaModFix/>
          </a:blip>
          <a:srcRect b="41629" l="51054" r="233" t="19164"/>
          <a:stretch/>
        </p:blipFill>
        <p:spPr>
          <a:xfrm>
            <a:off x="4309350" y="2470800"/>
            <a:ext cx="9669299" cy="58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a9fae3effa_0_18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55" l="0" r="-1357" t="-67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a9fae3effa_0_18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3a9fae3effa_0_18"/>
          <p:cNvPicPr preferRelativeResize="0"/>
          <p:nvPr/>
        </p:nvPicPr>
        <p:blipFill rotWithShape="1">
          <a:blip r:embed="rId5">
            <a:alphaModFix/>
          </a:blip>
          <a:srcRect b="81620" l="0" r="0" t="0"/>
          <a:stretch/>
        </p:blipFill>
        <p:spPr>
          <a:xfrm>
            <a:off x="152400" y="152400"/>
            <a:ext cx="13715974" cy="18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a9fae3effa_0_18"/>
          <p:cNvPicPr preferRelativeResize="0"/>
          <p:nvPr/>
        </p:nvPicPr>
        <p:blipFill rotWithShape="1">
          <a:blip r:embed="rId5">
            <a:alphaModFix/>
          </a:blip>
          <a:srcRect b="2211" l="1797" r="49490" t="58582"/>
          <a:stretch/>
        </p:blipFill>
        <p:spPr>
          <a:xfrm>
            <a:off x="4309350" y="2470800"/>
            <a:ext cx="9669299" cy="58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9fae3effa_0_25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55" l="0" r="-1357" t="-67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3a9fae3effa_0_25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3a9fae3effa_0_25"/>
          <p:cNvPicPr preferRelativeResize="0"/>
          <p:nvPr/>
        </p:nvPicPr>
        <p:blipFill rotWithShape="1">
          <a:blip r:embed="rId5">
            <a:alphaModFix/>
          </a:blip>
          <a:srcRect b="81620" l="0" r="0" t="0"/>
          <a:stretch/>
        </p:blipFill>
        <p:spPr>
          <a:xfrm>
            <a:off x="152400" y="152400"/>
            <a:ext cx="13715974" cy="18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a9fae3effa_0_25"/>
          <p:cNvPicPr preferRelativeResize="0"/>
          <p:nvPr/>
        </p:nvPicPr>
        <p:blipFill rotWithShape="1">
          <a:blip r:embed="rId5">
            <a:alphaModFix/>
          </a:blip>
          <a:srcRect b="2203" l="50703" r="584" t="58590"/>
          <a:stretch/>
        </p:blipFill>
        <p:spPr>
          <a:xfrm>
            <a:off x="4309350" y="2470800"/>
            <a:ext cx="9669299" cy="58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12558062" y="-1444812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4760442" y="193345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4240625" y="4795150"/>
            <a:ext cx="12901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dk1"/>
                </a:solidFill>
              </a:rPr>
              <a:t>Resumen:</a:t>
            </a:r>
            <a:r>
              <a:rPr lang="es-MX" sz="2500">
                <a:solidFill>
                  <a:schemeClr val="dk1"/>
                </a:solidFill>
              </a:rPr>
              <a:t> Hemos recorrido cómo la gestión empresarial ha evolucionado de un enfoque reactivo a uno </a:t>
            </a:r>
            <a:r>
              <a:rPr b="1" lang="es-MX" sz="2500">
                <a:solidFill>
                  <a:schemeClr val="dk1"/>
                </a:solidFill>
              </a:rPr>
              <a:t>predictivo</a:t>
            </a:r>
            <a:r>
              <a:rPr lang="es-MX" sz="2500">
                <a:solidFill>
                  <a:schemeClr val="dk1"/>
                </a:solidFill>
              </a:rPr>
              <a:t>. La combinación de los indicadores económicos tradicionales con la potencia del Big Data permite a las organizaciones no solo entender su entorno, sino anticiparse a él.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500">
                <a:solidFill>
                  <a:schemeClr val="dk1"/>
                </a:solidFill>
              </a:rPr>
              <a:t>Conclusiones Clave:</a:t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Integración Total:</a:t>
            </a:r>
            <a:r>
              <a:rPr lang="es-MX" sz="2500">
                <a:solidFill>
                  <a:schemeClr val="dk1"/>
                </a:solidFill>
              </a:rPr>
              <a:t> La toma de decisiones exitosa fusiona el contexto macroeconómico (PIB, Inflación) con la eficiencia interna (ROI, Márgenes).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El Dato como Activo:</a:t>
            </a:r>
            <a:r>
              <a:rPr lang="es-MX" sz="2500">
                <a:solidFill>
                  <a:schemeClr val="dk1"/>
                </a:solidFill>
              </a:rPr>
              <a:t> El Big Data no es solo tecnología; es una herramienta financiera para mitigar riesgos y descubrir oportunidades de inversión.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Visualización es Agilidad:</a:t>
            </a:r>
            <a:r>
              <a:rPr lang="es-MX" sz="2500">
                <a:solidFill>
                  <a:schemeClr val="dk1"/>
                </a:solidFill>
              </a:rPr>
              <a:t> En la alta dirección, la capacidad de interpretar datos complejos rápidamente a través de </a:t>
            </a:r>
            <a:r>
              <a:rPr i="1" lang="es-MX" sz="2500">
                <a:solidFill>
                  <a:schemeClr val="dk1"/>
                </a:solidFill>
              </a:rPr>
              <a:t>dashboards</a:t>
            </a:r>
            <a:r>
              <a:rPr lang="es-MX" sz="2500">
                <a:solidFill>
                  <a:schemeClr val="dk1"/>
                </a:solidFill>
              </a:rPr>
              <a:t> (Tableau, Power BI) es una ventaja competitiva crítica.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El Fin:</a:t>
            </a:r>
            <a:r>
              <a:rPr lang="es-MX" sz="2500">
                <a:solidFill>
                  <a:schemeClr val="dk1"/>
                </a:solidFill>
              </a:rPr>
              <a:t> El objetivo último no es acumular datos, sino </a:t>
            </a:r>
            <a:r>
              <a:rPr b="1" lang="es-MX" sz="2500">
                <a:solidFill>
                  <a:schemeClr val="dk1"/>
                </a:solidFill>
              </a:rPr>
              <a:t>reducir la incertidumbre</a:t>
            </a:r>
            <a:r>
              <a:rPr lang="es-MX" sz="2500">
                <a:solidFill>
                  <a:schemeClr val="dk1"/>
                </a:solidFill>
              </a:rPr>
              <a:t> para garantizar la sostenibilidad y rentabilidad a largo plazo.</a:t>
            </a:r>
            <a:endParaRPr sz="5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38" name="Google Shape;238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43" name="Google Shape;243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4155142" y="3061201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Diálogo Estratégico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2858253" y="4538439"/>
            <a:ext cx="12114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"¿Cómo crees que la integración de Big Data y la visualización de datos podría transformar la toma de decisiones financieras en tu organización o en la industria en la que trabajas?"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79662" y="1788265"/>
            <a:ext cx="12728700" cy="6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Repaso rápido de los puntos clave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Calibri"/>
              <a:buChar char="★"/>
            </a:pPr>
            <a:r>
              <a:rPr lang="es-MX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Sintetizar la relación entre indicadores macroeconómicos y gestión empresarial.</a:t>
            </a:r>
            <a:endParaRPr sz="2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Calibri"/>
              <a:buChar char="★"/>
            </a:pPr>
            <a:r>
              <a:rPr lang="es-MX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Analizar el impacto del Big Data y la visualización en la estrategia financiera.</a:t>
            </a:r>
            <a:endParaRPr sz="2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Calibri"/>
              <a:buChar char="★"/>
            </a:pPr>
            <a:r>
              <a:rPr lang="es-MX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Discutir la aplicación práctica para la mitigación de riesgos y creación de valor</a:t>
            </a:r>
            <a:r>
              <a:rPr b="0" i="0" lang="es-MX" sz="2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9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Evolución: Del Dato Histórico a la Predicción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383751" y="2628900"/>
            <a:ext cx="11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Contexto Histórico y Actual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026400" y="4814850"/>
            <a:ext cx="126276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Siglo XIX - XX:</a:t>
            </a:r>
            <a:r>
              <a:rPr lang="es-MX" sz="2600">
                <a:solidFill>
                  <a:schemeClr val="dk1"/>
                </a:solidFill>
              </a:rPr>
              <a:t> Los indicadores (PIB, IPC) surgen para medir fluctuaciones post-crisis. Eran reportes "retrovisores" (qué pasó).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Años 70 (Globalización):</a:t>
            </a:r>
            <a:r>
              <a:rPr lang="es-MX" sz="2600">
                <a:solidFill>
                  <a:schemeClr val="dk1"/>
                </a:solidFill>
              </a:rPr>
              <a:t> Se incorporan índices de confianza y precios de exportación para anticipar ciclos.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Era Actual (Digital):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s-MX" sz="2600">
                <a:solidFill>
                  <a:schemeClr val="dk1"/>
                </a:solidFill>
              </a:rPr>
              <a:t>El análisis ya no es solo descriptivo, sino </a:t>
            </a:r>
            <a:r>
              <a:rPr b="1" lang="es-MX" sz="2600">
                <a:solidFill>
                  <a:schemeClr val="dk1"/>
                </a:solidFill>
              </a:rPr>
              <a:t>predictivo</a:t>
            </a:r>
            <a:r>
              <a:rPr lang="es-MX" sz="2600">
                <a:solidFill>
                  <a:schemeClr val="dk1"/>
                </a:solidFill>
              </a:rPr>
              <a:t>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s-MX" sz="2600">
                <a:solidFill>
                  <a:schemeClr val="dk1"/>
                </a:solidFill>
              </a:rPr>
              <a:t>Integración de </a:t>
            </a:r>
            <a:r>
              <a:rPr b="1" lang="es-MX" sz="2600">
                <a:solidFill>
                  <a:schemeClr val="dk1"/>
                </a:solidFill>
              </a:rPr>
              <a:t>Big Data</a:t>
            </a:r>
            <a:r>
              <a:rPr lang="es-MX" sz="2600">
                <a:solidFill>
                  <a:schemeClr val="dk1"/>
                </a:solidFill>
              </a:rPr>
              <a:t>: Procesamiento de datos no estructurados en tiempo real.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s-MX" sz="2600">
                <a:solidFill>
                  <a:schemeClr val="dk1"/>
                </a:solidFill>
              </a:rPr>
              <a:t>Enfoque: Personalización y agilidad ante la volatilidad.</a:t>
            </a:r>
            <a:endParaRPr b="1"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774212" y="6505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1231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Indicadores Clave para la Gestión (KPIs)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383752" y="2628900"/>
            <a:ext cx="117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Tablero de Control del Directivo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769950" y="3729400"/>
            <a:ext cx="12747300" cy="5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700">
                <a:solidFill>
                  <a:schemeClr val="dk1"/>
                </a:solidFill>
              </a:rPr>
              <a:t>Para la toma de decisiones estratégicas, monitoreamos dos frentes: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b="1" lang="es-MX" sz="2700">
                <a:solidFill>
                  <a:schemeClr val="dk1"/>
                </a:solidFill>
              </a:rPr>
              <a:t>Macro (Entorno):</a:t>
            </a:r>
            <a:endParaRPr b="1"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b="1" lang="es-MX" sz="2700">
                <a:solidFill>
                  <a:schemeClr val="dk1"/>
                </a:solidFill>
              </a:rPr>
              <a:t>PIB:</a:t>
            </a:r>
            <a:r>
              <a:rPr lang="es-MX" sz="2700">
                <a:solidFill>
                  <a:schemeClr val="dk1"/>
                </a:solidFill>
              </a:rPr>
              <a:t> Crecimiento del mercado potencial.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b="1" lang="es-MX" sz="2700">
                <a:solidFill>
                  <a:schemeClr val="dk1"/>
                </a:solidFill>
              </a:rPr>
              <a:t>IPC (Inflación):</a:t>
            </a:r>
            <a:r>
              <a:rPr lang="es-MX" sz="2700">
                <a:solidFill>
                  <a:schemeClr val="dk1"/>
                </a:solidFill>
              </a:rPr>
              <a:t> Poder adquisitivo del cliente y costos operativos.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AutoNum type="arabicPeriod"/>
            </a:pPr>
            <a:r>
              <a:rPr b="1" lang="es-MX" sz="2700">
                <a:solidFill>
                  <a:schemeClr val="dk1"/>
                </a:solidFill>
              </a:rPr>
              <a:t>Micro (Interno/Financiero):</a:t>
            </a:r>
            <a:endParaRPr b="1"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b="1" lang="es-MX" sz="2700">
                <a:solidFill>
                  <a:schemeClr val="dk1"/>
                </a:solidFill>
              </a:rPr>
              <a:t>ROI (Retorno sobre Inversión):</a:t>
            </a:r>
            <a:r>
              <a:rPr lang="es-MX" sz="2700">
                <a:solidFill>
                  <a:schemeClr val="dk1"/>
                </a:solidFill>
              </a:rPr>
              <a:t> Eficiencia del capital asignado.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b="1" lang="es-MX" sz="2700">
                <a:solidFill>
                  <a:schemeClr val="dk1"/>
                </a:solidFill>
              </a:rPr>
              <a:t>Margen Operativo:</a:t>
            </a:r>
            <a:r>
              <a:rPr lang="es-MX" sz="2700">
                <a:solidFill>
                  <a:schemeClr val="dk1"/>
                </a:solidFill>
              </a:rPr>
              <a:t> Capacidad de generar ganancias de la operación pura.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b="1" lang="es-MX" sz="2700">
                <a:solidFill>
                  <a:schemeClr val="dk1"/>
                </a:solidFill>
              </a:rPr>
              <a:t>Rotación de Activos:</a:t>
            </a:r>
            <a:r>
              <a:rPr lang="es-MX" sz="2700">
                <a:solidFill>
                  <a:schemeClr val="dk1"/>
                </a:solidFill>
              </a:rPr>
              <a:t> Eficiencia en el uso de la infraestructura instalada</a:t>
            </a:r>
            <a:r>
              <a:rPr lang="es-MX" sz="2700">
                <a:solidFill>
                  <a:schemeClr val="dk1"/>
                </a:solidFill>
              </a:rPr>
              <a:t>.</a:t>
            </a:r>
            <a:endParaRPr b="1"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2745237" y="65632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2057400" y="1028700"/>
            <a:ext cx="1184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Caso de Estudio: Apple Inc.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Aplicación Estratégica de Indicadores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4093975" y="4522200"/>
            <a:ext cx="126261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La Estrategia:</a:t>
            </a:r>
            <a:r>
              <a:rPr lang="es-MX" sz="2600">
                <a:solidFill>
                  <a:schemeClr val="dk1"/>
                </a:solidFill>
              </a:rPr>
              <a:t> Apple no solo vende productos, monitorea rigurosamente su salud financiera.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Indicadores Clave: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Alto ROI:</a:t>
            </a:r>
            <a:r>
              <a:rPr lang="es-MX" sz="2600">
                <a:solidFill>
                  <a:schemeClr val="dk1"/>
                </a:solidFill>
              </a:rPr>
              <a:t> Valida las inversiones masivas en I+D (Innovación).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Rotación de Activos:</a:t>
            </a:r>
            <a:r>
              <a:rPr lang="es-MX" sz="2600">
                <a:solidFill>
                  <a:schemeClr val="dk1"/>
                </a:solidFill>
              </a:rPr>
              <a:t> Asegura que sus instalaciones y cadena de suministro operen sin capacidad ociosa.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Margen Operativo:</a:t>
            </a:r>
            <a:r>
              <a:rPr lang="es-MX" sz="2600">
                <a:solidFill>
                  <a:schemeClr val="dk1"/>
                </a:solidFill>
              </a:rPr>
              <a:t> Mantenido consistentemente sobre el 20% (según reporte 2020).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dk1"/>
                </a:solidFill>
              </a:rPr>
              <a:t>Resultado:</a:t>
            </a:r>
            <a:r>
              <a:rPr lang="es-MX" sz="2600">
                <a:solidFill>
                  <a:schemeClr val="dk1"/>
                </a:solidFill>
              </a:rPr>
              <a:t> Capacidad para escalar producción globalmente y mantener liquidez ante crisis.</a:t>
            </a:r>
            <a:endParaRPr b="1"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98668d2668_0_4"/>
          <p:cNvSpPr/>
          <p:nvPr/>
        </p:nvSpPr>
        <p:spPr>
          <a:xfrm>
            <a:off x="12579587" y="66528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Big Data en el Análisis Financiero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98668d2668_0_4"/>
          <p:cNvSpPr txBox="1"/>
          <p:nvPr/>
        </p:nvSpPr>
        <p:spPr>
          <a:xfrm>
            <a:off x="4383751" y="2317175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Más allá del Excel Tradicional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98668d2668_0_4"/>
          <p:cNvSpPr/>
          <p:nvPr/>
        </p:nvSpPr>
        <p:spPr>
          <a:xfrm>
            <a:off x="4039400" y="4338475"/>
            <a:ext cx="121869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chemeClr val="dk1"/>
                </a:solidFill>
              </a:rPr>
              <a:t>Definición:</a:t>
            </a:r>
            <a:r>
              <a:rPr lang="es-MX" sz="2700">
                <a:solidFill>
                  <a:schemeClr val="dk1"/>
                </a:solidFill>
              </a:rPr>
              <a:t> Manejo de grandes volúmenes de datos (estructurados y no estructurados) que los sistemas convencionales no pueden procesar.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chemeClr val="dk1"/>
                </a:solidFill>
              </a:rPr>
              <a:t>El Cambio de Paradigma:</a:t>
            </a:r>
            <a:endParaRPr b="1"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s-MX" sz="2700">
                <a:solidFill>
                  <a:schemeClr val="dk1"/>
                </a:solidFill>
              </a:rPr>
              <a:t>Permite identificar </a:t>
            </a:r>
            <a:r>
              <a:rPr b="1" lang="es-MX" sz="2700">
                <a:solidFill>
                  <a:schemeClr val="dk1"/>
                </a:solidFill>
              </a:rPr>
              <a:t>patrones ocultos</a:t>
            </a:r>
            <a:r>
              <a:rPr lang="es-MX" sz="2700">
                <a:solidFill>
                  <a:schemeClr val="dk1"/>
                </a:solidFill>
              </a:rPr>
              <a:t>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s-MX" sz="2700">
                <a:solidFill>
                  <a:schemeClr val="dk1"/>
                </a:solidFill>
              </a:rPr>
              <a:t>Facilita el </a:t>
            </a:r>
            <a:r>
              <a:rPr b="1" lang="es-MX" sz="2700">
                <a:solidFill>
                  <a:schemeClr val="dk1"/>
                </a:solidFill>
              </a:rPr>
              <a:t>Análisis Predictivo</a:t>
            </a:r>
            <a:r>
              <a:rPr lang="es-MX" sz="2700">
                <a:solidFill>
                  <a:schemeClr val="dk1"/>
                </a:solidFill>
              </a:rPr>
              <a:t> (tendencias de mercado, tasas de interés, comportamiento del consumidor).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chemeClr val="dk1"/>
                </a:solidFill>
              </a:rPr>
              <a:t>Caso JPMorgan Chase:</a:t>
            </a:r>
            <a:r>
              <a:rPr lang="es-MX" sz="2700">
                <a:solidFill>
                  <a:schemeClr val="dk1"/>
                </a:solidFill>
              </a:rPr>
              <a:t> Usa algoritmos para analizar millones de transacciones, predecir riesgos financieros y ajustar estrategias de inversión en tiempo real.</a:t>
            </a:r>
            <a:endParaRPr b="1"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8668d2668_0_13"/>
          <p:cNvSpPr/>
          <p:nvPr/>
        </p:nvSpPr>
        <p:spPr>
          <a:xfrm>
            <a:off x="12771887" y="613378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Ventajas y Desafíos del Big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98668d2668_0_13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Balanceando Oportunidad y Riesgo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8668d2668_0_13"/>
          <p:cNvSpPr/>
          <p:nvPr/>
        </p:nvSpPr>
        <p:spPr>
          <a:xfrm>
            <a:off x="4383750" y="4760325"/>
            <a:ext cx="133041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600">
                <a:solidFill>
                  <a:schemeClr val="dk1"/>
                </a:solidFill>
              </a:rPr>
              <a:t>Ventajas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Decisiones Informadas:</a:t>
            </a:r>
            <a:r>
              <a:rPr lang="es-MX" sz="2600">
                <a:solidFill>
                  <a:schemeClr val="dk1"/>
                </a:solidFill>
              </a:rPr>
              <a:t> Visión 360 del mercado.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Eficiencia:</a:t>
            </a:r>
            <a:r>
              <a:rPr lang="es-MX" sz="2600">
                <a:solidFill>
                  <a:schemeClr val="dk1"/>
                </a:solidFill>
              </a:rPr>
              <a:t> Detecta ineficiencias operativas.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Gestión de Riesgos:</a:t>
            </a:r>
            <a:r>
              <a:rPr lang="es-MX" sz="2600">
                <a:solidFill>
                  <a:schemeClr val="dk1"/>
                </a:solidFill>
              </a:rPr>
              <a:t> Identificación temprana de amenazas.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600">
                <a:solidFill>
                  <a:schemeClr val="dk1"/>
                </a:solidFill>
              </a:rPr>
              <a:t>Desafíos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Volumen y Tecnología:</a:t>
            </a:r>
            <a:r>
              <a:rPr lang="es-MX" sz="2600">
                <a:solidFill>
                  <a:schemeClr val="dk1"/>
                </a:solidFill>
              </a:rPr>
              <a:t> Requiere infraestructura avanzada.</a:t>
            </a:r>
            <a:endParaRPr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Calidad del Dato:</a:t>
            </a:r>
            <a:r>
              <a:rPr lang="es-MX" sz="2600">
                <a:solidFill>
                  <a:schemeClr val="dk1"/>
                </a:solidFill>
              </a:rPr>
              <a:t> "Basura entra, basura sale".</a:t>
            </a:r>
            <a:endParaRPr b="1"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Seguridad:</a:t>
            </a:r>
            <a:r>
              <a:rPr lang="es-MX" sz="2600">
                <a:solidFill>
                  <a:schemeClr val="dk1"/>
                </a:solidFill>
              </a:rPr>
              <a:t> Protección de datos sensibles y ciberseguridad.</a:t>
            </a:r>
            <a:endParaRPr b="1" i="0" sz="5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98668d2668_0_22"/>
          <p:cNvSpPr/>
          <p:nvPr/>
        </p:nvSpPr>
        <p:spPr>
          <a:xfrm>
            <a:off x="12734637" y="63905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Visualización de Datos para la Estrategia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98668d2668_0_22"/>
          <p:cNvSpPr txBox="1"/>
          <p:nvPr/>
        </p:nvSpPr>
        <p:spPr>
          <a:xfrm>
            <a:off x="4134376" y="2358725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Transformando Datos en Insights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98668d2668_0_22"/>
          <p:cNvSpPr/>
          <p:nvPr/>
        </p:nvSpPr>
        <p:spPr>
          <a:xfrm>
            <a:off x="3970475" y="4136550"/>
            <a:ext cx="136536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800">
                <a:solidFill>
                  <a:schemeClr val="dk1"/>
                </a:solidFill>
              </a:rPr>
              <a:t>El Problema:</a:t>
            </a:r>
            <a:r>
              <a:rPr lang="es-MX" sz="2800">
                <a:solidFill>
                  <a:schemeClr val="dk1"/>
                </a:solidFill>
              </a:rPr>
              <a:t> El cerebro humano procesa mal las tablas complejas de datos crudos.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800">
                <a:solidFill>
                  <a:schemeClr val="dk1"/>
                </a:solidFill>
              </a:rPr>
              <a:t>La Solución:</a:t>
            </a:r>
            <a:r>
              <a:rPr lang="es-MX" sz="2800">
                <a:solidFill>
                  <a:schemeClr val="dk1"/>
                </a:solidFill>
              </a:rPr>
              <a:t> Visualización (Tableau, Power BI, Looker).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800">
                <a:solidFill>
                  <a:schemeClr val="dk1"/>
                </a:solidFill>
              </a:rPr>
              <a:t>Objetivo:</a:t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Identificar patrones y anomalías rápidamente.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Comunicar información compleja a </a:t>
            </a:r>
            <a:r>
              <a:rPr i="1" lang="es-MX" sz="2800">
                <a:solidFill>
                  <a:schemeClr val="dk1"/>
                </a:solidFill>
              </a:rPr>
              <a:t>stakeholders</a:t>
            </a:r>
            <a:r>
              <a:rPr lang="es-MX" sz="2800">
                <a:solidFill>
                  <a:schemeClr val="dk1"/>
                </a:solidFill>
              </a:rPr>
              <a:t> no técnicos.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Facilitar la toma de decisiones en tiempo real mediante </a:t>
            </a:r>
            <a:r>
              <a:rPr b="1" lang="es-MX" sz="2800">
                <a:solidFill>
                  <a:schemeClr val="dk1"/>
                </a:solidFill>
              </a:rPr>
              <a:t>Dashboards</a:t>
            </a:r>
            <a:r>
              <a:rPr lang="es-MX" sz="2800">
                <a:solidFill>
                  <a:schemeClr val="dk1"/>
                </a:solidFill>
              </a:rPr>
              <a:t>.</a:t>
            </a:r>
            <a:endParaRPr b="1" sz="4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98668d2668_0_31"/>
          <p:cNvSpPr/>
          <p:nvPr/>
        </p:nvSpPr>
        <p:spPr>
          <a:xfrm>
            <a:off x="12562012" y="644238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1" l="0" r="-1351" t="-47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98668d2668_0_31"/>
          <p:cNvSpPr txBox="1"/>
          <p:nvPr/>
        </p:nvSpPr>
        <p:spPr>
          <a:xfrm>
            <a:off x="2086375" y="970725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Tipos de Visualización y Caso Amazon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98668d2668_0_31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 para Decidir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8668d2668_0_31"/>
          <p:cNvSpPr/>
          <p:nvPr/>
        </p:nvSpPr>
        <p:spPr>
          <a:xfrm>
            <a:off x="3965650" y="4485225"/>
            <a:ext cx="129498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chemeClr val="dk1"/>
                </a:solidFill>
              </a:rPr>
              <a:t>Herramientas Comunes:</a:t>
            </a:r>
            <a:endParaRPr b="1"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i="1" lang="es-MX" sz="2700">
                <a:solidFill>
                  <a:schemeClr val="dk1"/>
                </a:solidFill>
              </a:rPr>
              <a:t>Líneas:</a:t>
            </a:r>
            <a:r>
              <a:rPr lang="es-MX" sz="2700">
                <a:solidFill>
                  <a:schemeClr val="dk1"/>
                </a:solidFill>
              </a:rPr>
              <a:t> Tendencias temporales (Ingresos, volatilidad).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i="1" lang="es-MX" sz="2700">
                <a:solidFill>
                  <a:schemeClr val="dk1"/>
                </a:solidFill>
              </a:rPr>
              <a:t>Mapas de Calor:</a:t>
            </a:r>
            <a:r>
              <a:rPr lang="es-MX" sz="2700">
                <a:solidFill>
                  <a:schemeClr val="dk1"/>
                </a:solidFill>
              </a:rPr>
              <a:t> Zonas geográficas de alta demanda o riesgo.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i="1" lang="es-MX" sz="2700">
                <a:solidFill>
                  <a:schemeClr val="dk1"/>
                </a:solidFill>
              </a:rPr>
              <a:t>Dispersión:</a:t>
            </a:r>
            <a:r>
              <a:rPr lang="es-MX" sz="2700">
                <a:solidFill>
                  <a:schemeClr val="dk1"/>
                </a:solidFill>
              </a:rPr>
              <a:t> Correlaciones entre variables.</a:t>
            </a:r>
            <a:endParaRPr sz="2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700">
                <a:solidFill>
                  <a:schemeClr val="dk1"/>
                </a:solidFill>
              </a:rPr>
              <a:t>Caso Amazon:</a:t>
            </a:r>
            <a:endParaRPr b="1"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s-MX" sz="2700">
                <a:solidFill>
                  <a:schemeClr val="dk1"/>
                </a:solidFill>
              </a:rPr>
              <a:t>Utiliza dashboards para visualizar </a:t>
            </a:r>
            <a:r>
              <a:rPr b="1" lang="es-MX" sz="2700">
                <a:solidFill>
                  <a:schemeClr val="dk1"/>
                </a:solidFill>
              </a:rPr>
              <a:t>inventarios y patrones de compra</a:t>
            </a:r>
            <a:r>
              <a:rPr lang="es-MX" sz="2700">
                <a:solidFill>
                  <a:schemeClr val="dk1"/>
                </a:solidFill>
              </a:rPr>
              <a:t> en tiempo real.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s-MX" sz="2700">
                <a:solidFill>
                  <a:schemeClr val="dk1"/>
                </a:solidFill>
              </a:rPr>
              <a:t>Permite ajustes dinámicos de precios y logística inmediata.</a:t>
            </a:r>
            <a:endParaRPr b="1"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