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287000" cx="18288000"/>
  <p:notesSz cx="6858000" cy="9144000"/>
  <p:embeddedFontLst>
    <p:embeddedFont>
      <p:font typeface="Nunito"/>
      <p:regular r:id="rId32"/>
      <p:bold r:id="rId33"/>
      <p:italic r:id="rId34"/>
      <p:boldItalic r:id="rId35"/>
    </p:embeddedFont>
    <p:embeddedFont>
      <p:font typeface="Poppi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jAPaZ1/FEi/H9Ht3TuNfD7OYX/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08B64B-C467-49B9-82B9-723D3BFE8381}">
  <a:tblStyle styleId="{4E08B64B-C467-49B9-82B9-723D3BFE83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Nunito-bold.fntdata"/><Relationship Id="rId10" Type="http://schemas.openxmlformats.org/officeDocument/2006/relationships/slide" Target="slides/slide4.xml"/><Relationship Id="rId32" Type="http://schemas.openxmlformats.org/officeDocument/2006/relationships/font" Target="fonts/Nunito-regular.fntdata"/><Relationship Id="rId13" Type="http://schemas.openxmlformats.org/officeDocument/2006/relationships/slide" Target="slides/slide7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6.xml"/><Relationship Id="rId34" Type="http://schemas.openxmlformats.org/officeDocument/2006/relationships/font" Target="fonts/Nunito-italic.fntdata"/><Relationship Id="rId15" Type="http://schemas.openxmlformats.org/officeDocument/2006/relationships/slide" Target="slides/slide9.xml"/><Relationship Id="rId37" Type="http://schemas.openxmlformats.org/officeDocument/2006/relationships/font" Target="fonts/Poppins-bold.fntdata"/><Relationship Id="rId14" Type="http://schemas.openxmlformats.org/officeDocument/2006/relationships/slide" Target="slides/slide8.xml"/><Relationship Id="rId36" Type="http://schemas.openxmlformats.org/officeDocument/2006/relationships/font" Target="fonts/Poppins-regular.fntdata"/><Relationship Id="rId17" Type="http://schemas.openxmlformats.org/officeDocument/2006/relationships/slide" Target="slides/slide11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10.xml"/><Relationship Id="rId38" Type="http://schemas.openxmlformats.org/officeDocument/2006/relationships/font" Target="fonts/Poppi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ea698aa0d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9ea698aa0d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ea698aa0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9ea698aa0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ea698aa0d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9ea698aa0d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ea698aa0d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9ea698aa0d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ea698aa0d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39ea698aa0d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hyperlink" Target="https://aula.universidadicemexico.edu.mx/mod/quiz/view.php?id=8358" TargetMode="External"/><Relationship Id="rId8" Type="http://schemas.openxmlformats.org/officeDocument/2006/relationships/hyperlink" Target="https://aula.universidadicemexico.edu.mx/mod/forum/view.php?id=8360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260949" y="4838700"/>
            <a:ext cx="11830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A56"/>
              </a:buClr>
              <a:buSzPts val="5400"/>
              <a:buFont typeface="Nunito"/>
              <a:buNone/>
            </a:pPr>
            <a:r>
              <a:rPr b="1" lang="es-MX" sz="5400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Diseño y Planeación de Negocios Digitales</a:t>
            </a:r>
            <a:endParaRPr b="1" sz="5400">
              <a:solidFill>
                <a:srgbClr val="3B2A5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8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199" name="Google Shape;199;p8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8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8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04" name="Google Shape;204;p8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8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1841825" y="2591294"/>
            <a:ext cx="138837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MX" sz="48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Durante este curso, estaré guiándolos y acompañándolos en cada Unidad, combinando teoría con casos prácticos, tendencias actuales y herramientas que podrán aplicar directamente en su vida profesional.</a:t>
            </a:r>
            <a:endParaRPr b="0" i="0" sz="48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3248025" y="4844534"/>
            <a:ext cx="11830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A56"/>
              </a:buClr>
              <a:buSzPts val="6000"/>
              <a:buFont typeface="Nunito"/>
              <a:buNone/>
            </a:pPr>
            <a:r>
              <a:rPr b="1" i="0" lang="es-MX" sz="60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Políticas del Seminario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11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25" name="Google Shape;225;p11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1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11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30" name="Google Shape;230;p11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1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78359" y="1097733"/>
            <a:ext cx="14765700" cy="80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1. Tiempo de respuesta a dudas: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Cualquier consulta planteada por los estudiantes será atendida en un plazo no mayor a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24 horas en días hábiles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2. Revisión de evidencias de aprendizaje: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La retroalimentación y calificación de las evidencias se realizará en un plazo máximo de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10 días hábiles posteriores a la fecha límite de entrega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3. Medios de comunicación: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Toda interacción académica oficial se llevará a cabo únicamente a través del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correo institucional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y los canales oficiales de la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Universidad ICE México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12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40" name="Google Shape;240;p12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2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12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45" name="Google Shape;245;p12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2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2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1703458" y="1602542"/>
            <a:ext cx="14895681" cy="702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4. Entrega de evidencias: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No se aceptarán entregas completas de evidencias por correo electrónico.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Todas las actividades deberán cargarse en la plataforma institucional correspondiente.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5. Asesorías y acompañamiento: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Las asesorías se centrarán en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dudas puntuales y específicas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relacionadas con el contenido de la materia o con los entregables.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0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55" name="Google Shape;255;p13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3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13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60" name="Google Shape;260;p13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3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1544312" y="1425594"/>
            <a:ext cx="14765734" cy="605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6. Intentos de entrega: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Cada entregable contará únicamente con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un intento de envío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Es responsabilidad del estudiante planificar, revisar y validar sus archivos antes de cargarlos a la plataforma, ya que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no se permitirán modificaciones posteriores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7. Retroalimentación: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Cada evidencia recibirá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retroalimentación personalizada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, basada en la rúbrica correspondiente, destacando las fortalezas y las áreas de mejora.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14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70" name="Google Shape;270;p14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4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4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75" name="Google Shape;275;p14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4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1709946" y="1315503"/>
            <a:ext cx="15358854" cy="6327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8. Plagio y uso indebido de inteligencia artificial: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En caso de detectarse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plagio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o un uso indebido/excesivo de herramientas de inteligencia artificial en las evidencias, se asignará la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calificación mínima posible conforme a la rúbrica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El estudiante será informado de manera clara sobre los motivos de dicha decisión.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0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9199"/>
              </a:buClr>
              <a:buSzPts val="3600"/>
              <a:buFont typeface="Nunito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Con estas políticas buscamos fomentar un entorno de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respeto, responsabilidad y compromiso académico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, asegurando que cada estudiante tenga una experiencia de aprendizaje significativa y formativa.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3248025" y="4844534"/>
            <a:ext cx="118300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A56"/>
              </a:buClr>
              <a:buSzPts val="6000"/>
              <a:buFont typeface="Nunito"/>
              <a:buNone/>
            </a:pPr>
            <a:r>
              <a:rPr b="1" i="0" lang="es-MX" sz="60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Calendario de Sesiones Síncronas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6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96" name="Google Shape;296;p16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6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6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16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01" name="Google Shape;301;p16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6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6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1900760" y="1764683"/>
            <a:ext cx="14409286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Todas las sesiones en vivo se llevarán a cabo a través de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Google Meet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en los días y horarios establecidos.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Es importante conectarse puntualmente para aprovechar al máximo este espacio de acompañamiento, resolver dudas y reforzar los contenidos del seminario.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📌 Recuerda tener tu cámara encendida, utilizar un fondo neutro si es posible y mantener una actitud participativa.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17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11" name="Google Shape;311;p17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7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7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17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16" name="Google Shape;316;p17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7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1927699" y="960350"/>
            <a:ext cx="13752278" cy="1338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A56"/>
              </a:buClr>
              <a:buSzPts val="4400"/>
              <a:buFont typeface="Nunito"/>
              <a:buNone/>
            </a:pPr>
            <a:r>
              <a:rPr b="1" i="0" lang="es-MX" sz="44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Calendario de Sesiones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0" name="Google Shape;320;p17"/>
          <p:cNvGraphicFramePr/>
          <p:nvPr/>
        </p:nvGraphicFramePr>
        <p:xfrm>
          <a:off x="3378700" y="30746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{4E08B64B-C467-49B9-82B9-723D3BFE8381}</a:tableStyleId>
              </a:tblPr>
              <a:tblGrid>
                <a:gridCol w="846275"/>
                <a:gridCol w="5836325"/>
                <a:gridCol w="3122425"/>
              </a:tblGrid>
              <a:tr h="66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No.</a:t>
                      </a:r>
                      <a:endParaRPr b="1"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Fecha</a:t>
                      </a:r>
                      <a:endParaRPr b="1"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Hora (CDMX)</a:t>
                      </a:r>
                      <a:endParaRPr b="1"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05 de Marzo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:00 – 21:00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12 de Marzo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:00 – 21:00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19 de Marzo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:00 – 21:00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26 de Marzo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:00 – 21:00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09 de Abril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:00 – 21:00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16 de Abril      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lang="es-MX" sz="3000" u="none" cap="none" strike="noStrike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:00 – 21:00</a:t>
                      </a:r>
                      <a:endParaRPr sz="3000" u="none" cap="none" strike="noStrike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3248025" y="4844534"/>
            <a:ext cx="11830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Cronograma de la Materia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6">
            <a:alphaModFix/>
          </a:blip>
          <a:srcRect b="6009" l="0" r="0" t="70566"/>
          <a:stretch/>
        </p:blipFill>
        <p:spPr>
          <a:xfrm>
            <a:off x="2411875" y="5517975"/>
            <a:ext cx="14699349" cy="22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7">
            <a:alphaModFix/>
          </a:blip>
          <a:srcRect b="76167" l="0" r="83926" t="0"/>
          <a:stretch/>
        </p:blipFill>
        <p:spPr>
          <a:xfrm>
            <a:off x="2411875" y="2151292"/>
            <a:ext cx="3753574" cy="3617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3"/>
          <p:cNvGrpSpPr/>
          <p:nvPr/>
        </p:nvGrpSpPr>
        <p:grpSpPr>
          <a:xfrm>
            <a:off x="11268954" y="8193948"/>
            <a:ext cx="14496403" cy="7188019"/>
            <a:chOff x="3471" y="-47625"/>
            <a:chExt cx="1504744" cy="746125"/>
          </a:xfrm>
        </p:grpSpPr>
        <p:sp>
          <p:nvSpPr>
            <p:cNvPr id="108" name="Google Shape;108;p3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13538305" y="7086810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 b="90886" l="16018" r="18758" t="1689"/>
          <a:stretch/>
        </p:blipFill>
        <p:spPr>
          <a:xfrm>
            <a:off x="4572000" y="1621600"/>
            <a:ext cx="10502074" cy="7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19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38" name="Google Shape;338;p19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9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9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Google Shape;342;p19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43" name="Google Shape;343;p19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9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9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1599999" y="1985748"/>
            <a:ext cx="1449641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Con el objetivo de que tengan una visión clara de las actividades, tiempos y sesiones de acompañamiento en vivo, a continuación, se presenta el cronograma oficial.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Les recomiendo organizarse con anticipación para cumplir en tiempo y forma, ya que cada </a:t>
            </a:r>
            <a:r>
              <a:rPr b="0" i="0" lang="es-MX" sz="36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actividad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está diseñada para reforzar los aprendizajes y avanzar paso a paso hacia el proyecto final.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/>
          <p:nvPr/>
        </p:nvSpPr>
        <p:spPr>
          <a:xfrm>
            <a:off x="2583709" y="7916509"/>
            <a:ext cx="10376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Nota importante: </a:t>
            </a:r>
            <a:r>
              <a:rPr b="0" i="0" lang="es-MX" sz="24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Todas las actividades deberán entregarse dentro de la plataforma institucional en las fechas señaladas. No se aceptarán entregas fuera de tiempo ni por correo electrónico.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20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54" name="Google Shape;354;p20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0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20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59" name="Google Shape;359;p20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20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1752600" y="1819183"/>
            <a:ext cx="52533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unito"/>
              <a:buNone/>
            </a:pPr>
            <a:r>
              <a:rPr b="0" i="0" lang="es-MX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Apertura de Unidades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3" name="Google Shape;363;p20"/>
          <p:cNvGraphicFramePr/>
          <p:nvPr/>
        </p:nvGraphicFramePr>
        <p:xfrm>
          <a:off x="4358400" y="32773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{4E08B64B-C467-49B9-82B9-723D3BFE8381}</a:tableStyleId>
              </a:tblPr>
              <a:tblGrid>
                <a:gridCol w="3068150"/>
                <a:gridCol w="4592075"/>
              </a:tblGrid>
              <a:tr h="2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Unidad            </a:t>
                      </a:r>
                      <a:endParaRPr b="1"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Fecha de apertura</a:t>
                      </a:r>
                      <a:endParaRPr b="1"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Lunes 02 de Marzo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07 de Marzo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14 de Marzo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21 de Marzo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04 de Abril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s-MX" sz="2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11 de Abril</a:t>
                      </a:r>
                      <a:endParaRPr sz="27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21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70" name="Google Shape;370;p21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1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21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21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75" name="Google Shape;375;p21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1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1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1676400" y="1422020"/>
            <a:ext cx="76386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unito"/>
              <a:buNone/>
            </a:pPr>
            <a:r>
              <a:rPr b="0" i="0" lang="es-MX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Actividades y Fechas de Entrega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9" name="Google Shape;379;p21"/>
          <p:cNvGraphicFramePr/>
          <p:nvPr/>
        </p:nvGraphicFramePr>
        <p:xfrm>
          <a:off x="2414975" y="25492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{4E08B64B-C467-49B9-82B9-723D3BFE8381}</a:tableStyleId>
              </a:tblPr>
              <a:tblGrid>
                <a:gridCol w="7188125"/>
                <a:gridCol w="3935200"/>
              </a:tblGrid>
              <a:tr h="43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Actividad a evaluar</a:t>
                      </a:r>
                      <a:endParaRPr b="1"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Fecha lí­mite de entrega</a:t>
                      </a:r>
                      <a:endParaRPr b="1"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Nunito"/>
                          <a:ea typeface="Nunito"/>
                          <a:cs typeface="Nunito"/>
                          <a:sym typeface="Nunito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Evaluación diagnóstica</a:t>
                      </a: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 y </a:t>
                      </a: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Nunito"/>
                          <a:ea typeface="Nunito"/>
                          <a:cs typeface="Nunito"/>
                          <a:sym typeface="Nunito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Foro de expectativas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08 de Marzo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Control de lectura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15 de Marzo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Primera entrega de proyecto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22 de Marzo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Evaluación parcial de conocimientos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05 de Abril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Foro de discusión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12 de Abril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Evaluación parcial de conocimientos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19 de Abril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Proyecto final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s-MX" sz="23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Viernes 24 de Abril</a:t>
                      </a:r>
                      <a:endParaRPr sz="2300" u="none" cap="none" strike="noStrik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3248025" y="4844534"/>
            <a:ext cx="11830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Criterios de Evaluación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p2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97" name="Google Shape;397;p23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3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23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23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402" name="Google Shape;402;p23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3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23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08101" y="2410043"/>
            <a:ext cx="14201945" cy="522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9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12" name="Google Shape;412;p9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9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9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6" name="Google Shape;416;p9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417" name="Google Shape;417;p9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9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9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"/>
          <p:cNvSpPr txBox="1"/>
          <p:nvPr/>
        </p:nvSpPr>
        <p:spPr>
          <a:xfrm>
            <a:off x="2259850" y="2123300"/>
            <a:ext cx="137829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Estoy convencido de que esta experiencia será enriquecedora y les brindará una perspectiva sólida para enfrentar los retos del mundo empresarial digital.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¡Bienvenidos y comencemos este recorrido juntos!</a:t>
            </a:r>
            <a:endParaRPr b="0" i="0" sz="44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4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4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123" name="Google Shape;123;p4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4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720150" y="2405775"/>
            <a:ext cx="145899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Bienvenido a la asignatura "</a:t>
            </a:r>
            <a:r>
              <a:rPr b="1" lang="es-MX" sz="3600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Diseño y Planeación de Negocios Digitales</a:t>
            </a:r>
            <a:r>
              <a:rPr b="1" i="0" lang="es-MX" sz="36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".  </a:t>
            </a:r>
            <a:br>
              <a:rPr b="1" i="0" lang="es-MX" sz="36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36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MX" sz="3600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En esta asignatura serás capaz de analizar los principios básicos de la administración empresarial en el contexto digital, con el fin de estructurar y gestionar negocios alineados con objetivos estratégicos, utilizando herramientas y metodologías adaptadas a entornos virtuales.</a:t>
            </a:r>
            <a:endParaRPr b="1" i="0" sz="36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3061410" y="3203760"/>
            <a:ext cx="13309200" cy="51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 manera específica, trabajaremos en: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Identificar oportunidades de negocio en el entorno digital mediante el análisis de tendencias, necesidades del mercado y tecnologías emergentes para desarrollar propuestas innovadoras, viables  y alineadas con la demanda actual.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ea698aa0d_0_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9ea698aa0d_0_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9ea698aa0d_0_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ea698aa0d_0_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ea698aa0d_0_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9ea698aa0d_0_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ea698aa0d_0_2"/>
          <p:cNvSpPr txBox="1"/>
          <p:nvPr/>
        </p:nvSpPr>
        <p:spPr>
          <a:xfrm>
            <a:off x="3061375" y="3889550"/>
            <a:ext cx="138738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Diseñar modelos de negocio digital empleando metodologías como Business Model Canvas y Lean Startup para estructurar soluciones estratégicas que respondan a los retos y oportunidades del mercado digital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ea698aa0d_0_1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ea698aa0d_0_1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ea698aa0d_0_1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9ea698aa0d_0_1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9ea698aa0d_0_1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9ea698aa0d_0_1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9ea698aa0d_0_12"/>
          <p:cNvSpPr txBox="1"/>
          <p:nvPr/>
        </p:nvSpPr>
        <p:spPr>
          <a:xfrm>
            <a:off x="3061375" y="3889550"/>
            <a:ext cx="138738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Analizar la planeación estratégica de recursos y presupuestos utilizando herramientas de gestión financiera y proyecciones económicas para garantizar la viabilidad y sostenibilidad del negocio digital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ea698aa0d_0_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9ea698aa0d_0_2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ea698aa0d_0_2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9ea698aa0d_0_2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9ea698aa0d_0_2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9ea698aa0d_0_2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9ea698aa0d_0_22"/>
          <p:cNvSpPr txBox="1"/>
          <p:nvPr/>
        </p:nvSpPr>
        <p:spPr>
          <a:xfrm>
            <a:off x="3061375" y="3889550"/>
            <a:ext cx="138738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4.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Implementar estrategias de validación a través de prototipos, pruebas de mercado y ajustes iterativos para optimizar el modelo de negocio y asegurar (o mejorar) su aceptación por los usuarios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ea698aa0d_0_3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9ea698aa0d_0_3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9ea698aa0d_0_3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9ea698aa0d_0_3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9ea698aa0d_0_3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9ea698aa0d_0_3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ea698aa0d_0_32"/>
          <p:cNvSpPr txBox="1"/>
          <p:nvPr/>
        </p:nvSpPr>
        <p:spPr>
          <a:xfrm>
            <a:off x="3061375" y="3889550"/>
            <a:ext cx="138738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5.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Evaluar la operación y escalabilidad del negocio digital aplicando procesos de automatización y optimización para mejorar la eficiencia y potenciar su crecimiento.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ea698aa0d_0_4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9ea698aa0d_0_4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9ea698aa0d_0_4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9ea698aa0d_0_4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9ea698aa0d_0_4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9ea698aa0d_0_4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9ea698aa0d_0_42"/>
          <p:cNvSpPr txBox="1"/>
          <p:nvPr/>
        </p:nvSpPr>
        <p:spPr>
          <a:xfrm>
            <a:off x="3061375" y="3889550"/>
            <a:ext cx="138738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6.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Determinar los factores clave para la sostenibilidad y visión a largo plazo del negocio digital considerando aspectos económicos, sociales y tecnológicos para garantizar su impacto positivo y continuidad en el tiempo.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