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10287000" cx="18288000"/>
  <p:notesSz cx="6858000" cy="9144000"/>
  <p:embeddedFontLst>
    <p:embeddedFont>
      <p:font typeface="Nunito"/>
      <p:regular r:id="rId32"/>
      <p:bold r:id="rId33"/>
      <p:italic r:id="rId34"/>
      <p:boldItalic r:id="rId35"/>
    </p:embeddedFont>
    <p:embeddedFont>
      <p:font typeface="Poppi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iIZg8yMu4Hrysq+/aytdXCs2X8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45906E-1A60-438F-BF39-5A7B433B1C39}">
  <a:tblStyle styleId="{1C45906E-1A60-438F-BF39-5A7B433B1C3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Nunito-bold.fntdata"/><Relationship Id="rId10" Type="http://schemas.openxmlformats.org/officeDocument/2006/relationships/slide" Target="slides/slide4.xml"/><Relationship Id="rId32" Type="http://schemas.openxmlformats.org/officeDocument/2006/relationships/font" Target="fonts/Nunito-regular.fntdata"/><Relationship Id="rId13" Type="http://schemas.openxmlformats.org/officeDocument/2006/relationships/slide" Target="slides/slide7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6.xml"/><Relationship Id="rId34" Type="http://schemas.openxmlformats.org/officeDocument/2006/relationships/font" Target="fonts/Nunito-italic.fntdata"/><Relationship Id="rId15" Type="http://schemas.openxmlformats.org/officeDocument/2006/relationships/slide" Target="slides/slide9.xml"/><Relationship Id="rId37" Type="http://schemas.openxmlformats.org/officeDocument/2006/relationships/font" Target="fonts/Poppins-bold.fntdata"/><Relationship Id="rId14" Type="http://schemas.openxmlformats.org/officeDocument/2006/relationships/slide" Target="slides/slide8.xml"/><Relationship Id="rId36" Type="http://schemas.openxmlformats.org/officeDocument/2006/relationships/font" Target="fonts/Poppins-regular.fntdata"/><Relationship Id="rId17" Type="http://schemas.openxmlformats.org/officeDocument/2006/relationships/slide" Target="slides/slide11.xml"/><Relationship Id="rId39" Type="http://schemas.openxmlformats.org/officeDocument/2006/relationships/font" Target="fonts/Poppins-boldItalic.fntdata"/><Relationship Id="rId16" Type="http://schemas.openxmlformats.org/officeDocument/2006/relationships/slide" Target="slides/slide10.xml"/><Relationship Id="rId38" Type="http://schemas.openxmlformats.org/officeDocument/2006/relationships/font" Target="fonts/Poppi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ea698aa0d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39ea698aa0d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ea698aa0d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9ea698aa0d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ea698aa0d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9ea698aa0d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ea698aa0d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39ea698aa0d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ea698aa0d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39ea698aa0d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hyperlink" Target="https://aula.universidadicemexico.edu.mx/mod/quiz/view.php?id=8358" TargetMode="External"/><Relationship Id="rId8" Type="http://schemas.openxmlformats.org/officeDocument/2006/relationships/hyperlink" Target="https://aula.universidadicemexico.edu.mx/mod/forum/view.php?id=8360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260949" y="4838700"/>
            <a:ext cx="11830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2A56"/>
              </a:buClr>
              <a:buSzPts val="5400"/>
              <a:buFont typeface="Nunito"/>
              <a:buNone/>
            </a:pPr>
            <a:r>
              <a:rPr b="1" lang="es-MX" sz="5400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Análisis de Datos para la Toma de Decisiones</a:t>
            </a:r>
            <a:endParaRPr b="1" sz="5400">
              <a:solidFill>
                <a:srgbClr val="3B2A5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8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199" name="Google Shape;199;p8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8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8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204" name="Google Shape;204;p8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8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1841825" y="2591294"/>
            <a:ext cx="138837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MX" sz="48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Durante este curso, estaré guiándolos y acompañándolos en cada Unidad, combinando teoría con casos prácticos, tendencias actuales y herramientas que podrán aplicar directamente en su vida profesional.</a:t>
            </a:r>
            <a:endParaRPr b="0" i="0" sz="48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3248025" y="4844534"/>
            <a:ext cx="118300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2A56"/>
              </a:buClr>
              <a:buSzPts val="6000"/>
              <a:buFont typeface="Nunito"/>
              <a:buNone/>
            </a:pPr>
            <a:r>
              <a:rPr b="1" i="0" lang="es-MX" sz="60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Políticas del Seminario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11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225" name="Google Shape;225;p11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1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p11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230" name="Google Shape;230;p11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1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578359" y="1097733"/>
            <a:ext cx="14765700" cy="80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1. Tiempo de respuesta a dudas: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Cualquier consulta planteada por los estudiantes será atendida en un plazo no mayor a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24 horas en días hábiles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2. Revisión de evidencias de aprendizaje: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La retroalimentación y calificación de las evidencias se realizará en un plazo máximo de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10 días hábiles posteriores a la fecha límite de entrega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3. Medios de comunicación: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Toda interacción académica oficial se llevará a cabo únicamente a través del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correo institucional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 y los canales oficiales de la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Universidad ICE México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12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240" name="Google Shape;240;p12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2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2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12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245" name="Google Shape;245;p12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2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2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1703458" y="1602542"/>
            <a:ext cx="14895681" cy="702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4. Entrega de evidencias: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No se aceptarán entregas completas de evidencias por correo electrónico.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Todas las actividades deberán cargarse en la plataforma institucional correspondiente.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5. Asesorías y acompañamiento: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Las asesorías se centrarán en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dudas puntuales y específicas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 relacionadas con el contenido de la materia o con los entregables.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0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1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255" name="Google Shape;255;p13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3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3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13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260" name="Google Shape;260;p13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3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3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1544312" y="1425594"/>
            <a:ext cx="14765734" cy="605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6. Intentos de entrega: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Cada entregable contará únicamente con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un intento de envío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Es responsabilidad del estudiante planificar, revisar y validar sus archivos antes de cargarlos a la plataforma, ya que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no se permitirán modificaciones posteriores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7. Retroalimentación: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Cada evidencia recibirá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retroalimentación personalizada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, basada en la rúbrica correspondiente, destacando las fortalezas y las áreas de mejora.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14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270" name="Google Shape;270;p14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4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14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275" name="Google Shape;275;p14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4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1709946" y="1315503"/>
            <a:ext cx="15358854" cy="6327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8. Plagio y uso indebido de inteligencia artificial:</a:t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En caso de detectarse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plagio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 o un uso indebido/excesivo de herramientas de inteligencia artificial en las evidencias, se asignará la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calificación mínima posible conforme a la rúbrica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El estudiante será informado de manera clara sobre los motivos de dicha decisión.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0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9199"/>
              </a:buClr>
              <a:buSzPts val="3600"/>
              <a:buFont typeface="Nunito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Con estas políticas buscamos fomentar un entorno de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respeto, responsabilidad y compromiso académico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, asegurando que cada estudiante tenga una experiencia de aprendizaje significativa y formativa.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 txBox="1"/>
          <p:nvPr/>
        </p:nvSpPr>
        <p:spPr>
          <a:xfrm>
            <a:off x="3248025" y="4844534"/>
            <a:ext cx="1183005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2A56"/>
              </a:buClr>
              <a:buSzPts val="6000"/>
              <a:buFont typeface="Nunito"/>
              <a:buNone/>
            </a:pPr>
            <a:r>
              <a:rPr b="1" i="0" lang="es-MX" sz="60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Calendario de Sesiones Síncronas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16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296" name="Google Shape;296;p16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6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6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16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301" name="Google Shape;301;p16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6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16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1900760" y="1764683"/>
            <a:ext cx="14409286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Todas las sesiones en vivo se llevarán a cabo a través de </a:t>
            </a:r>
            <a:r>
              <a:rPr b="1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Google Meet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 en los días y horarios establecidos.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Es importante conectarse puntualmente para aprovechar al máximo este espacio de acompañamiento, resolver dudas y reforzar los contenidos del seminario.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📌 Recuerda tener tu cámara encendida, utilizar un fondo neutro si es posible y mantener una actitud participativa.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17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311" name="Google Shape;311;p17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7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7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17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316" name="Google Shape;316;p17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7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7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1927699" y="960350"/>
            <a:ext cx="13752278" cy="1338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2A56"/>
              </a:buClr>
              <a:buSzPts val="4400"/>
              <a:buFont typeface="Nunito"/>
              <a:buNone/>
            </a:pPr>
            <a:r>
              <a:rPr b="1" i="0" lang="es-MX" sz="44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Calendario de Sesiones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0" name="Google Shape;320;p17"/>
          <p:cNvGraphicFramePr/>
          <p:nvPr/>
        </p:nvGraphicFramePr>
        <p:xfrm>
          <a:off x="3378700" y="30746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{1C45906E-1A60-438F-BF39-5A7B433B1C39}</a:tableStyleId>
              </a:tblPr>
              <a:tblGrid>
                <a:gridCol w="846275"/>
                <a:gridCol w="5836325"/>
                <a:gridCol w="3122425"/>
              </a:tblGrid>
              <a:tr h="665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No.</a:t>
                      </a:r>
                      <a:endParaRPr b="1"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Fecha</a:t>
                      </a:r>
                      <a:endParaRPr b="1"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Hora (CDMX)</a:t>
                      </a:r>
                      <a:endParaRPr b="1"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05 de Marzo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17:00 – 19:00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12 de Marzo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17:00 – 19:00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19 de Marzo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17:00 – 19:00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26 de Marzo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17:00 – 19:00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09 de Abril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17:00 – 19:00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61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Jueves 16 de Abril      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300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17:00 – 19:00</a:t>
                      </a:r>
                      <a:endParaRPr sz="300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 txBox="1"/>
          <p:nvPr/>
        </p:nvSpPr>
        <p:spPr>
          <a:xfrm>
            <a:off x="3248025" y="4844534"/>
            <a:ext cx="118300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MX" sz="60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Cronograma de la Materia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101" name="Google Shape;101;p3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6">
            <a:alphaModFix/>
          </a:blip>
          <a:srcRect b="6009" l="0" r="0" t="70566"/>
          <a:stretch/>
        </p:blipFill>
        <p:spPr>
          <a:xfrm>
            <a:off x="2411875" y="5517975"/>
            <a:ext cx="14699349" cy="22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7">
            <a:alphaModFix/>
          </a:blip>
          <a:srcRect b="76167" l="0" r="83926" t="0"/>
          <a:stretch/>
        </p:blipFill>
        <p:spPr>
          <a:xfrm>
            <a:off x="2411875" y="2151292"/>
            <a:ext cx="3753574" cy="3617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3"/>
          <p:cNvGrpSpPr/>
          <p:nvPr/>
        </p:nvGrpSpPr>
        <p:grpSpPr>
          <a:xfrm>
            <a:off x="11268954" y="8193948"/>
            <a:ext cx="14496403" cy="7188019"/>
            <a:chOff x="3471" y="-47625"/>
            <a:chExt cx="1504744" cy="746125"/>
          </a:xfrm>
        </p:grpSpPr>
        <p:sp>
          <p:nvSpPr>
            <p:cNvPr id="108" name="Google Shape;108;p3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13538305" y="7086810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7">
            <a:alphaModFix/>
          </a:blip>
          <a:srcRect b="90886" l="16018" r="18758" t="1689"/>
          <a:stretch/>
        </p:blipFill>
        <p:spPr>
          <a:xfrm>
            <a:off x="4572000" y="1621600"/>
            <a:ext cx="10502074" cy="7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19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338" name="Google Shape;338;p19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9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19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" name="Google Shape;342;p19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343" name="Google Shape;343;p19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9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9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1599999" y="1985748"/>
            <a:ext cx="1449641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Con el objetivo de que tengan una visión clara de las actividades, tiempos y sesiones de acompañamiento en vivo, a continuación, se presenta el cronograma oficial.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691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Les recomiendo organizarse con anticipación para cumplir en tiempo y forma, ya que cada </a:t>
            </a:r>
            <a:r>
              <a:rPr b="0" i="0" lang="es-MX" sz="36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actividad</a:t>
            </a:r>
            <a:r>
              <a:rPr b="0" i="0" lang="es-MX" sz="36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 está diseñada para reforzar los aprendizajes y avanzar paso a paso hacia el proyecto final.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 txBox="1"/>
          <p:nvPr/>
        </p:nvSpPr>
        <p:spPr>
          <a:xfrm>
            <a:off x="2583709" y="7916509"/>
            <a:ext cx="10376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Nota importante: </a:t>
            </a:r>
            <a:r>
              <a:rPr b="0" i="0" lang="es-MX" sz="2400" u="none" cap="none" strike="noStrike">
                <a:solidFill>
                  <a:srgbClr val="869199"/>
                </a:solidFill>
                <a:latin typeface="Nunito"/>
                <a:ea typeface="Nunito"/>
                <a:cs typeface="Nunito"/>
                <a:sym typeface="Nunito"/>
              </a:rPr>
              <a:t>Todas las actividades deberán entregarse dentro de la plataforma institucional en las fechas señaladas. No se aceptarán entregas fuera de tiempo ni por correo electrónico.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353;p20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354" name="Google Shape;354;p20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0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20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20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359" name="Google Shape;359;p20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0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20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1752600" y="1819183"/>
            <a:ext cx="52533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unito"/>
              <a:buNone/>
            </a:pPr>
            <a:r>
              <a:rPr b="0" i="0" lang="es-MX" sz="40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Apertura de Unidades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3" name="Google Shape;363;p20"/>
          <p:cNvGraphicFramePr/>
          <p:nvPr/>
        </p:nvGraphicFramePr>
        <p:xfrm>
          <a:off x="4358400" y="32773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{1C45906E-1A60-438F-BF39-5A7B433B1C39}</a:tableStyleId>
              </a:tblPr>
              <a:tblGrid>
                <a:gridCol w="3068150"/>
                <a:gridCol w="4592075"/>
              </a:tblGrid>
              <a:tr h="29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Unidad            </a:t>
                      </a:r>
                      <a:endParaRPr b="1"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Fecha de apertura</a:t>
                      </a:r>
                      <a:endParaRPr b="1"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Lunes 02 de Marzo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Sábado 07 de Marzo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Sábado 14 de Marzo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Sábado 21 de Marzo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Sábado 04 de Abril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Sábado 11 de Abril</a:t>
                      </a:r>
                      <a:endParaRPr sz="27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9" name="Google Shape;369;p21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370" name="Google Shape;370;p21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1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21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21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375" name="Google Shape;375;p21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1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21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1676400" y="1422020"/>
            <a:ext cx="76386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unito"/>
              <a:buNone/>
            </a:pPr>
            <a:r>
              <a:rPr b="0" i="0" lang="es-MX" sz="40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Actividades y Fechas de Entrega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9" name="Google Shape;379;p21"/>
          <p:cNvGraphicFramePr/>
          <p:nvPr/>
        </p:nvGraphicFramePr>
        <p:xfrm>
          <a:off x="2414975" y="25492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{1C45906E-1A60-438F-BF39-5A7B433B1C39}</a:tableStyleId>
              </a:tblPr>
              <a:tblGrid>
                <a:gridCol w="7188125"/>
                <a:gridCol w="3935200"/>
              </a:tblGrid>
              <a:tr h="438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b="1"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Actividad a evaluar</a:t>
                      </a:r>
                      <a:endParaRPr b="1"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Fecha lí­mite de entrega</a:t>
                      </a:r>
                      <a:endParaRPr b="1"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Nunito"/>
                          <a:ea typeface="Nunito"/>
                          <a:cs typeface="Nunito"/>
                          <a:sym typeface="Nunito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Evaluación diagnóstica</a:t>
                      </a: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 y </a:t>
                      </a: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Nunito"/>
                          <a:ea typeface="Nunito"/>
                          <a:cs typeface="Nunito"/>
                          <a:sym typeface="Nunito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Foro de expectativas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08 de Marzo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Control de lectura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15 de Marzo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Primera entrega de proyecto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22 de Marzo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Evaluación parcial de conocimientos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05 de Abril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Foro de discusión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12 de Abril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Evaluación parcial de conocimientos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Domingo 19 de Abril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Proyecto final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s-MX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Nunito"/>
                          <a:ea typeface="Nunito"/>
                          <a:cs typeface="Nunito"/>
                          <a:sym typeface="Nunito"/>
                        </a:rPr>
                        <a:t>Viernes 24 de Abril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2"/>
          <p:cNvSpPr txBox="1"/>
          <p:nvPr/>
        </p:nvSpPr>
        <p:spPr>
          <a:xfrm>
            <a:off x="3248025" y="4844534"/>
            <a:ext cx="118300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MX" sz="6000" u="none" cap="none" strike="noStrike">
                <a:solidFill>
                  <a:srgbClr val="3B2A56"/>
                </a:solidFill>
                <a:latin typeface="Nunito"/>
                <a:ea typeface="Nunito"/>
                <a:cs typeface="Nunito"/>
                <a:sym typeface="Nunito"/>
              </a:rPr>
              <a:t>Criterios de Evaluación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6" name="Google Shape;396;p23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397" name="Google Shape;397;p23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3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23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23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402" name="Google Shape;402;p23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3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23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08101" y="2410043"/>
            <a:ext cx="14201945" cy="522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9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412" name="Google Shape;412;p9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9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9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9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6" name="Google Shape;416;p9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417" name="Google Shape;417;p9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9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9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9"/>
          <p:cNvSpPr txBox="1"/>
          <p:nvPr/>
        </p:nvSpPr>
        <p:spPr>
          <a:xfrm>
            <a:off x="2259850" y="2123300"/>
            <a:ext cx="137829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Estoy convencido de que esta experiencia será enriquecedora y les brindará una perspectiva sólida para enfrentar los retos del mundo empresarial digital.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¡Bienvenidos y comencemos este recorrido juntos!</a:t>
            </a:r>
            <a:endParaRPr b="0" i="0" sz="44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27" l="-103601" r="-267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597643" y="596900"/>
            <a:ext cx="17092714" cy="9194800"/>
            <a:chOff x="0" y="0"/>
            <a:chExt cx="4501785" cy="2421676"/>
          </a:xfrm>
        </p:grpSpPr>
        <p:sp>
          <p:nvSpPr>
            <p:cNvPr id="118" name="Google Shape;118;p4"/>
            <p:cNvSpPr/>
            <p:nvPr/>
          </p:nvSpPr>
          <p:spPr>
            <a:xfrm>
              <a:off x="0" y="0"/>
              <a:ext cx="4501785" cy="2421676"/>
            </a:xfrm>
            <a:custGeom>
              <a:rect b="b" l="l" r="r" t="t"/>
              <a:pathLst>
                <a:path extrusionOk="0" h="2421676" w="4501785">
                  <a:moveTo>
                    <a:pt x="0" y="0"/>
                  </a:moveTo>
                  <a:lnTo>
                    <a:pt x="4501785" y="0"/>
                  </a:lnTo>
                  <a:lnTo>
                    <a:pt x="4501785" y="2421676"/>
                  </a:lnTo>
                  <a:lnTo>
                    <a:pt x="0" y="24216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0" y="57150"/>
              <a:ext cx="4501785" cy="2364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4"/>
          <p:cNvSpPr/>
          <p:nvPr/>
        </p:nvSpPr>
        <p:spPr>
          <a:xfrm rot="10800000">
            <a:off x="16310046" y="-2312817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-6630940" y="3864288"/>
            <a:ext cx="8623491" cy="8750775"/>
          </a:xfrm>
          <a:custGeom>
            <a:rect b="b" l="l" r="r" t="t"/>
            <a:pathLst>
              <a:path extrusionOk="0" h="8750775" w="8623491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4"/>
          <p:cNvGrpSpPr/>
          <p:nvPr/>
        </p:nvGrpSpPr>
        <p:grpSpPr>
          <a:xfrm>
            <a:off x="11892404" y="7780865"/>
            <a:ext cx="14496414" cy="7188027"/>
            <a:chOff x="3471" y="-47625"/>
            <a:chExt cx="1504744" cy="746125"/>
          </a:xfrm>
        </p:grpSpPr>
        <p:sp>
          <p:nvSpPr>
            <p:cNvPr id="123" name="Google Shape;123;p4"/>
            <p:cNvSpPr/>
            <p:nvPr/>
          </p:nvSpPr>
          <p:spPr>
            <a:xfrm>
              <a:off x="3471" y="0"/>
              <a:ext cx="1504744" cy="698500"/>
            </a:xfrm>
            <a:custGeom>
              <a:rect b="b" l="l" r="r" t="t"/>
              <a:pathLst>
                <a:path extrusionOk="0" h="698500" w="1504744">
                  <a:moveTo>
                    <a:pt x="1499125" y="364873"/>
                  </a:moveTo>
                  <a:lnTo>
                    <a:pt x="1314104" y="682877"/>
                  </a:lnTo>
                  <a:cubicBezTo>
                    <a:pt x="1308477" y="692550"/>
                    <a:pt x="1298130" y="698500"/>
                    <a:pt x="1286940" y="698500"/>
                  </a:cubicBezTo>
                  <a:lnTo>
                    <a:pt x="217804" y="698500"/>
                  </a:lnTo>
                  <a:cubicBezTo>
                    <a:pt x="206613" y="698500"/>
                    <a:pt x="196267" y="692550"/>
                    <a:pt x="190639" y="682877"/>
                  </a:cubicBezTo>
                  <a:lnTo>
                    <a:pt x="5619" y="364873"/>
                  </a:lnTo>
                  <a:cubicBezTo>
                    <a:pt x="0" y="355215"/>
                    <a:pt x="0" y="343285"/>
                    <a:pt x="5619" y="333627"/>
                  </a:cubicBezTo>
                  <a:lnTo>
                    <a:pt x="190639" y="15623"/>
                  </a:lnTo>
                  <a:cubicBezTo>
                    <a:pt x="196267" y="5950"/>
                    <a:pt x="206613" y="0"/>
                    <a:pt x="217804" y="0"/>
                  </a:cubicBezTo>
                  <a:lnTo>
                    <a:pt x="1286940" y="0"/>
                  </a:lnTo>
                  <a:cubicBezTo>
                    <a:pt x="1298130" y="0"/>
                    <a:pt x="1308477" y="5950"/>
                    <a:pt x="1314104" y="15623"/>
                  </a:cubicBezTo>
                  <a:lnTo>
                    <a:pt x="1499125" y="333627"/>
                  </a:lnTo>
                  <a:cubicBezTo>
                    <a:pt x="1504744" y="343285"/>
                    <a:pt x="1504744" y="355215"/>
                    <a:pt x="1499125" y="364873"/>
                  </a:cubicBezTo>
                  <a:close/>
                </a:path>
              </a:pathLst>
            </a:custGeom>
            <a:solidFill>
              <a:srgbClr val="5E6B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4"/>
          <p:cNvSpPr/>
          <p:nvPr/>
        </p:nvSpPr>
        <p:spPr>
          <a:xfrm>
            <a:off x="13538305" y="6762855"/>
            <a:ext cx="4990890" cy="4990890"/>
          </a:xfrm>
          <a:custGeom>
            <a:rect b="b" l="l" r="r" t="t"/>
            <a:pathLst>
              <a:path extrusionOk="0" h="4990890" w="4990890">
                <a:moveTo>
                  <a:pt x="0" y="0"/>
                </a:moveTo>
                <a:lnTo>
                  <a:pt x="4990890" y="0"/>
                </a:lnTo>
                <a:lnTo>
                  <a:pt x="4990890" y="4990890"/>
                </a:lnTo>
                <a:lnTo>
                  <a:pt x="0" y="4990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720150" y="2405775"/>
            <a:ext cx="145899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Bienvenido a la asignatura "</a:t>
            </a:r>
            <a:r>
              <a:rPr b="1" lang="es-MX" sz="3600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Análisis de Datos para la Toma de Decisiones</a:t>
            </a:r>
            <a:r>
              <a:rPr b="1" i="0" lang="es-MX" sz="36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".  </a:t>
            </a:r>
            <a:br>
              <a:rPr b="1" i="0" lang="es-MX" sz="3600" u="none" cap="none" strike="noStrike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36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MX" sz="3600">
                <a:solidFill>
                  <a:srgbClr val="0D1C38"/>
                </a:solidFill>
                <a:latin typeface="Poppins"/>
                <a:ea typeface="Poppins"/>
                <a:cs typeface="Poppins"/>
                <a:sym typeface="Poppins"/>
              </a:rPr>
              <a:t>En esta asignatura serás capaz de desarrollar las habilidades necesarias para recopilar, analizar y visualizar datos de manera efectiva, utilizando herramientas especializadas como Google Analytics y Data Studio, con el fin de identificar patrones, tendencias y oportunidades de mejora en las estrategias de marketing digital.</a:t>
            </a:r>
            <a:endParaRPr b="1" i="0" sz="3600" u="none" cap="none" strike="noStrike">
              <a:solidFill>
                <a:srgbClr val="0D1C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4" r="-155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3061410" y="3203760"/>
            <a:ext cx="13309200" cy="3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 manera específica, trabajaremos en: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1. Comprender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concepto de marketing basado en datos y su impacto en la toma de decisiones para la optimización de estrategias empresariales</a:t>
            </a: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ea698aa0d_0_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6" r="-155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9ea698aa0d_0_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9ea698aa0d_0_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ea698aa0d_0_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ea698aa0d_0_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9ea698aa0d_0_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ea698aa0d_0_2"/>
          <p:cNvSpPr txBox="1"/>
          <p:nvPr/>
        </p:nvSpPr>
        <p:spPr>
          <a:xfrm>
            <a:off x="3061375" y="3889550"/>
            <a:ext cx="13873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2. Comparar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diferentes métricas de rentabilidad identificando la importancia de cada una, así como su utilidad dentro del análisis de datos</a:t>
            </a: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ea698aa0d_0_1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6" r="-155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9ea698aa0d_0_1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9ea698aa0d_0_1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9ea698aa0d_0_1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9ea698aa0d_0_1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9ea698aa0d_0_1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9ea698aa0d_0_12"/>
          <p:cNvSpPr txBox="1"/>
          <p:nvPr/>
        </p:nvSpPr>
        <p:spPr>
          <a:xfrm>
            <a:off x="3061375" y="3889550"/>
            <a:ext cx="138738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3. Configurar</a:t>
            </a: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Google Analytics 4 para analizar el rendimiento de sus campañas de marketing digital, con el fin de optimizar sus estrategias por medio de la generación de informes personalizados</a:t>
            </a: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ea698aa0d_0_2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6" r="-155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9ea698aa0d_0_2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9ea698aa0d_0_2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9ea698aa0d_0_2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9ea698aa0d_0_2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9ea698aa0d_0_2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9ea698aa0d_0_22"/>
          <p:cNvSpPr txBox="1"/>
          <p:nvPr/>
        </p:nvSpPr>
        <p:spPr>
          <a:xfrm>
            <a:off x="3061375" y="3889550"/>
            <a:ext cx="138738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4. Seleccionar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las herramientas de visualización de datos más adecuadas para transformar datos en información visual clara y efectiva, facilitando el análisis y la toma de decisiones estratégicas a través de la comprensión de las diversas herramientas de visualización de datos</a:t>
            </a: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ea698aa0d_0_3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6" r="-155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9ea698aa0d_0_3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9ea698aa0d_0_3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9ea698aa0d_0_3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9ea698aa0d_0_3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9ea698aa0d_0_3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9ea698aa0d_0_32"/>
          <p:cNvSpPr txBox="1"/>
          <p:nvPr/>
        </p:nvSpPr>
        <p:spPr>
          <a:xfrm>
            <a:off x="3061375" y="3889550"/>
            <a:ext cx="138738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5. Integrar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análisis de datos cualitativos y cuantitativos en sus estrategias de marketing, con el fin de obtener una comprensión profunda del comportamiento del consumidor y optimizar el rendimiento de sus campañas</a:t>
            </a: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ea698aa0d_0_4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5596" r="-155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9ea698aa0d_0_42"/>
          <p:cNvSpPr/>
          <p:nvPr/>
        </p:nvSpPr>
        <p:spPr>
          <a:xfrm>
            <a:off x="-235271" y="4565874"/>
            <a:ext cx="5902101" cy="5902101"/>
          </a:xfrm>
          <a:custGeom>
            <a:rect b="b" l="l" r="r" t="t"/>
            <a:pathLst>
              <a:path extrusionOk="0" h="5902101" w="5902101">
                <a:moveTo>
                  <a:pt x="0" y="0"/>
                </a:moveTo>
                <a:lnTo>
                  <a:pt x="5902100" y="0"/>
                </a:lnTo>
                <a:lnTo>
                  <a:pt x="5902100" y="5902101"/>
                </a:lnTo>
                <a:lnTo>
                  <a:pt x="0" y="5902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9ea698aa0d_0_42"/>
          <p:cNvSpPr/>
          <p:nvPr/>
        </p:nvSpPr>
        <p:spPr>
          <a:xfrm>
            <a:off x="9670120" y="9439275"/>
            <a:ext cx="5666829" cy="3101301"/>
          </a:xfrm>
          <a:custGeom>
            <a:rect b="b" l="l" r="r" t="t"/>
            <a:pathLst>
              <a:path extrusionOk="0" h="3101301" w="5666829">
                <a:moveTo>
                  <a:pt x="0" y="0"/>
                </a:moveTo>
                <a:lnTo>
                  <a:pt x="5666830" y="0"/>
                </a:lnTo>
                <a:lnTo>
                  <a:pt x="5666830" y="3101301"/>
                </a:lnTo>
                <a:lnTo>
                  <a:pt x="0" y="3101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9ea698aa0d_0_42"/>
          <p:cNvSpPr/>
          <p:nvPr/>
        </p:nvSpPr>
        <p:spPr>
          <a:xfrm>
            <a:off x="-2672315" y="-776716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9ea698aa0d_0_42"/>
          <p:cNvSpPr/>
          <p:nvPr/>
        </p:nvSpPr>
        <p:spPr>
          <a:xfrm>
            <a:off x="1382633" y="-2467427"/>
            <a:ext cx="8765350" cy="8765350"/>
          </a:xfrm>
          <a:custGeom>
            <a:rect b="b" l="l" r="r" t="t"/>
            <a:pathLst>
              <a:path extrusionOk="0" h="8765350" w="8765350">
                <a:moveTo>
                  <a:pt x="0" y="0"/>
                </a:moveTo>
                <a:lnTo>
                  <a:pt x="8765350" y="0"/>
                </a:lnTo>
                <a:lnTo>
                  <a:pt x="8765350" y="8765349"/>
                </a:lnTo>
                <a:lnTo>
                  <a:pt x="0" y="8765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9ea698aa0d_0_42"/>
          <p:cNvSpPr/>
          <p:nvPr/>
        </p:nvSpPr>
        <p:spPr>
          <a:xfrm rot="10800000">
            <a:off x="16935170" y="7200900"/>
            <a:ext cx="4054948" cy="4114800"/>
          </a:xfrm>
          <a:custGeom>
            <a:rect b="b" l="l" r="r" t="t"/>
            <a:pathLst>
              <a:path extrusionOk="0" h="4114800" w="4054948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9ea698aa0d_0_42"/>
          <p:cNvSpPr txBox="1"/>
          <p:nvPr/>
        </p:nvSpPr>
        <p:spPr>
          <a:xfrm>
            <a:off x="3061375" y="3889550"/>
            <a:ext cx="13873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6. Evaluar </a:t>
            </a:r>
            <a:r>
              <a:rPr lang="es-MX" sz="4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alternativas y escenarios para la toma de decisiones por medio de la implementación de técnicas de automatización y análisis en tiempo real</a:t>
            </a:r>
            <a:r>
              <a:rPr b="0" i="0" lang="es-MX" sz="4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