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heXhpKYgSUQYNBXU3ZQACiKIi3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8668d266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398668d2668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8668d266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g398668d2668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98668d266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398668d2668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3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Costos y Presupuestos en Entornos Digitales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5613489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8668d2668_0_4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98668d2668_0_40"/>
          <p:cNvSpPr/>
          <p:nvPr/>
        </p:nvSpPr>
        <p:spPr>
          <a:xfrm>
            <a:off x="12629337" y="-1608387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98668d2668_0_40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Modelos de Pricing: Pago por Uso y Dinámico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98668d2668_0_40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Modelos Basados en Consumo y Demanda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98668d2668_0_40"/>
          <p:cNvSpPr/>
          <p:nvPr/>
        </p:nvSpPr>
        <p:spPr>
          <a:xfrm>
            <a:off x="3969875" y="48847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</a:rPr>
              <a:t>3. Modelo de Pago por Uso (Pay-Per-Use):</a:t>
            </a:r>
            <a:endParaRPr b="1"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Definición:</a:t>
            </a:r>
            <a:r>
              <a:rPr lang="es-MX" sz="2800">
                <a:solidFill>
                  <a:schemeClr val="dk1"/>
                </a:solidFill>
              </a:rPr>
              <a:t> El cliente paga </a:t>
            </a:r>
            <a:r>
              <a:rPr i="1" lang="es-MX" sz="2800">
                <a:solidFill>
                  <a:schemeClr val="dk1"/>
                </a:solidFill>
              </a:rPr>
              <a:t>exactamente</a:t>
            </a:r>
            <a:r>
              <a:rPr lang="es-MX" sz="2800">
                <a:solidFill>
                  <a:schemeClr val="dk1"/>
                </a:solidFill>
              </a:rPr>
              <a:t> por lo que consume.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Ventaja:</a:t>
            </a:r>
            <a:r>
              <a:rPr lang="es-MX" sz="2800">
                <a:solidFill>
                  <a:schemeClr val="dk1"/>
                </a:solidFill>
              </a:rPr>
              <a:t> Flexibilidad total para el cliente.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Desventaja:</a:t>
            </a:r>
            <a:r>
              <a:rPr lang="es-MX" sz="2800">
                <a:solidFill>
                  <a:schemeClr val="dk1"/>
                </a:solidFill>
              </a:rPr>
              <a:t> Ingresos fluctuantes e impredecibles para la empresa.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Ejemplos:</a:t>
            </a:r>
            <a:r>
              <a:rPr lang="es-MX" sz="2800">
                <a:solidFill>
                  <a:schemeClr val="dk1"/>
                </a:solidFill>
              </a:rPr>
              <a:t> </a:t>
            </a:r>
            <a:r>
              <a:rPr i="1" lang="es-MX" sz="2800">
                <a:solidFill>
                  <a:schemeClr val="dk1"/>
                </a:solidFill>
              </a:rPr>
              <a:t>Amazon Web Services (AWS)</a:t>
            </a:r>
            <a:r>
              <a:rPr lang="es-MX" sz="2800">
                <a:solidFill>
                  <a:schemeClr val="dk1"/>
                </a:solidFill>
              </a:rPr>
              <a:t>, servicios de telefonía en la nube.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</a:rPr>
              <a:t>4. Precios Dinámicos:</a:t>
            </a:r>
            <a:endParaRPr b="1"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Definición:</a:t>
            </a:r>
            <a:r>
              <a:rPr lang="es-MX" sz="2800">
                <a:solidFill>
                  <a:schemeClr val="dk1"/>
                </a:solidFill>
              </a:rPr>
              <a:t> Los precios varían en tiempo real según la oferta y la demanda.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Ventaja:</a:t>
            </a:r>
            <a:r>
              <a:rPr lang="es-MX" sz="2800">
                <a:solidFill>
                  <a:schemeClr val="dk1"/>
                </a:solidFill>
              </a:rPr>
              <a:t> Maximización de ingresos en picos de demanda.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Desventaja:</a:t>
            </a:r>
            <a:r>
              <a:rPr lang="es-MX" sz="2800">
                <a:solidFill>
                  <a:schemeClr val="dk1"/>
                </a:solidFill>
              </a:rPr>
              <a:t> Puede generar percepción negativa en los clientes.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Ejemplos:</a:t>
            </a:r>
            <a:r>
              <a:rPr lang="es-MX" sz="2800">
                <a:solidFill>
                  <a:schemeClr val="dk1"/>
                </a:solidFill>
              </a:rPr>
              <a:t> </a:t>
            </a:r>
            <a:r>
              <a:rPr i="1" lang="es-MX" sz="2800">
                <a:solidFill>
                  <a:schemeClr val="dk1"/>
                </a:solidFill>
              </a:rPr>
              <a:t>Uber</a:t>
            </a:r>
            <a:r>
              <a:rPr lang="es-MX" sz="2800">
                <a:solidFill>
                  <a:schemeClr val="dk1"/>
                </a:solidFill>
              </a:rPr>
              <a:t> (tarifa dinámica), </a:t>
            </a:r>
            <a:r>
              <a:rPr i="1" lang="es-MX" sz="2800">
                <a:solidFill>
                  <a:schemeClr val="dk1"/>
                </a:solidFill>
              </a:rPr>
              <a:t>Airbnb</a:t>
            </a:r>
            <a:r>
              <a:rPr lang="es-MX" sz="2800">
                <a:solidFill>
                  <a:schemeClr val="dk1"/>
                </a:solidFill>
              </a:rPr>
              <a:t> (precios por temporada).</a:t>
            </a:r>
            <a:endParaRPr b="1" sz="4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8668d2668_0_49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98668d2668_0_49"/>
          <p:cNvSpPr/>
          <p:nvPr/>
        </p:nvSpPr>
        <p:spPr>
          <a:xfrm>
            <a:off x="12716262" y="-1753287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98668d2668_0_49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Herramientas para la Gestión Eficiente de Costos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98668d2668_0_49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Tecnología para la Gestión Financiera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98668d2668_0_49"/>
          <p:cNvSpPr/>
          <p:nvPr/>
        </p:nvSpPr>
        <p:spPr>
          <a:xfrm>
            <a:off x="4383750" y="5033374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</a:rPr>
              <a:t>La Gestión Digital Requiere Herramientas Digitales:</a:t>
            </a:r>
            <a:r>
              <a:rPr lang="es-MX" sz="2800">
                <a:solidFill>
                  <a:schemeClr val="dk1"/>
                </a:solidFill>
              </a:rPr>
              <a:t> Permiten la automatización y el análisis de costos en tiempo real.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</a:rPr>
              <a:t>Software de Contabilidad y Finanzas:</a:t>
            </a:r>
            <a:endParaRPr b="1"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Ejemplo:</a:t>
            </a:r>
            <a:r>
              <a:rPr lang="es-MX" sz="2800">
                <a:solidFill>
                  <a:schemeClr val="dk1"/>
                </a:solidFill>
              </a:rPr>
              <a:t> </a:t>
            </a:r>
            <a:r>
              <a:rPr i="1" lang="es-MX" sz="2800">
                <a:solidFill>
                  <a:schemeClr val="dk1"/>
                </a:solidFill>
              </a:rPr>
              <a:t>QuickBooks</a:t>
            </a:r>
            <a:r>
              <a:rPr lang="es-MX" sz="2800">
                <a:solidFill>
                  <a:schemeClr val="dk1"/>
                </a:solidFill>
              </a:rPr>
              <a:t>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Función:</a:t>
            </a:r>
            <a:r>
              <a:rPr lang="es-MX" sz="2800">
                <a:solidFill>
                  <a:schemeClr val="dk1"/>
                </a:solidFill>
              </a:rPr>
              <a:t> Automatiza tareas (facturación, gastos), monitorea el flujo de efectivo y se integra con otras plataformas (bancos, Stripe).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</a:rPr>
              <a:t>Plataformas de Análisis de Datos (BI):</a:t>
            </a:r>
            <a:endParaRPr b="1"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Ejemplo:</a:t>
            </a:r>
            <a:r>
              <a:rPr lang="es-MX" sz="2800">
                <a:solidFill>
                  <a:schemeClr val="dk1"/>
                </a:solidFill>
              </a:rPr>
              <a:t> </a:t>
            </a:r>
            <a:r>
              <a:rPr i="1" lang="es-MX" sz="2800">
                <a:solidFill>
                  <a:schemeClr val="dk1"/>
                </a:solidFill>
              </a:rPr>
              <a:t>Tableau</a:t>
            </a:r>
            <a:r>
              <a:rPr lang="es-MX" sz="2800">
                <a:solidFill>
                  <a:schemeClr val="dk1"/>
                </a:solidFill>
              </a:rPr>
              <a:t> (o Power BI).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Función:</a:t>
            </a:r>
            <a:r>
              <a:rPr lang="es-MX" sz="2800">
                <a:solidFill>
                  <a:schemeClr val="dk1"/>
                </a:solidFill>
              </a:rPr>
              <a:t> Convierte datos complejos en </a:t>
            </a:r>
            <a:r>
              <a:rPr i="1" lang="es-MX" sz="2800">
                <a:solidFill>
                  <a:schemeClr val="dk1"/>
                </a:solidFill>
              </a:rPr>
              <a:t>dashboards</a:t>
            </a:r>
            <a:r>
              <a:rPr lang="es-MX" sz="2800">
                <a:solidFill>
                  <a:schemeClr val="dk1"/>
                </a:solidFill>
              </a:rPr>
              <a:t> visuales. Permite </a:t>
            </a:r>
            <a:r>
              <a:rPr i="1" lang="es-MX" sz="2800">
                <a:solidFill>
                  <a:schemeClr val="dk1"/>
                </a:solidFill>
              </a:rPr>
              <a:t>ver</a:t>
            </a:r>
            <a:r>
              <a:rPr lang="es-MX" sz="2800">
                <a:solidFill>
                  <a:schemeClr val="dk1"/>
                </a:solidFill>
              </a:rPr>
              <a:t> dónde se gasta, analizar el costo de adquisición (CAC) vs. el retorno (ROI) y tomar decisiones estratégicas.</a:t>
            </a:r>
            <a:endParaRPr b="1" sz="4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7"/>
          <p:cNvPicPr preferRelativeResize="0"/>
          <p:nvPr/>
        </p:nvPicPr>
        <p:blipFill rotWithShape="1">
          <a:blip r:embed="rId3">
            <a:alphaModFix/>
          </a:blip>
          <a:srcRect b="65352" l="0" r="0" t="0"/>
          <a:stretch/>
        </p:blipFill>
        <p:spPr>
          <a:xfrm>
            <a:off x="0" y="0"/>
            <a:ext cx="13715974" cy="35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 b="0" l="1685" r="50028" t="36880"/>
          <a:stretch/>
        </p:blipFill>
        <p:spPr>
          <a:xfrm>
            <a:off x="6347500" y="0"/>
            <a:ext cx="10256026" cy="1005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3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398668d2668_0_60"/>
          <p:cNvPicPr preferRelativeResize="0"/>
          <p:nvPr/>
        </p:nvPicPr>
        <p:blipFill rotWithShape="1">
          <a:blip r:embed="rId3">
            <a:alphaModFix/>
          </a:blip>
          <a:srcRect b="65352" l="0" r="0" t="0"/>
          <a:stretch/>
        </p:blipFill>
        <p:spPr>
          <a:xfrm>
            <a:off x="0" y="0"/>
            <a:ext cx="13715974" cy="35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98668d2668_0_60"/>
          <p:cNvPicPr preferRelativeResize="0"/>
          <p:nvPr/>
        </p:nvPicPr>
        <p:blipFill rotWithShape="1">
          <a:blip r:embed="rId3">
            <a:alphaModFix/>
          </a:blip>
          <a:srcRect b="0" l="49439" r="2274" t="36880"/>
          <a:stretch/>
        </p:blipFill>
        <p:spPr>
          <a:xfrm>
            <a:off x="6347500" y="-231820"/>
            <a:ext cx="10256026" cy="1005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98668d2668_0_60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3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398668d2668_0_60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4383742" y="262890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4050575" y="4491098"/>
            <a:ext cx="12344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100">
                <a:solidFill>
                  <a:schemeClr val="dk1"/>
                </a:solidFill>
              </a:rPr>
              <a:t>Síntesis:</a:t>
            </a:r>
            <a:endParaRPr b="1"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s-MX" sz="3100">
                <a:solidFill>
                  <a:schemeClr val="dk1"/>
                </a:solidFill>
              </a:rPr>
              <a:t>La gestión digital exige una </a:t>
            </a:r>
            <a:r>
              <a:rPr b="1" lang="es-MX" sz="3100">
                <a:solidFill>
                  <a:schemeClr val="dk1"/>
                </a:solidFill>
              </a:rPr>
              <a:t>clasificación clara de costos</a:t>
            </a:r>
            <a:r>
              <a:rPr lang="es-MX" sz="3100">
                <a:solidFill>
                  <a:schemeClr val="dk1"/>
                </a:solidFill>
              </a:rPr>
              <a:t> (fijos, variables, directos, indirectos).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s-MX" sz="3100">
                <a:solidFill>
                  <a:schemeClr val="dk1"/>
                </a:solidFill>
              </a:rPr>
              <a:t>La </a:t>
            </a:r>
            <a:r>
              <a:rPr b="1" lang="es-MX" sz="3100">
                <a:solidFill>
                  <a:schemeClr val="dk1"/>
                </a:solidFill>
              </a:rPr>
              <a:t>presupuestación</a:t>
            </a:r>
            <a:r>
              <a:rPr lang="es-MX" sz="3100">
                <a:solidFill>
                  <a:schemeClr val="dk1"/>
                </a:solidFill>
              </a:rPr>
              <a:t> debe ser </a:t>
            </a:r>
            <a:r>
              <a:rPr b="1" lang="es-MX" sz="3100">
                <a:solidFill>
                  <a:schemeClr val="dk1"/>
                </a:solidFill>
              </a:rPr>
              <a:t>flexible</a:t>
            </a:r>
            <a:r>
              <a:rPr lang="es-MX" sz="3100">
                <a:solidFill>
                  <a:schemeClr val="dk1"/>
                </a:solidFill>
              </a:rPr>
              <a:t> para adaptarse al cambio tecnológico.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s-MX" sz="3100">
                <a:solidFill>
                  <a:schemeClr val="dk1"/>
                </a:solidFill>
              </a:rPr>
              <a:t>Los </a:t>
            </a:r>
            <a:r>
              <a:rPr b="1" lang="es-MX" sz="3100">
                <a:solidFill>
                  <a:schemeClr val="dk1"/>
                </a:solidFill>
              </a:rPr>
              <a:t>modelos de </a:t>
            </a:r>
            <a:r>
              <a:rPr b="1" i="1" lang="es-MX" sz="3100">
                <a:solidFill>
                  <a:schemeClr val="dk1"/>
                </a:solidFill>
              </a:rPr>
              <a:t>pricing</a:t>
            </a:r>
            <a:r>
              <a:rPr lang="es-MX" sz="3100">
                <a:solidFill>
                  <a:schemeClr val="dk1"/>
                </a:solidFill>
              </a:rPr>
              <a:t> (suscripción, freemium, etc.) son una decisión estratégica clave para la monetización.</a:t>
            </a:r>
            <a:endParaRPr b="1"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22" name="Google Shape;222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27" name="Google Shape;227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4155142" y="3061201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Diálogo Estratégico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2858178" y="4828614"/>
            <a:ext cx="12114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puede una empresa digital adaptar su modelo de pricing y su gestión de costos para mantenerse competitiva en un mercado que cambia rápidamente y cómo impacta esto en su rentabilidad?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779662" y="1788265"/>
            <a:ext cx="12728700" cy="6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Repaso rápido de los puntos clave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★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Revisar la clasificación de costos en negocios digitales.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★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Analizar la presupuestación y los modelos de pricing como herramientas estratégicas.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Fundamentos: Identificación y Clasificación de Costos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383742" y="262890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¿Por Qué Clasificar los Costos Digitales?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197925" y="4106112"/>
            <a:ext cx="131826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25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b="1" lang="es-MX" sz="3100">
                <a:solidFill>
                  <a:schemeClr val="dk1"/>
                </a:solidFill>
              </a:rPr>
              <a:t>Objetivo:</a:t>
            </a:r>
            <a:r>
              <a:rPr lang="es-MX" sz="3100">
                <a:solidFill>
                  <a:schemeClr val="dk1"/>
                </a:solidFill>
              </a:rPr>
              <a:t> Gestionar eficientemente los recursos para garantizar la </a:t>
            </a:r>
            <a:r>
              <a:rPr b="1" lang="es-MX" sz="3100">
                <a:solidFill>
                  <a:schemeClr val="dk1"/>
                </a:solidFill>
              </a:rPr>
              <a:t>sostenibilidad</a:t>
            </a:r>
            <a:r>
              <a:rPr lang="es-MX" sz="3100">
                <a:solidFill>
                  <a:schemeClr val="dk1"/>
                </a:solidFill>
              </a:rPr>
              <a:t> y el </a:t>
            </a:r>
            <a:r>
              <a:rPr b="1" lang="es-MX" sz="3100">
                <a:solidFill>
                  <a:schemeClr val="dk1"/>
                </a:solidFill>
              </a:rPr>
              <a:t>crecimiento</a:t>
            </a:r>
            <a:r>
              <a:rPr lang="es-MX" sz="3100">
                <a:solidFill>
                  <a:schemeClr val="dk1"/>
                </a:solidFill>
              </a:rPr>
              <a:t>.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b="1" lang="es-MX" sz="3100">
                <a:solidFill>
                  <a:schemeClr val="dk1"/>
                </a:solidFill>
              </a:rPr>
              <a:t>Decisiones Estratégicas:</a:t>
            </a:r>
            <a:r>
              <a:rPr lang="es-MX" sz="3100">
                <a:solidFill>
                  <a:schemeClr val="dk1"/>
                </a:solidFill>
              </a:rPr>
              <a:t> Una correcta clasificación permite:</a:t>
            </a:r>
            <a:endParaRPr sz="3100">
              <a:solidFill>
                <a:schemeClr val="dk1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s-MX" sz="3100">
                <a:solidFill>
                  <a:schemeClr val="dk1"/>
                </a:solidFill>
              </a:rPr>
              <a:t>Establecer precios adecuados (</a:t>
            </a:r>
            <a:r>
              <a:rPr i="1" lang="es-MX" sz="3100">
                <a:solidFill>
                  <a:schemeClr val="dk1"/>
                </a:solidFill>
              </a:rPr>
              <a:t>pricing</a:t>
            </a:r>
            <a:r>
              <a:rPr lang="es-MX" sz="3100">
                <a:solidFill>
                  <a:schemeClr val="dk1"/>
                </a:solidFill>
              </a:rPr>
              <a:t>).</a:t>
            </a:r>
            <a:endParaRPr sz="3100">
              <a:solidFill>
                <a:schemeClr val="dk1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s-MX" sz="3100">
                <a:solidFill>
                  <a:schemeClr val="dk1"/>
                </a:solidFill>
              </a:rPr>
              <a:t>Optimizar recursos y evaluar la rentabilidad.</a:t>
            </a:r>
            <a:endParaRPr sz="3100">
              <a:solidFill>
                <a:schemeClr val="dk1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s-MX" sz="3100">
                <a:solidFill>
                  <a:schemeClr val="dk1"/>
                </a:solidFill>
              </a:rPr>
              <a:t>Controlar gastos y tomar decisiones informadas.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b="1" lang="es-MX" sz="3100">
                <a:solidFill>
                  <a:schemeClr val="dk1"/>
                </a:solidFill>
              </a:rPr>
              <a:t>Costos Digitales:</a:t>
            </a:r>
            <a:r>
              <a:rPr lang="es-MX" sz="3100">
                <a:solidFill>
                  <a:schemeClr val="dk1"/>
                </a:solidFill>
              </a:rPr>
              <a:t> Pueden ser tangibles (servidores) e intangibles (desarrollo de software).</a:t>
            </a:r>
            <a:endParaRPr b="1"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57400" y="1028700"/>
            <a:ext cx="1231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Clasificación de Costos: Fijos vs. Variables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383752" y="2628900"/>
            <a:ext cx="1170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Estructura de Costos del Negocio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948000" y="4733807"/>
            <a:ext cx="12573000" cy="5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Costos Fijos:</a:t>
            </a:r>
            <a:endParaRPr b="1"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Definición:</a:t>
            </a:r>
            <a:r>
              <a:rPr lang="es-MX" sz="2500">
                <a:solidFill>
                  <a:schemeClr val="dk1"/>
                </a:solidFill>
              </a:rPr>
              <a:t> Permanecen constantes, sin importar el volumen de producción o ventas. Son la base de la infraestructura operativa.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Ejemplos Digitales:</a:t>
            </a:r>
            <a:endParaRPr b="1" sz="2500">
              <a:solidFill>
                <a:schemeClr val="dk1"/>
              </a:solidFill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s-MX" sz="2500">
                <a:solidFill>
                  <a:schemeClr val="dk1"/>
                </a:solidFill>
              </a:rPr>
              <a:t>Alquiler mensual de servidores en la nube (AWS, Azure).</a:t>
            </a:r>
            <a:endParaRPr sz="2500">
              <a:solidFill>
                <a:schemeClr val="dk1"/>
              </a:solidFill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s-MX" sz="2500">
                <a:solidFill>
                  <a:schemeClr val="dk1"/>
                </a:solidFill>
              </a:rPr>
              <a:t>Licencias de software y suscripciones a plataformas (SaaS).</a:t>
            </a:r>
            <a:endParaRPr sz="2500">
              <a:solidFill>
                <a:schemeClr val="dk1"/>
              </a:solidFill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s-MX" sz="2500">
                <a:solidFill>
                  <a:schemeClr val="dk1"/>
                </a:solidFill>
              </a:rPr>
              <a:t>Salarios de personal administrativo o de soporte base.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Ejemplo de Empresa:</a:t>
            </a:r>
            <a:r>
              <a:rPr lang="es-MX" sz="2500">
                <a:solidFill>
                  <a:schemeClr val="dk1"/>
                </a:solidFill>
              </a:rPr>
              <a:t> </a:t>
            </a:r>
            <a:r>
              <a:rPr i="1" lang="es-MX" sz="2500">
                <a:solidFill>
                  <a:schemeClr val="dk1"/>
                </a:solidFill>
              </a:rPr>
              <a:t>Salesforce</a:t>
            </a:r>
            <a:r>
              <a:rPr lang="es-MX" sz="2500">
                <a:solidFill>
                  <a:schemeClr val="dk1"/>
                </a:solidFill>
              </a:rPr>
              <a:t> o </a:t>
            </a:r>
            <a:r>
              <a:rPr i="1" lang="es-MX" sz="2500">
                <a:solidFill>
                  <a:schemeClr val="dk1"/>
                </a:solidFill>
              </a:rPr>
              <a:t>Dropbox</a:t>
            </a:r>
            <a:r>
              <a:rPr lang="es-MX" sz="2500">
                <a:solidFill>
                  <a:schemeClr val="dk1"/>
                </a:solidFill>
              </a:rPr>
              <a:t> (costo de infraestructura constante).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Costos Variables:</a:t>
            </a:r>
            <a:endParaRPr b="1"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Definición:</a:t>
            </a:r>
            <a:r>
              <a:rPr lang="es-MX" sz="2500">
                <a:solidFill>
                  <a:schemeClr val="dk1"/>
                </a:solidFill>
              </a:rPr>
              <a:t> Cambian en proporción directa al nivel de actividad o ventas.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Ejemplos Digitales:</a:t>
            </a:r>
            <a:endParaRPr b="1" sz="2500">
              <a:solidFill>
                <a:schemeClr val="dk1"/>
              </a:solidFill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s-MX" sz="2500">
                <a:solidFill>
                  <a:schemeClr val="dk1"/>
                </a:solidFill>
              </a:rPr>
              <a:t>Comisiones por transacción (Stripe, PayPal).</a:t>
            </a:r>
            <a:endParaRPr sz="2500">
              <a:solidFill>
                <a:schemeClr val="dk1"/>
              </a:solidFill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s-MX" sz="2500">
                <a:solidFill>
                  <a:schemeClr val="dk1"/>
                </a:solidFill>
              </a:rPr>
              <a:t>Gasto en publicidad por clic (SEM).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Ejemplo de Empresa:</a:t>
            </a:r>
            <a:r>
              <a:rPr lang="es-MX" sz="2500">
                <a:solidFill>
                  <a:schemeClr val="dk1"/>
                </a:solidFill>
              </a:rPr>
              <a:t> </a:t>
            </a:r>
            <a:r>
              <a:rPr i="1" lang="es-MX" sz="2500">
                <a:solidFill>
                  <a:schemeClr val="dk1"/>
                </a:solidFill>
              </a:rPr>
              <a:t>Amazon</a:t>
            </a:r>
            <a:r>
              <a:rPr lang="es-MX" sz="2500">
                <a:solidFill>
                  <a:schemeClr val="dk1"/>
                </a:solidFill>
              </a:rPr>
              <a:t> (comisiones por venta).</a:t>
            </a:r>
            <a:endParaRPr b="1" sz="4000">
              <a:solidFill>
                <a:schemeClr val="dk1"/>
              </a:solidFill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5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2745237" y="656323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2057400" y="1028700"/>
            <a:ext cx="1184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Clasificación de Costos: Directos vs. Indirectos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4383742" y="262890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Asignación de Costos al Producto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4383750" y="526154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s-MX" sz="2400">
                <a:solidFill>
                  <a:schemeClr val="dk1"/>
                </a:solidFill>
              </a:rPr>
              <a:t>Costos Directos: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s-MX" sz="2400">
                <a:solidFill>
                  <a:schemeClr val="dk1"/>
                </a:solidFill>
              </a:rPr>
              <a:t>Definición:</a:t>
            </a:r>
            <a:r>
              <a:rPr lang="es-MX" sz="2400">
                <a:solidFill>
                  <a:schemeClr val="dk1"/>
                </a:solidFill>
              </a:rPr>
              <a:t> Se pueden atribuir directamente a la producción de un bien o servicio específico.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s-MX" sz="2400">
                <a:solidFill>
                  <a:schemeClr val="dk1"/>
                </a:solidFill>
              </a:rPr>
              <a:t>Ejemplos Digitales:</a:t>
            </a:r>
            <a:endParaRPr b="1"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s-MX" sz="2400">
                <a:solidFill>
                  <a:schemeClr val="dk1"/>
                </a:solidFill>
              </a:rPr>
              <a:t>Salario de los desarrolladores </a:t>
            </a:r>
            <a:r>
              <a:rPr i="1" lang="es-MX" sz="2400">
                <a:solidFill>
                  <a:schemeClr val="dk1"/>
                </a:solidFill>
              </a:rPr>
              <a:t>específicos</a:t>
            </a:r>
            <a:r>
              <a:rPr lang="es-MX" sz="2400">
                <a:solidFill>
                  <a:schemeClr val="dk1"/>
                </a:solidFill>
              </a:rPr>
              <a:t> de una nueva app.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s-MX" sz="2400">
                <a:solidFill>
                  <a:schemeClr val="dk1"/>
                </a:solidFill>
              </a:rPr>
              <a:t>Pago a diseñadores gráficos para </a:t>
            </a:r>
            <a:r>
              <a:rPr i="1" lang="es-MX" sz="2400">
                <a:solidFill>
                  <a:schemeClr val="dk1"/>
                </a:solidFill>
              </a:rPr>
              <a:t>una</a:t>
            </a:r>
            <a:r>
              <a:rPr lang="es-MX" sz="2400">
                <a:solidFill>
                  <a:schemeClr val="dk1"/>
                </a:solidFill>
              </a:rPr>
              <a:t> campaña de marketing concreta.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s-MX" sz="2400">
                <a:solidFill>
                  <a:schemeClr val="dk1"/>
                </a:solidFill>
              </a:rPr>
              <a:t>Licencias de </a:t>
            </a:r>
            <a:r>
              <a:rPr i="1" lang="es-MX" sz="2400">
                <a:solidFill>
                  <a:schemeClr val="dk1"/>
                </a:solidFill>
              </a:rPr>
              <a:t>software</a:t>
            </a:r>
            <a:r>
              <a:rPr lang="es-MX" sz="2400">
                <a:solidFill>
                  <a:schemeClr val="dk1"/>
                </a:solidFill>
              </a:rPr>
              <a:t> o </a:t>
            </a:r>
            <a:r>
              <a:rPr i="1" lang="es-MX" sz="2400">
                <a:solidFill>
                  <a:schemeClr val="dk1"/>
                </a:solidFill>
              </a:rPr>
              <a:t>plugins</a:t>
            </a:r>
            <a:r>
              <a:rPr lang="es-MX" sz="2400">
                <a:solidFill>
                  <a:schemeClr val="dk1"/>
                </a:solidFill>
              </a:rPr>
              <a:t> usados </a:t>
            </a:r>
            <a:r>
              <a:rPr i="1" lang="es-MX" sz="2400">
                <a:solidFill>
                  <a:schemeClr val="dk1"/>
                </a:solidFill>
              </a:rPr>
              <a:t>solo</a:t>
            </a:r>
            <a:r>
              <a:rPr lang="es-MX" sz="2400">
                <a:solidFill>
                  <a:schemeClr val="dk1"/>
                </a:solidFill>
              </a:rPr>
              <a:t> para ese producto.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s-MX" sz="2400">
                <a:solidFill>
                  <a:schemeClr val="dk1"/>
                </a:solidFill>
              </a:rPr>
              <a:t>Costos Indirectos: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s-MX" sz="2400">
                <a:solidFill>
                  <a:schemeClr val="dk1"/>
                </a:solidFill>
              </a:rPr>
              <a:t>Definición:</a:t>
            </a:r>
            <a:r>
              <a:rPr lang="es-MX" sz="2400">
                <a:solidFill>
                  <a:schemeClr val="dk1"/>
                </a:solidFill>
              </a:rPr>
              <a:t> Necesarios para el funcionamiento general de la empresa, pero no atribuibles a un solo producto.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s-MX" sz="2400">
                <a:solidFill>
                  <a:schemeClr val="dk1"/>
                </a:solidFill>
              </a:rPr>
              <a:t>Ejemplos Digitales:</a:t>
            </a:r>
            <a:endParaRPr b="1"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s-MX" sz="2400">
                <a:solidFill>
                  <a:schemeClr val="dk1"/>
                </a:solidFill>
              </a:rPr>
              <a:t>Salario del Gerente de Marketing (supervisa múltiples productos).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s-MX" sz="2400">
                <a:solidFill>
                  <a:schemeClr val="dk1"/>
                </a:solidFill>
              </a:rPr>
              <a:t>Costos de servicios de atención al cliente (soporte general).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s-MX" sz="2400">
                <a:solidFill>
                  <a:schemeClr val="dk1"/>
                </a:solidFill>
              </a:rPr>
              <a:t>Alquiler de oficinas o servicios generales de internet.</a:t>
            </a:r>
            <a:endParaRPr b="1" sz="3600">
              <a:solidFill>
                <a:schemeClr val="dk1"/>
              </a:solidFill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4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Presupuestación en Proyectos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98668d2668_0_4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 Proceso de Planificación Financiera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98668d2668_0_4"/>
          <p:cNvSpPr/>
          <p:nvPr/>
        </p:nvSpPr>
        <p:spPr>
          <a:xfrm>
            <a:off x="4193525" y="4523924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s-MX" sz="3000">
                <a:solidFill>
                  <a:schemeClr val="dk1"/>
                </a:solidFill>
              </a:rPr>
              <a:t>Definición:</a:t>
            </a:r>
            <a:r>
              <a:rPr lang="es-MX" sz="3000">
                <a:solidFill>
                  <a:schemeClr val="dk1"/>
                </a:solidFill>
              </a:rPr>
              <a:t> Asignación de recursos financieros para todas las etapas de un proyecto (desarrollo, marketing, operación).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s-MX" sz="3000">
                <a:solidFill>
                  <a:schemeClr val="dk1"/>
                </a:solidFill>
              </a:rPr>
              <a:t>Proceso Clave:</a:t>
            </a:r>
            <a:endParaRPr b="1"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b="1" lang="es-MX" sz="3000">
                <a:solidFill>
                  <a:schemeClr val="dk1"/>
                </a:solidFill>
              </a:rPr>
              <a:t>Estimación de Costos:</a:t>
            </a:r>
            <a:r>
              <a:rPr lang="es-MX" sz="3000">
                <a:solidFill>
                  <a:schemeClr val="dk1"/>
                </a:solidFill>
              </a:rPr>
              <a:t> Identificar </a:t>
            </a:r>
            <a:r>
              <a:rPr i="1" lang="es-MX" sz="3000">
                <a:solidFill>
                  <a:schemeClr val="dk1"/>
                </a:solidFill>
              </a:rPr>
              <a:t>todos</a:t>
            </a:r>
            <a:r>
              <a:rPr lang="es-MX" sz="3000">
                <a:solidFill>
                  <a:schemeClr val="dk1"/>
                </a:solidFill>
              </a:rPr>
              <a:t> los costos (fijos, variables, directos, indirectos) y contemplar imprevistos.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b="1" lang="es-MX" sz="3000">
                <a:solidFill>
                  <a:schemeClr val="dk1"/>
                </a:solidFill>
              </a:rPr>
              <a:t>Asignación de Recursos:</a:t>
            </a:r>
            <a:r>
              <a:rPr lang="es-MX" sz="3000">
                <a:solidFill>
                  <a:schemeClr val="dk1"/>
                </a:solidFill>
              </a:rPr>
              <a:t> Distribuir el presupuesto entre las áreas (desarrollo, marketing, infraestructura) y priorizar actividades clave.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b="1" lang="es-MX" sz="3000">
                <a:solidFill>
                  <a:schemeClr val="dk1"/>
                </a:solidFill>
              </a:rPr>
              <a:t>Monitoreo y Control:</a:t>
            </a:r>
            <a:r>
              <a:rPr lang="es-MX" sz="3000">
                <a:solidFill>
                  <a:schemeClr val="dk1"/>
                </a:solidFill>
              </a:rPr>
              <a:t> Revisión </a:t>
            </a:r>
            <a:r>
              <a:rPr i="1" lang="es-MX" sz="3000">
                <a:solidFill>
                  <a:schemeClr val="dk1"/>
                </a:solidFill>
              </a:rPr>
              <a:t>periódica</a:t>
            </a:r>
            <a:r>
              <a:rPr lang="es-MX" sz="3000">
                <a:solidFill>
                  <a:schemeClr val="dk1"/>
                </a:solidFill>
              </a:rPr>
              <a:t> para comparar costos estimados vs. costos reales y realizar ajustes.</a:t>
            </a:r>
            <a:endParaRPr b="1"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El Factor Crítico: Flexibilidad en el Presupuesto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98668d2668_0_13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Adaptarse al Cambio Constante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98668d2668_0_13"/>
          <p:cNvSpPr/>
          <p:nvPr/>
        </p:nvSpPr>
        <p:spPr>
          <a:xfrm>
            <a:off x="4114775" y="43921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El Desafío Digital:</a:t>
            </a:r>
            <a:r>
              <a:rPr lang="es-MX" sz="2900">
                <a:solidFill>
                  <a:schemeClr val="dk1"/>
                </a:solidFill>
              </a:rPr>
              <a:t> Los proyectos digitales (software, apps) están sujetos a cambios rápidos y continuos (nuevos requerimientos, cambios tecnológicos).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La Necesidad de Flexibilidad:</a:t>
            </a:r>
            <a:r>
              <a:rPr lang="es-MX" sz="2900">
                <a:solidFill>
                  <a:schemeClr val="dk1"/>
                </a:solidFill>
              </a:rPr>
              <a:t> Un presupuesto rígido lleva al fracaso. Se debe incluir un </a:t>
            </a:r>
            <a:r>
              <a:rPr b="1" lang="es-MX" sz="2900">
                <a:solidFill>
                  <a:schemeClr val="dk1"/>
                </a:solidFill>
              </a:rPr>
              <a:t>margen de maniobra (contingencia)</a:t>
            </a:r>
            <a:r>
              <a:rPr lang="es-MX" sz="2900">
                <a:solidFill>
                  <a:schemeClr val="dk1"/>
                </a:solidFill>
              </a:rPr>
              <a:t>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Dato Clave (Gartner):</a:t>
            </a:r>
            <a:r>
              <a:rPr lang="es-MX" sz="2900">
                <a:solidFill>
                  <a:schemeClr val="dk1"/>
                </a:solidFill>
              </a:rPr>
              <a:t> El 45% de los proyectos digitales fracasan debido a una planificación financiera inadecuada o falta de flexibilidad.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El Objetivo:</a:t>
            </a:r>
            <a:r>
              <a:rPr lang="es-MX" sz="2900">
                <a:solidFill>
                  <a:schemeClr val="dk1"/>
                </a:solidFill>
              </a:rPr>
              <a:t> La flexibilidad permite adaptarse a nuevas condiciones sin comprometer la viabilidad del proyecto.</a:t>
            </a:r>
            <a:endParaRPr b="1" sz="4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Modelos de Pricing (Precios)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98668d2668_0_22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Estrategias de Monetización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98668d2668_0_22"/>
          <p:cNvSpPr/>
          <p:nvPr/>
        </p:nvSpPr>
        <p:spPr>
          <a:xfrm>
            <a:off x="4114775" y="43921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25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b="1" lang="es-MX" sz="3100">
                <a:solidFill>
                  <a:schemeClr val="dk1"/>
                </a:solidFill>
              </a:rPr>
              <a:t>Pricing Estratégico:</a:t>
            </a:r>
            <a:r>
              <a:rPr lang="es-MX" sz="3100">
                <a:solidFill>
                  <a:schemeClr val="dk1"/>
                </a:solidFill>
              </a:rPr>
              <a:t> En el entorno digital, el precio es dinámico e influye en la percepción del consumidor y la demanda.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b="1" lang="es-MX" sz="3100">
                <a:solidFill>
                  <a:schemeClr val="dk1"/>
                </a:solidFill>
              </a:rPr>
              <a:t>Factores Clave:</a:t>
            </a:r>
            <a:endParaRPr b="1" sz="3100">
              <a:solidFill>
                <a:schemeClr val="dk1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s-MX" sz="3100">
                <a:solidFill>
                  <a:schemeClr val="dk1"/>
                </a:solidFill>
              </a:rPr>
              <a:t>Tipo de producto (SaaS, contenido, e-commerce).</a:t>
            </a:r>
            <a:endParaRPr sz="3100">
              <a:solidFill>
                <a:schemeClr val="dk1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s-MX" sz="3100">
                <a:solidFill>
                  <a:schemeClr val="dk1"/>
                </a:solidFill>
              </a:rPr>
              <a:t>Comportamiento del consumidor.</a:t>
            </a:r>
            <a:endParaRPr sz="3100">
              <a:solidFill>
                <a:schemeClr val="dk1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s-MX" sz="3100">
                <a:solidFill>
                  <a:schemeClr val="dk1"/>
                </a:solidFill>
              </a:rPr>
              <a:t>Competencia y costos asociados.</a:t>
            </a:r>
            <a:endParaRPr b="1"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98668d2668_0_31"/>
          <p:cNvSpPr/>
          <p:nvPr/>
        </p:nvSpPr>
        <p:spPr>
          <a:xfrm>
            <a:off x="12832162" y="-1579412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98668d2668_0_31"/>
          <p:cNvSpPr txBox="1"/>
          <p:nvPr/>
        </p:nvSpPr>
        <p:spPr>
          <a:xfrm>
            <a:off x="2086375" y="970725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Modelos de Pricing: Suscripción y Freemium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98668d2668_0_31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Modelos Basados en Acceso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98668d2668_0_31"/>
          <p:cNvSpPr/>
          <p:nvPr/>
        </p:nvSpPr>
        <p:spPr>
          <a:xfrm>
            <a:off x="4383750" y="51455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s-MX" sz="3000">
                <a:solidFill>
                  <a:schemeClr val="dk1"/>
                </a:solidFill>
              </a:rPr>
              <a:t>1. Modelo de Suscripción:</a:t>
            </a:r>
            <a:endParaRPr b="1"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b="1" lang="es-MX" sz="3000">
                <a:solidFill>
                  <a:schemeClr val="dk1"/>
                </a:solidFill>
              </a:rPr>
              <a:t>Definición:</a:t>
            </a:r>
            <a:r>
              <a:rPr lang="es-MX" sz="3000">
                <a:solidFill>
                  <a:schemeClr val="dk1"/>
                </a:solidFill>
              </a:rPr>
              <a:t> Pago recurrente (mensual/anual) por acceso continuo.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b="1" lang="es-MX" sz="3000">
                <a:solidFill>
                  <a:schemeClr val="dk1"/>
                </a:solidFill>
              </a:rPr>
              <a:t>Ventaja:</a:t>
            </a:r>
            <a:r>
              <a:rPr lang="es-MX" sz="3000">
                <a:solidFill>
                  <a:schemeClr val="dk1"/>
                </a:solidFill>
              </a:rPr>
              <a:t> Ingresos recurrentes y predecibles. Alta fidelización.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b="1" lang="es-MX" sz="3000">
                <a:solidFill>
                  <a:schemeClr val="dk1"/>
                </a:solidFill>
              </a:rPr>
              <a:t>Ejemplos:</a:t>
            </a:r>
            <a:r>
              <a:rPr lang="es-MX" sz="3000">
                <a:solidFill>
                  <a:schemeClr val="dk1"/>
                </a:solidFill>
              </a:rPr>
              <a:t> </a:t>
            </a:r>
            <a:r>
              <a:rPr i="1" lang="es-MX" sz="3000">
                <a:solidFill>
                  <a:schemeClr val="dk1"/>
                </a:solidFill>
              </a:rPr>
              <a:t>Netflix</a:t>
            </a:r>
            <a:r>
              <a:rPr lang="es-MX" sz="3000">
                <a:solidFill>
                  <a:schemeClr val="dk1"/>
                </a:solidFill>
              </a:rPr>
              <a:t>, </a:t>
            </a:r>
            <a:r>
              <a:rPr i="1" lang="es-MX" sz="3000">
                <a:solidFill>
                  <a:schemeClr val="dk1"/>
                </a:solidFill>
              </a:rPr>
              <a:t>Spotify (Premium)</a:t>
            </a:r>
            <a:r>
              <a:rPr lang="es-MX" sz="3000">
                <a:solidFill>
                  <a:schemeClr val="dk1"/>
                </a:solidFill>
              </a:rPr>
              <a:t>, </a:t>
            </a:r>
            <a:r>
              <a:rPr i="1" lang="es-MX" sz="3000">
                <a:solidFill>
                  <a:schemeClr val="dk1"/>
                </a:solidFill>
              </a:rPr>
              <a:t>Adobe Creative Cloud</a:t>
            </a:r>
            <a:r>
              <a:rPr lang="es-MX" sz="3000">
                <a:solidFill>
                  <a:schemeClr val="dk1"/>
                </a:solidFill>
              </a:rPr>
              <a:t>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s-MX" sz="3000">
                <a:solidFill>
                  <a:schemeClr val="dk1"/>
                </a:solidFill>
              </a:rPr>
              <a:t>2. Modelo Freemium:</a:t>
            </a:r>
            <a:endParaRPr b="1"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b="1" lang="es-MX" sz="3000">
                <a:solidFill>
                  <a:schemeClr val="dk1"/>
                </a:solidFill>
              </a:rPr>
              <a:t>Definición:</a:t>
            </a:r>
            <a:r>
              <a:rPr lang="es-MX" sz="3000">
                <a:solidFill>
                  <a:schemeClr val="dk1"/>
                </a:solidFill>
              </a:rPr>
              <a:t> Versión básica gratuita, con pago por funciones </a:t>
            </a:r>
            <a:r>
              <a:rPr i="1" lang="es-MX" sz="3000">
                <a:solidFill>
                  <a:schemeClr val="dk1"/>
                </a:solidFill>
              </a:rPr>
              <a:t>premium</a:t>
            </a:r>
            <a:r>
              <a:rPr lang="es-MX" sz="3000">
                <a:solidFill>
                  <a:schemeClr val="dk1"/>
                </a:solidFill>
              </a:rPr>
              <a:t>.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b="1" lang="es-MX" sz="3000">
                <a:solidFill>
                  <a:schemeClr val="dk1"/>
                </a:solidFill>
              </a:rPr>
              <a:t>Ventaja:</a:t>
            </a:r>
            <a:r>
              <a:rPr lang="es-MX" sz="3000">
                <a:solidFill>
                  <a:schemeClr val="dk1"/>
                </a:solidFill>
              </a:rPr>
              <a:t> Baja barrera de entrada para el usuario, facilita la adquisición masiva.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b="1" lang="es-MX" sz="3000">
                <a:solidFill>
                  <a:schemeClr val="dk1"/>
                </a:solidFill>
              </a:rPr>
              <a:t>Desventaja:</a:t>
            </a:r>
            <a:r>
              <a:rPr lang="es-MX" sz="3000">
                <a:solidFill>
                  <a:schemeClr val="dk1"/>
                </a:solidFill>
              </a:rPr>
              <a:t> Tasa de conversión de gratuito a pago suele ser baja.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b="1" lang="es-MX" sz="3000">
                <a:solidFill>
                  <a:schemeClr val="dk1"/>
                </a:solidFill>
              </a:rPr>
              <a:t>Ejemplos:</a:t>
            </a:r>
            <a:r>
              <a:rPr lang="es-MX" sz="3000">
                <a:solidFill>
                  <a:schemeClr val="dk1"/>
                </a:solidFill>
              </a:rPr>
              <a:t> </a:t>
            </a:r>
            <a:r>
              <a:rPr i="1" lang="es-MX" sz="3000">
                <a:solidFill>
                  <a:schemeClr val="dk1"/>
                </a:solidFill>
              </a:rPr>
              <a:t>Spotify (Gratis)</a:t>
            </a:r>
            <a:r>
              <a:rPr lang="es-MX" sz="3000">
                <a:solidFill>
                  <a:schemeClr val="dk1"/>
                </a:solidFill>
              </a:rPr>
              <a:t>, </a:t>
            </a:r>
            <a:r>
              <a:rPr i="1" lang="es-MX" sz="3000">
                <a:solidFill>
                  <a:schemeClr val="dk1"/>
                </a:solidFill>
              </a:rPr>
              <a:t>Dropbox</a:t>
            </a:r>
            <a:r>
              <a:rPr lang="es-MX" sz="3000">
                <a:solidFill>
                  <a:schemeClr val="dk1"/>
                </a:solidFill>
              </a:rPr>
              <a:t>, </a:t>
            </a:r>
            <a:r>
              <a:rPr i="1" lang="es-MX" sz="3000">
                <a:solidFill>
                  <a:schemeClr val="dk1"/>
                </a:solidFill>
              </a:rPr>
              <a:t>Canva</a:t>
            </a:r>
            <a:r>
              <a:rPr lang="es-MX" sz="3000">
                <a:solidFill>
                  <a:schemeClr val="dk1"/>
                </a:solidFill>
              </a:rPr>
              <a:t>.</a:t>
            </a:r>
            <a:endParaRPr b="1" sz="4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