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gTa6YMqLULa1VylrFgdqzCxav+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c50f40aab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g3c50f40aab3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c50ca0b9f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g3c50ca0b9fc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b2ca8124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3b2ca8124a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20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MX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Diseño y planeación de negocios digitales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6620614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588475" y="5137650"/>
            <a:ext cx="9175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MX" sz="2500">
                <a:solidFill>
                  <a:srgbClr val="64748B"/>
                </a:solidFill>
                <a:highlight>
                  <a:srgbClr val="FFFFFF"/>
                </a:highlight>
              </a:rPr>
              <a:t>Identificación de oportunidades de negocio en el entorno digital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98668d2668_0_31"/>
          <p:cNvSpPr/>
          <p:nvPr/>
        </p:nvSpPr>
        <p:spPr>
          <a:xfrm>
            <a:off x="12677312" y="64693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98668d2668_0_31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¿Por qué segmentar?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g398668d2668_0_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775" y="2207876"/>
            <a:ext cx="14245401" cy="58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c50f40aab3_0_2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c50f40aab3_0_20"/>
          <p:cNvSpPr/>
          <p:nvPr/>
        </p:nvSpPr>
        <p:spPr>
          <a:xfrm>
            <a:off x="12677312" y="64693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0" l="0" r="-1360" t="-479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c50f40aab3_0_20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Estrategias para Nichos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g3c50f40aab3_0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5326" y="1914650"/>
            <a:ext cx="5964325" cy="374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c50f40aab3_0_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81423" y="1920613"/>
            <a:ext cx="5964325" cy="373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c50f40aab3_0_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8392" y="5657025"/>
            <a:ext cx="5964325" cy="3771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3c50f40aab3_0_20"/>
          <p:cNvSpPr txBox="1"/>
          <p:nvPr/>
        </p:nvSpPr>
        <p:spPr>
          <a:xfrm>
            <a:off x="5071500" y="9428925"/>
            <a:ext cx="762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100">
                <a:solidFill>
                  <a:schemeClr val="dk1"/>
                </a:solidFill>
              </a:rPr>
              <a:t>Ventaja Competitiva:</a:t>
            </a:r>
            <a:r>
              <a:rPr b="1" lang="es-MX" sz="2100">
                <a:solidFill>
                  <a:schemeClr val="dk1"/>
                </a:solidFill>
              </a:rPr>
              <a:t> Menos competencia + Mayor lealtad + Menor inversión en captación.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/>
          <p:nvPr/>
        </p:nvSpPr>
        <p:spPr>
          <a:xfrm>
            <a:off x="11469399" y="-15569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5">
            <a:alphaModFix/>
          </a:blip>
          <a:srcRect b="33218" l="0" r="0" t="0"/>
          <a:stretch/>
        </p:blipFill>
        <p:spPr>
          <a:xfrm>
            <a:off x="0" y="0"/>
            <a:ext cx="11553128" cy="1028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c50ca0b9fc_0_25"/>
          <p:cNvSpPr/>
          <p:nvPr/>
        </p:nvSpPr>
        <p:spPr>
          <a:xfrm>
            <a:off x="11733174" y="-158088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8270" l="0" r="-1360" t="-67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3c50ca0b9fc_0_25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3c50ca0b9fc_0_25"/>
          <p:cNvPicPr preferRelativeResize="0"/>
          <p:nvPr/>
        </p:nvPicPr>
        <p:blipFill rotWithShape="1">
          <a:blip r:embed="rId5">
            <a:alphaModFix/>
          </a:blip>
          <a:srcRect b="0" l="0" r="0" t="68532"/>
          <a:stretch/>
        </p:blipFill>
        <p:spPr>
          <a:xfrm>
            <a:off x="0" y="0"/>
            <a:ext cx="12287274" cy="5155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2243225" y="11514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Cierre de la Unidad: Puntos Clave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4260275" y="3716750"/>
            <a:ext cx="9520500" cy="40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chemeClr val="dk1"/>
                </a:solidFill>
                <a:highlight>
                  <a:schemeClr val="lt1"/>
                </a:highlight>
              </a:rPr>
              <a:t>Hemos explorado los pilares para identificar oportunidades:</a:t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84175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50"/>
              <a:buChar char="●"/>
            </a:pPr>
            <a:r>
              <a:rPr b="1" lang="es-MX" sz="2450">
                <a:solidFill>
                  <a:schemeClr val="dk1"/>
                </a:solidFill>
                <a:highlight>
                  <a:schemeClr val="lt1"/>
                </a:highlight>
              </a:rPr>
              <a:t>Análisis de Tendencias:</a:t>
            </a:r>
            <a:r>
              <a:rPr lang="es-MX" sz="2450">
                <a:solidFill>
                  <a:schemeClr val="dk1"/>
                </a:solidFill>
                <a:highlight>
                  <a:schemeClr val="lt1"/>
                </a:highlight>
              </a:rPr>
              <a:t> Anticipación mediante Google Trends y reportes.</a:t>
            </a:r>
            <a:endParaRPr sz="24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841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Char char="●"/>
            </a:pPr>
            <a:r>
              <a:rPr b="1" lang="es-MX" sz="2450">
                <a:solidFill>
                  <a:schemeClr val="dk1"/>
                </a:solidFill>
                <a:highlight>
                  <a:schemeClr val="lt1"/>
                </a:highlight>
              </a:rPr>
              <a:t>Tecnologías:</a:t>
            </a:r>
            <a:r>
              <a:rPr lang="es-MX" sz="2450">
                <a:solidFill>
                  <a:schemeClr val="dk1"/>
                </a:solidFill>
                <a:highlight>
                  <a:schemeClr val="lt1"/>
                </a:highlight>
              </a:rPr>
              <a:t> IA, Blockchain y Big Data como motores de cambio.</a:t>
            </a:r>
            <a:endParaRPr sz="24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841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Char char="●"/>
            </a:pPr>
            <a:r>
              <a:rPr b="1" lang="es-MX" sz="2450">
                <a:solidFill>
                  <a:schemeClr val="dk1"/>
                </a:solidFill>
                <a:highlight>
                  <a:schemeClr val="lt1"/>
                </a:highlight>
              </a:rPr>
              <a:t>Segmentación:</a:t>
            </a:r>
            <a:r>
              <a:rPr lang="es-MX" sz="2450">
                <a:solidFill>
                  <a:schemeClr val="dk1"/>
                </a:solidFill>
                <a:highlight>
                  <a:schemeClr val="lt1"/>
                </a:highlight>
              </a:rPr>
              <a:t> Del dato demográfico a la predicción dinámica.</a:t>
            </a:r>
            <a:endParaRPr sz="24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841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Char char="●"/>
            </a:pPr>
            <a:r>
              <a:rPr b="1" lang="es-MX" sz="2450">
                <a:solidFill>
                  <a:schemeClr val="dk1"/>
                </a:solidFill>
                <a:highlight>
                  <a:schemeClr val="lt1"/>
                </a:highlight>
              </a:rPr>
              <a:t>Nichos:</a:t>
            </a:r>
            <a:r>
              <a:rPr lang="es-MX" sz="2450">
                <a:solidFill>
                  <a:schemeClr val="dk1"/>
                </a:solidFill>
                <a:highlight>
                  <a:schemeClr val="lt1"/>
                </a:highlight>
              </a:rPr>
              <a:t> Diferenciación especializada para competir con eficiencia.</a:t>
            </a:r>
            <a:endParaRPr sz="245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20" name="Google Shape;220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25" name="Google Shape;225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2790600" y="4440100"/>
            <a:ext cx="132396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podrías aplicar el análisis de tendencias y la segmentación de mercado para detectar una oportunidad de negocio digital innovadora en tu entorno?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6" name="Google Shape;96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678312" y="2112090"/>
            <a:ext cx="127287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Realizar un repaso general de la Unidad 1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Competencias a Dominar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5">
            <a:alphaModFix/>
          </a:blip>
          <a:srcRect b="0" l="0" r="67281" t="0"/>
          <a:stretch/>
        </p:blipFill>
        <p:spPr>
          <a:xfrm>
            <a:off x="3494977" y="2017913"/>
            <a:ext cx="5739749" cy="40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 b="0" l="33639" r="33642" t="0"/>
          <a:stretch/>
        </p:blipFill>
        <p:spPr>
          <a:xfrm>
            <a:off x="10505352" y="2017913"/>
            <a:ext cx="5739749" cy="40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5">
            <a:alphaModFix/>
          </a:blip>
          <a:srcRect b="0" l="67281" r="0" t="0"/>
          <a:stretch/>
        </p:blipFill>
        <p:spPr>
          <a:xfrm>
            <a:off x="6437252" y="6282500"/>
            <a:ext cx="5739749" cy="404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Análisis de Tendencias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4334525" y="3144750"/>
            <a:ext cx="10532400" cy="4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2600">
                <a:solidFill>
                  <a:srgbClr val="073763"/>
                </a:solidFill>
                <a:highlight>
                  <a:schemeClr val="lt1"/>
                </a:highlight>
              </a:rPr>
              <a:t>Es el proceso clave para identificar cambios significativos en patrones de consumo y evolución tecnológica.</a:t>
            </a:r>
            <a:endParaRPr b="1" sz="2600">
              <a:solidFill>
                <a:srgbClr val="073763"/>
              </a:solidFill>
              <a:highlight>
                <a:schemeClr val="lt1"/>
              </a:highlight>
            </a:endParaRPr>
          </a:p>
          <a:p>
            <a:pPr indent="0" lvl="0" marL="292100" marR="2921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8BDF8"/>
              </a:solidFill>
            </a:endParaRPr>
          </a:p>
          <a:p>
            <a:pPr indent="0" lvl="0" marL="292100" marR="2921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8BDF8"/>
              </a:solidFill>
            </a:endParaRPr>
          </a:p>
          <a:p>
            <a:pPr indent="0" lvl="0" marL="292100" marR="2921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2200">
                <a:solidFill>
                  <a:srgbClr val="0000FF"/>
                </a:solidFill>
              </a:rPr>
              <a:t>Valor Profesional:</a:t>
            </a:r>
            <a:endParaRPr b="1" sz="2200">
              <a:solidFill>
                <a:srgbClr val="0000FF"/>
              </a:solidFill>
            </a:endParaRPr>
          </a:p>
          <a:p>
            <a:pPr indent="-368300" lvl="0" marL="749300" marR="2921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s-MX" sz="2200">
                <a:solidFill>
                  <a:schemeClr val="dk2"/>
                </a:solidFill>
              </a:rPr>
              <a:t>Toma de decisiones informada (Data-Driven).</a:t>
            </a:r>
            <a:endParaRPr sz="2200">
              <a:solidFill>
                <a:schemeClr val="dk2"/>
              </a:solidFill>
            </a:endParaRPr>
          </a:p>
          <a:p>
            <a:pPr indent="-368300" lvl="0" marL="749300" marR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s-MX" sz="2200">
                <a:solidFill>
                  <a:schemeClr val="dk2"/>
                </a:solidFill>
              </a:rPr>
              <a:t>Anticipación a la competencia.</a:t>
            </a:r>
            <a:endParaRPr sz="2200">
              <a:solidFill>
                <a:schemeClr val="dk2"/>
              </a:solidFill>
            </a:endParaRPr>
          </a:p>
          <a:p>
            <a:pPr indent="-368300" lvl="0" marL="749300" marR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s-MX" sz="2200">
                <a:solidFill>
                  <a:schemeClr val="dk2"/>
                </a:solidFill>
              </a:rPr>
              <a:t>Optimización de recursos y ROI.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Tipos de Tendencias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9700" y="3833435"/>
            <a:ext cx="15378300" cy="27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98668d2668_0_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Ecosistema de Herramientas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g398668d2668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3387" y="3980515"/>
            <a:ext cx="14900526" cy="30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398668d2668_0_4"/>
          <p:cNvSpPr txBox="1"/>
          <p:nvPr/>
        </p:nvSpPr>
        <p:spPr>
          <a:xfrm>
            <a:off x="6066675" y="8296750"/>
            <a:ext cx="5545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2600">
                <a:solidFill>
                  <a:schemeClr val="dk1"/>
                </a:solidFill>
                <a:highlight>
                  <a:schemeClr val="lt1"/>
                </a:highlight>
              </a:rPr>
              <a:t>¿Surgieron dudas sobre cuál herramienta es más efectiva según el sector?</a:t>
            </a:r>
            <a:endParaRPr b="1" sz="25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98668d2668_0_13"/>
          <p:cNvSpPr/>
          <p:nvPr/>
        </p:nvSpPr>
        <p:spPr>
          <a:xfrm>
            <a:off x="12581362" y="-1779487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98668d2668_0_13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Tecnologías Emergentes 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g398668d2668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3452" y="1943813"/>
            <a:ext cx="9697025" cy="40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398668d2668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3441" y="6157575"/>
            <a:ext cx="9697025" cy="4010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98668d2668_0_22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Tecnologías Emergentes 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g398668d2668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3243" y="2165875"/>
            <a:ext cx="5457700" cy="379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398668d2668_0_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69658" y="2158425"/>
            <a:ext cx="5457700" cy="3809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398668d2668_0_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26343" y="6328339"/>
            <a:ext cx="5457700" cy="3809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b2ca8124a1_0_1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b2ca8124a1_0_16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b2ca8124a1_0_16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Segmentación de Mercado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b2ca8124a1_0_16"/>
          <p:cNvSpPr txBox="1"/>
          <p:nvPr/>
        </p:nvSpPr>
        <p:spPr>
          <a:xfrm>
            <a:off x="4755875" y="3313950"/>
            <a:ext cx="9847200" cy="4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700">
                <a:solidFill>
                  <a:schemeClr val="dk1"/>
                </a:solidFill>
                <a:highlight>
                  <a:schemeClr val="lt1"/>
                </a:highlight>
              </a:rPr>
              <a:t>Dividir el mercado en grupos con características similares para personalizar la oferta.</a:t>
            </a:r>
            <a:endParaRPr sz="2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b="1" lang="es-MX" sz="2850">
                <a:solidFill>
                  <a:schemeClr val="dk1"/>
                </a:solidFill>
                <a:highlight>
                  <a:schemeClr val="lt1"/>
                </a:highlight>
              </a:rPr>
              <a:t>Psicográfica:</a:t>
            </a:r>
            <a:r>
              <a:rPr lang="es-MX" sz="2850">
                <a:solidFill>
                  <a:schemeClr val="dk1"/>
                </a:solidFill>
                <a:highlight>
                  <a:schemeClr val="lt1"/>
                </a:highlight>
              </a:rPr>
              <a:t> Estilo de vida y valores (Apple/Nike).</a:t>
            </a:r>
            <a:endParaRPr sz="28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b="1" lang="es-MX" sz="2850">
                <a:solidFill>
                  <a:schemeClr val="dk1"/>
                </a:solidFill>
                <a:highlight>
                  <a:schemeClr val="lt1"/>
                </a:highlight>
              </a:rPr>
              <a:t>Conductual:</a:t>
            </a:r>
            <a:r>
              <a:rPr lang="es-MX" sz="2850">
                <a:solidFill>
                  <a:schemeClr val="dk1"/>
                </a:solidFill>
                <a:highlight>
                  <a:schemeClr val="lt1"/>
                </a:highlight>
              </a:rPr>
              <a:t> Hábitos de compra (Netflix/Spotify).</a:t>
            </a:r>
            <a:endParaRPr sz="28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09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50"/>
              <a:buChar char="●"/>
            </a:pPr>
            <a:r>
              <a:rPr b="1" lang="es-MX" sz="2850">
                <a:solidFill>
                  <a:schemeClr val="dk1"/>
                </a:solidFill>
                <a:highlight>
                  <a:schemeClr val="lt1"/>
                </a:highlight>
              </a:rPr>
              <a:t>Basada en Datos:</a:t>
            </a:r>
            <a:r>
              <a:rPr lang="es-MX" sz="2850">
                <a:solidFill>
                  <a:schemeClr val="dk1"/>
                </a:solidFill>
                <a:highlight>
                  <a:schemeClr val="lt1"/>
                </a:highlight>
              </a:rPr>
              <a:t> Personalización dinámica en tiempo real mediante IA.</a:t>
            </a:r>
            <a:endParaRPr sz="285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