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iWutCEplz6PhfZiKESvVVo9N2Z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98668d266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398668d2668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993426998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g3993426998b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787475e6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3a787475e60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787475e6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3a787475e60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a787475e6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g3a787475e60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a787475e60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g3a787475e60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7" l="0" r="-1354" t="-67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Análisis de Rentabilidad y Evaluación de Proyectos Digitales</a:t>
            </a:r>
            <a:endParaRPr b="0" i="0" sz="5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5613489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98668d2668_0_4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98668d2668_0_40"/>
          <p:cNvSpPr/>
          <p:nvPr/>
        </p:nvSpPr>
        <p:spPr>
          <a:xfrm>
            <a:off x="12734962" y="6397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98668d2668_0_40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Estudios de Viabilidad Económica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98668d2668_0_40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Visión Global del Proyecto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98668d2668_0_40"/>
          <p:cNvSpPr/>
          <p:nvPr/>
        </p:nvSpPr>
        <p:spPr>
          <a:xfrm>
            <a:off x="4113625" y="4394200"/>
            <a:ext cx="135075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s-MX" sz="2700">
                <a:solidFill>
                  <a:schemeClr val="dk1"/>
                </a:solidFill>
              </a:rPr>
              <a:t>Definición:</a:t>
            </a:r>
            <a:r>
              <a:rPr lang="es-MX" sz="2700">
                <a:solidFill>
                  <a:schemeClr val="dk1"/>
                </a:solidFill>
              </a:rPr>
              <a:t> Análisis profundo que integra ingresos, costos, riesgos y retorno para determinar la </a:t>
            </a:r>
            <a:r>
              <a:rPr b="1" lang="es-MX" sz="2700">
                <a:solidFill>
                  <a:schemeClr val="dk1"/>
                </a:solidFill>
              </a:rPr>
              <a:t>sostenibilidad</a:t>
            </a:r>
            <a:r>
              <a:rPr lang="es-MX" sz="2700">
                <a:solidFill>
                  <a:schemeClr val="dk1"/>
                </a:solidFill>
              </a:rPr>
              <a:t>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s-MX" sz="2700">
                <a:solidFill>
                  <a:schemeClr val="dk1"/>
                </a:solidFill>
              </a:rPr>
              <a:t>Caso Streaming (Similar a Netflix):</a:t>
            </a:r>
            <a:endParaRPr b="1"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b="1" lang="es-MX" sz="2700">
                <a:solidFill>
                  <a:schemeClr val="dk1"/>
                </a:solidFill>
              </a:rPr>
              <a:t>Proyección:</a:t>
            </a:r>
            <a:r>
              <a:rPr lang="es-MX" sz="2700">
                <a:solidFill>
                  <a:schemeClr val="dk1"/>
                </a:solidFill>
              </a:rPr>
              <a:t> Se necesitan 5 millones de suscriptores a $10/mes para cubrir costos operativos y de contenido ($50M/mes).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b="1" lang="es-MX" sz="2700">
                <a:solidFill>
                  <a:schemeClr val="dk1"/>
                </a:solidFill>
              </a:rPr>
              <a:t>Conclusión:</a:t>
            </a:r>
            <a:r>
              <a:rPr lang="es-MX" sz="2700">
                <a:solidFill>
                  <a:schemeClr val="dk1"/>
                </a:solidFill>
              </a:rPr>
              <a:t> Potencial de alta rentabilidad, pero </a:t>
            </a:r>
            <a:r>
              <a:rPr b="1" lang="es-MX" sz="2700">
                <a:solidFill>
                  <a:schemeClr val="dk1"/>
                </a:solidFill>
              </a:rPr>
              <a:t>riesgo elevado</a:t>
            </a:r>
            <a:r>
              <a:rPr lang="es-MX" sz="2700">
                <a:solidFill>
                  <a:schemeClr val="dk1"/>
                </a:solidFill>
              </a:rPr>
              <a:t> por competencia. La decisión depende de la diferenciación estratégica.</a:t>
            </a:r>
            <a:endParaRPr b="1" sz="4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993426998b_0_1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3993426998b_0_12"/>
          <p:cNvSpPr/>
          <p:nvPr/>
        </p:nvSpPr>
        <p:spPr>
          <a:xfrm>
            <a:off x="12737037" y="65802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7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993426998b_0_1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Conclusiones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993426998b_0_12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Síntesis para la Toma de Decisiones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993426998b_0_12"/>
          <p:cNvSpPr/>
          <p:nvPr/>
        </p:nvSpPr>
        <p:spPr>
          <a:xfrm>
            <a:off x="3865250" y="425794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s-MX" sz="2700">
                <a:solidFill>
                  <a:schemeClr val="dk1"/>
                </a:solidFill>
              </a:rPr>
              <a:t>No basta con la intuición:</a:t>
            </a:r>
            <a:r>
              <a:rPr lang="es-MX" sz="2700">
                <a:solidFill>
                  <a:schemeClr val="dk1"/>
                </a:solidFill>
              </a:rPr>
              <a:t> En digital, los datos financieros (VAN, TIR) son la brújula.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s-MX" sz="2700">
                <a:solidFill>
                  <a:schemeClr val="dk1"/>
                </a:solidFill>
              </a:rPr>
              <a:t>Mirada Integral:</a:t>
            </a:r>
            <a:r>
              <a:rPr lang="es-MX" sz="2700">
                <a:solidFill>
                  <a:schemeClr val="dk1"/>
                </a:solidFill>
              </a:rPr>
              <a:t> Combinar métricas financieras puras con análisis de intangibles (Costo-Beneficio).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s-MX" sz="2700">
                <a:solidFill>
                  <a:schemeClr val="dk1"/>
                </a:solidFill>
              </a:rPr>
              <a:t>Flexibilidad:</a:t>
            </a:r>
            <a:r>
              <a:rPr lang="es-MX" sz="2700">
                <a:solidFill>
                  <a:schemeClr val="dk1"/>
                </a:solidFill>
              </a:rPr>
              <a:t> Usar escenarios y sensibilidad para prepararse ante la volatilidad del mercado tecnológico.</a:t>
            </a:r>
            <a:endParaRPr sz="4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3a787475e60_0_36"/>
          <p:cNvPicPr preferRelativeResize="0"/>
          <p:nvPr/>
        </p:nvPicPr>
        <p:blipFill rotWithShape="1">
          <a:blip r:embed="rId3">
            <a:alphaModFix/>
          </a:blip>
          <a:srcRect b="74743" l="0" r="42863" t="0"/>
          <a:stretch/>
        </p:blipFill>
        <p:spPr>
          <a:xfrm>
            <a:off x="21123" y="295733"/>
            <a:ext cx="7836700" cy="259815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a787475e60_0_36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7" l="0" r="-1359" t="-67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3a787475e60_0_36"/>
          <p:cNvPicPr preferRelativeResize="0"/>
          <p:nvPr/>
        </p:nvPicPr>
        <p:blipFill rotWithShape="1">
          <a:blip r:embed="rId3">
            <a:alphaModFix/>
          </a:blip>
          <a:srcRect b="0" l="53414" r="0" t="73091"/>
          <a:stretch/>
        </p:blipFill>
        <p:spPr>
          <a:xfrm>
            <a:off x="5952175" y="6048250"/>
            <a:ext cx="9784601" cy="4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a787475e60_0_36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3a787475e60_0_36"/>
          <p:cNvPicPr preferRelativeResize="0"/>
          <p:nvPr/>
        </p:nvPicPr>
        <p:blipFill rotWithShape="1">
          <a:blip r:embed="rId3">
            <a:alphaModFix/>
          </a:blip>
          <a:srcRect b="43422" l="4846" r="53518" t="23633"/>
          <a:stretch/>
        </p:blipFill>
        <p:spPr>
          <a:xfrm>
            <a:off x="7308632" y="1147675"/>
            <a:ext cx="8745001" cy="51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3a787475e60_0_62"/>
          <p:cNvPicPr preferRelativeResize="0"/>
          <p:nvPr/>
        </p:nvPicPr>
        <p:blipFill rotWithShape="1">
          <a:blip r:embed="rId3">
            <a:alphaModFix/>
          </a:blip>
          <a:srcRect b="74743" l="0" r="42863" t="0"/>
          <a:stretch/>
        </p:blipFill>
        <p:spPr>
          <a:xfrm>
            <a:off x="21123" y="295733"/>
            <a:ext cx="7836700" cy="259815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3a787475e60_0_62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7" l="0" r="-1359" t="-67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3a787475e60_0_62"/>
          <p:cNvPicPr preferRelativeResize="0"/>
          <p:nvPr/>
        </p:nvPicPr>
        <p:blipFill rotWithShape="1">
          <a:blip r:embed="rId3">
            <a:alphaModFix/>
          </a:blip>
          <a:srcRect b="8022" l="10614" r="46341" t="59704"/>
          <a:stretch/>
        </p:blipFill>
        <p:spPr>
          <a:xfrm>
            <a:off x="6780530" y="1437809"/>
            <a:ext cx="9040727" cy="50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a787475e60_0_62"/>
          <p:cNvPicPr preferRelativeResize="0"/>
          <p:nvPr/>
        </p:nvPicPr>
        <p:blipFill rotWithShape="1">
          <a:blip r:embed="rId3">
            <a:alphaModFix/>
          </a:blip>
          <a:srcRect b="0" l="53414" r="0" t="73091"/>
          <a:stretch/>
        </p:blipFill>
        <p:spPr>
          <a:xfrm>
            <a:off x="5952175" y="6048250"/>
            <a:ext cx="9784601" cy="4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a787475e60_0_62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3a787475e60_0_53"/>
          <p:cNvPicPr preferRelativeResize="0"/>
          <p:nvPr/>
        </p:nvPicPr>
        <p:blipFill rotWithShape="1">
          <a:blip r:embed="rId3">
            <a:alphaModFix/>
          </a:blip>
          <a:srcRect b="74743" l="0" r="42863" t="0"/>
          <a:stretch/>
        </p:blipFill>
        <p:spPr>
          <a:xfrm>
            <a:off x="21123" y="295733"/>
            <a:ext cx="7836700" cy="259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a787475e60_0_53"/>
          <p:cNvPicPr preferRelativeResize="0"/>
          <p:nvPr/>
        </p:nvPicPr>
        <p:blipFill rotWithShape="1">
          <a:blip r:embed="rId3">
            <a:alphaModFix/>
          </a:blip>
          <a:srcRect b="0" l="53414" r="0" t="73091"/>
          <a:stretch/>
        </p:blipFill>
        <p:spPr>
          <a:xfrm>
            <a:off x="5952175" y="6048250"/>
            <a:ext cx="9784601" cy="4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a787475e60_0_53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7" l="0" r="-1359" t="-67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3a787475e60_0_53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3a787475e60_0_53"/>
          <p:cNvPicPr preferRelativeResize="0"/>
          <p:nvPr/>
        </p:nvPicPr>
        <p:blipFill rotWithShape="1">
          <a:blip r:embed="rId3">
            <a:alphaModFix/>
          </a:blip>
          <a:srcRect b="56657" l="53354" r="5914" t="11069"/>
          <a:stretch/>
        </p:blipFill>
        <p:spPr>
          <a:xfrm>
            <a:off x="7350875" y="1416700"/>
            <a:ext cx="8554900" cy="50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3a787475e60_0_44"/>
          <p:cNvPicPr preferRelativeResize="0"/>
          <p:nvPr/>
        </p:nvPicPr>
        <p:blipFill rotWithShape="1">
          <a:blip r:embed="rId3">
            <a:alphaModFix/>
          </a:blip>
          <a:srcRect b="0" l="53414" r="0" t="73091"/>
          <a:stretch/>
        </p:blipFill>
        <p:spPr>
          <a:xfrm>
            <a:off x="5952175" y="6048250"/>
            <a:ext cx="9784601" cy="4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3a787475e60_0_44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67" l="0" r="-1359" t="-67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g3a787475e60_0_44"/>
          <p:cNvPicPr preferRelativeResize="0"/>
          <p:nvPr/>
        </p:nvPicPr>
        <p:blipFill rotWithShape="1">
          <a:blip r:embed="rId3">
            <a:alphaModFix/>
          </a:blip>
          <a:srcRect b="74743" l="0" r="42863" t="0"/>
          <a:stretch/>
        </p:blipFill>
        <p:spPr>
          <a:xfrm>
            <a:off x="0" y="295733"/>
            <a:ext cx="7836700" cy="259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a787475e60_0_44"/>
          <p:cNvPicPr preferRelativeResize="0"/>
          <p:nvPr/>
        </p:nvPicPr>
        <p:blipFill rotWithShape="1">
          <a:blip r:embed="rId3">
            <a:alphaModFix/>
          </a:blip>
          <a:srcRect b="24298" l="57459" r="-503" t="43429"/>
          <a:stretch/>
        </p:blipFill>
        <p:spPr>
          <a:xfrm>
            <a:off x="6801707" y="1373016"/>
            <a:ext cx="9040727" cy="508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a787475e60_0_44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4383742" y="262890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4050575" y="4106148"/>
            <a:ext cx="12344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es-MX" sz="3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Síntesis:</a:t>
            </a:r>
            <a:endParaRPr b="1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●"/>
            </a:pPr>
            <a:r>
              <a:rPr lang="es-MX" sz="3100">
                <a:solidFill>
                  <a:schemeClr val="dk1"/>
                </a:solidFill>
              </a:rPr>
              <a:t>Hemos revisado cómo medir el valor, el retorno y el riesgo de las inversiones digitales.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50" name="Google Shape;250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55" name="Google Shape;255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4155142" y="3061201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Diálogo Estratégico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2858253" y="4538439"/>
            <a:ext cx="12114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aplicarías los métodos de evaluación de rentabilidad y las herramientas de análisis estratégico para asegurar el éxito de un proyecto digital en el que tu empresa esté invirtiendo?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779662" y="1788265"/>
            <a:ext cx="12728700" cy="6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Repaso rápido de los puntos clave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★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Revisar métodos financieros (VAN, TIR, PRI) para la evaluación de proyectos.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★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Analizar herramientas de escenarios estratégicos y estudios de viabilidad.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Introducción: La Necesidad de Evaluar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383751" y="2628900"/>
            <a:ext cx="1130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</a:t>
            </a: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Decisión Financiera en un Entorno Incierto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197925" y="4106112"/>
            <a:ext cx="131826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es-MX" sz="2700">
                <a:solidFill>
                  <a:schemeClr val="dk1"/>
                </a:solidFill>
              </a:rPr>
              <a:t>El Reto:</a:t>
            </a:r>
            <a:r>
              <a:rPr lang="es-MX" sz="2700">
                <a:solidFill>
                  <a:schemeClr val="dk1"/>
                </a:solidFill>
              </a:rPr>
              <a:t> Invertir en tecnología (apps, </a:t>
            </a:r>
            <a:r>
              <a:rPr i="1" lang="es-MX" sz="2700">
                <a:solidFill>
                  <a:schemeClr val="dk1"/>
                </a:solidFill>
              </a:rPr>
              <a:t>software</a:t>
            </a:r>
            <a:r>
              <a:rPr lang="es-MX" sz="2700">
                <a:solidFill>
                  <a:schemeClr val="dk1"/>
                </a:solidFill>
              </a:rPr>
              <a:t>, plataformas) implica riesgos y costos elevados.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es-MX" sz="2700">
                <a:solidFill>
                  <a:schemeClr val="dk1"/>
                </a:solidFill>
              </a:rPr>
              <a:t>El Objetivo:</a:t>
            </a:r>
            <a:r>
              <a:rPr lang="es-MX" sz="2700">
                <a:solidFill>
                  <a:schemeClr val="dk1"/>
                </a:solidFill>
              </a:rPr>
              <a:t> Usar métodos cuantitativos para asegurar que la inversión genere valor y no pérdidas.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b="1" lang="es-MX" sz="2700">
                <a:solidFill>
                  <a:schemeClr val="dk1"/>
                </a:solidFill>
              </a:rPr>
              <a:t>Evolución:</a:t>
            </a:r>
            <a:endParaRPr b="1"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i="1" lang="es-MX" sz="2700">
                <a:solidFill>
                  <a:schemeClr val="dk1"/>
                </a:solidFill>
              </a:rPr>
              <a:t>Tradicional:</a:t>
            </a:r>
            <a:r>
              <a:rPr lang="es-MX" sz="2700">
                <a:solidFill>
                  <a:schemeClr val="dk1"/>
                </a:solidFill>
              </a:rPr>
              <a:t> Métodos de la era industrial (VAN, TIR).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i="1" lang="es-MX" sz="2700">
                <a:solidFill>
                  <a:schemeClr val="dk1"/>
                </a:solidFill>
              </a:rPr>
              <a:t>Digital:</a:t>
            </a:r>
            <a:r>
              <a:rPr lang="es-MX" sz="2700">
                <a:solidFill>
                  <a:schemeClr val="dk1"/>
                </a:solidFill>
              </a:rPr>
              <a:t> Incorporación de </a:t>
            </a:r>
            <a:r>
              <a:rPr b="1" lang="es-MX" sz="2700">
                <a:solidFill>
                  <a:schemeClr val="dk1"/>
                </a:solidFill>
              </a:rPr>
              <a:t>análisis de escenarios</a:t>
            </a:r>
            <a:r>
              <a:rPr lang="es-MX" sz="2700">
                <a:solidFill>
                  <a:schemeClr val="dk1"/>
                </a:solidFill>
              </a:rPr>
              <a:t>, </a:t>
            </a:r>
            <a:r>
              <a:rPr b="1" lang="es-MX" sz="2700">
                <a:solidFill>
                  <a:schemeClr val="dk1"/>
                </a:solidFill>
              </a:rPr>
              <a:t>simulación</a:t>
            </a:r>
            <a:r>
              <a:rPr lang="es-MX" sz="2700">
                <a:solidFill>
                  <a:schemeClr val="dk1"/>
                </a:solidFill>
              </a:rPr>
              <a:t> y beneficios intangibles (marca, datos).</a:t>
            </a:r>
            <a:endParaRPr b="1"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57400" y="1028700"/>
            <a:ext cx="12315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Métodos Clásicos de Evaluación Financiera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383752" y="2628900"/>
            <a:ext cx="1170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 Valor del Dinero en el Tiempo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948000" y="3964875"/>
            <a:ext cx="8485800" cy="5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MX" sz="2600">
                <a:solidFill>
                  <a:schemeClr val="dk1"/>
                </a:solidFill>
              </a:rPr>
              <a:t>Valor Actual Neto (VAN):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Concepto:</a:t>
            </a:r>
            <a:r>
              <a:rPr lang="es-MX" sz="2600">
                <a:solidFill>
                  <a:schemeClr val="dk1"/>
                </a:solidFill>
              </a:rPr>
              <a:t> Compara la inversión inicial con el valor presente de los flujos de caja futuros.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Regla de Decisión: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s-MX" sz="2600">
                <a:solidFill>
                  <a:schemeClr val="dk1"/>
                </a:solidFill>
              </a:rPr>
              <a:t>VAN &gt; 0:</a:t>
            </a:r>
            <a:r>
              <a:rPr lang="es-MX" sz="2600">
                <a:solidFill>
                  <a:schemeClr val="dk1"/>
                </a:solidFill>
              </a:rPr>
              <a:t> El proyecto es rentable (genera valor).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s-MX" sz="2600">
                <a:solidFill>
                  <a:schemeClr val="dk1"/>
                </a:solidFill>
              </a:rPr>
              <a:t>VAN &lt; 0:</a:t>
            </a:r>
            <a:r>
              <a:rPr lang="es-MX" sz="2600">
                <a:solidFill>
                  <a:schemeClr val="dk1"/>
                </a:solidFill>
              </a:rPr>
              <a:t> El proyecto destruye valor (rechazar).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Clave Digital:</a:t>
            </a:r>
            <a:r>
              <a:rPr lang="es-MX" sz="2600">
                <a:solidFill>
                  <a:schemeClr val="dk1"/>
                </a:solidFill>
              </a:rPr>
              <a:t> Es fundamental descontar los flujos a una tasa que refleje el riesgo tecnológico.</a:t>
            </a:r>
            <a:endParaRPr b="1" sz="4100">
              <a:solidFill>
                <a:schemeClr val="dk1"/>
              </a:solidFill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33900" y="3964871"/>
            <a:ext cx="5582464" cy="314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0751" y="4547325"/>
            <a:ext cx="5457698" cy="30699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2745237" y="656323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6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2057400" y="1028700"/>
            <a:ext cx="1184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Métodos Clásicos de Evaluación Financiera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4383742" y="262890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Rentabilidad y Tiempo de Recuperación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4383750" y="4638100"/>
            <a:ext cx="86070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s-MX" sz="2400">
                <a:solidFill>
                  <a:schemeClr val="dk1"/>
                </a:solidFill>
              </a:rPr>
              <a:t>Tasa Interna de Retorno (TIR):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s-MX" sz="2400">
                <a:solidFill>
                  <a:schemeClr val="dk1"/>
                </a:solidFill>
              </a:rPr>
              <a:t>Concepto:</a:t>
            </a:r>
            <a:r>
              <a:rPr lang="es-MX" sz="2400">
                <a:solidFill>
                  <a:schemeClr val="dk1"/>
                </a:solidFill>
              </a:rPr>
              <a:t> Es la tasa de rendimiento intrínseca del proyecto (hace que el VAN sea 0).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s-MX" sz="2400">
                <a:solidFill>
                  <a:schemeClr val="dk1"/>
                </a:solidFill>
              </a:rPr>
              <a:t>Regla:</a:t>
            </a:r>
            <a:r>
              <a:rPr lang="es-MX" sz="2400">
                <a:solidFill>
                  <a:schemeClr val="dk1"/>
                </a:solidFill>
              </a:rPr>
              <a:t> Si </a:t>
            </a:r>
            <a:r>
              <a:rPr b="1" lang="es-MX" sz="2400">
                <a:solidFill>
                  <a:schemeClr val="dk1"/>
                </a:solidFill>
              </a:rPr>
              <a:t>TIR &gt; Costo de Capital</a:t>
            </a:r>
            <a:r>
              <a:rPr lang="es-MX" sz="2400">
                <a:solidFill>
                  <a:schemeClr val="dk1"/>
                </a:solidFill>
              </a:rPr>
              <a:t>, el proyecto es viable.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s-MX" sz="2400">
                <a:solidFill>
                  <a:schemeClr val="dk1"/>
                </a:solidFill>
              </a:rPr>
              <a:t>Periodo de Recuperación de la Inversión (PRI):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s-MX" sz="2400">
                <a:solidFill>
                  <a:schemeClr val="dk1"/>
                </a:solidFill>
              </a:rPr>
              <a:t>Concepto:</a:t>
            </a:r>
            <a:r>
              <a:rPr lang="es-MX" sz="2400">
                <a:solidFill>
                  <a:schemeClr val="dk1"/>
                </a:solidFill>
              </a:rPr>
              <a:t> Tiempo necesario para recuperar la inversión inicial con los flujos generados.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s-MX" sz="2400">
                <a:solidFill>
                  <a:schemeClr val="dk1"/>
                </a:solidFill>
              </a:rPr>
              <a:t>Utilidad:</a:t>
            </a:r>
            <a:r>
              <a:rPr lang="es-MX" sz="2400">
                <a:solidFill>
                  <a:schemeClr val="dk1"/>
                </a:solidFill>
              </a:rPr>
              <a:t> Crucial en tecnología donde los ciclos de vida son cortos y la obsolescencia rápida.</a:t>
            </a:r>
            <a:endParaRPr b="1"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98668d2668_0_4"/>
          <p:cNvSpPr/>
          <p:nvPr/>
        </p:nvSpPr>
        <p:spPr>
          <a:xfrm>
            <a:off x="12608562" y="-1344962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Caso Práctico: Plataforma E-commerce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98668d2668_0_4"/>
          <p:cNvSpPr txBox="1"/>
          <p:nvPr/>
        </p:nvSpPr>
        <p:spPr>
          <a:xfrm>
            <a:off x="4383751" y="2317175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Aplicando VAN y 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98668d2668_0_4"/>
          <p:cNvSpPr/>
          <p:nvPr/>
        </p:nvSpPr>
        <p:spPr>
          <a:xfrm>
            <a:off x="4086925" y="3554475"/>
            <a:ext cx="136536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12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Escenario:</a:t>
            </a:r>
            <a:r>
              <a:rPr lang="es-MX" sz="2900">
                <a:solidFill>
                  <a:schemeClr val="dk1"/>
                </a:solidFill>
              </a:rPr>
              <a:t> Desarrollo de una plataforma con Inversión Inicial de </a:t>
            </a:r>
            <a:r>
              <a:rPr b="1" lang="es-MX" sz="2900">
                <a:solidFill>
                  <a:schemeClr val="dk1"/>
                </a:solidFill>
              </a:rPr>
              <a:t>$700,000</a:t>
            </a:r>
            <a:r>
              <a:rPr lang="es-MX" sz="2900">
                <a:solidFill>
                  <a:schemeClr val="dk1"/>
                </a:solidFill>
              </a:rPr>
              <a:t>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Proyección:</a:t>
            </a:r>
            <a:r>
              <a:rPr lang="es-MX" sz="2900">
                <a:solidFill>
                  <a:schemeClr val="dk1"/>
                </a:solidFill>
              </a:rPr>
              <a:t> Flujos de caja de </a:t>
            </a:r>
            <a:r>
              <a:rPr b="1" lang="es-MX" sz="2900">
                <a:solidFill>
                  <a:schemeClr val="dk1"/>
                </a:solidFill>
              </a:rPr>
              <a:t>$200,000</a:t>
            </a:r>
            <a:r>
              <a:rPr lang="es-MX" sz="2900">
                <a:solidFill>
                  <a:schemeClr val="dk1"/>
                </a:solidFill>
              </a:rPr>
              <a:t> anuales por 5 años. Tasa de descuento: 10%.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Resultados:</a:t>
            </a:r>
            <a:endParaRPr b="1" sz="2900">
              <a:solidFill>
                <a:schemeClr val="dk1"/>
              </a:solidFill>
            </a:endParaRPr>
          </a:p>
          <a:p>
            <a:pPr indent="-412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b="1" lang="es-MX" sz="2900">
                <a:solidFill>
                  <a:schemeClr val="dk1"/>
                </a:solidFill>
              </a:rPr>
              <a:t>VAN:</a:t>
            </a:r>
            <a:r>
              <a:rPr lang="es-MX" sz="2900">
                <a:solidFill>
                  <a:schemeClr val="dk1"/>
                </a:solidFill>
              </a:rPr>
              <a:t> Positivo (Genera más valor del que cuesta).</a:t>
            </a:r>
            <a:endParaRPr sz="2900">
              <a:solidFill>
                <a:schemeClr val="dk1"/>
              </a:solidFill>
            </a:endParaRPr>
          </a:p>
          <a:p>
            <a:pPr indent="-412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b="1" lang="es-MX" sz="2900">
                <a:solidFill>
                  <a:schemeClr val="dk1"/>
                </a:solidFill>
              </a:rPr>
              <a:t>TIR:</a:t>
            </a:r>
            <a:r>
              <a:rPr lang="es-MX" sz="2900">
                <a:solidFill>
                  <a:schemeClr val="dk1"/>
                </a:solidFill>
              </a:rPr>
              <a:t> 15% (Superior al costo de capital del 10%) </a:t>
            </a:r>
            <a:r>
              <a:rPr lang="es-MX" sz="1800">
                <a:solidFill>
                  <a:schemeClr val="dk1"/>
                </a:solidFill>
              </a:rPr>
              <a:t>(resolver r por aproximación)</a:t>
            </a:r>
            <a:r>
              <a:rPr lang="es-MX" sz="2900">
                <a:solidFill>
                  <a:schemeClr val="dk1"/>
                </a:solidFill>
              </a:rPr>
              <a:t>.</a:t>
            </a:r>
            <a:endParaRPr sz="2900">
              <a:solidFill>
                <a:schemeClr val="dk1"/>
              </a:solidFill>
            </a:endParaRPr>
          </a:p>
          <a:p>
            <a:pPr indent="-412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○"/>
            </a:pPr>
            <a:r>
              <a:rPr b="1" lang="es-MX" sz="2900">
                <a:solidFill>
                  <a:schemeClr val="dk1"/>
                </a:solidFill>
              </a:rPr>
              <a:t>PRI:</a:t>
            </a:r>
            <a:r>
              <a:rPr lang="es-MX" sz="2900">
                <a:solidFill>
                  <a:schemeClr val="dk1"/>
                </a:solidFill>
              </a:rPr>
              <a:t> 3.5 años (Recuperación aceptable para el sector).</a:t>
            </a:r>
            <a:endParaRPr sz="2900">
              <a:solidFill>
                <a:schemeClr val="dk1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</a:rPr>
              <a:t>Conclusión:</a:t>
            </a:r>
            <a:r>
              <a:rPr lang="es-MX" sz="2900">
                <a:solidFill>
                  <a:schemeClr val="dk1"/>
                </a:solidFill>
              </a:rPr>
              <a:t> El proyecto es financieramente </a:t>
            </a:r>
            <a:r>
              <a:rPr b="1" lang="es-MX" sz="2900">
                <a:solidFill>
                  <a:schemeClr val="dk1"/>
                </a:solidFill>
              </a:rPr>
              <a:t>viable</a:t>
            </a:r>
            <a:r>
              <a:rPr lang="es-MX" sz="2900">
                <a:solidFill>
                  <a:schemeClr val="dk1"/>
                </a:solidFill>
              </a:rPr>
              <a:t>.</a:t>
            </a:r>
            <a:endParaRPr b="1" sz="4600">
              <a:solidFill>
                <a:schemeClr val="dk1"/>
              </a:solidFill>
            </a:endParaRPr>
          </a:p>
        </p:txBody>
      </p:sp>
      <p:pic>
        <p:nvPicPr>
          <p:cNvPr id="142" name="Google Shape;142;g398668d2668_0_4"/>
          <p:cNvPicPr preferRelativeResize="0"/>
          <p:nvPr/>
        </p:nvPicPr>
        <p:blipFill rotWithShape="1">
          <a:blip r:embed="rId5">
            <a:alphaModFix/>
          </a:blip>
          <a:srcRect b="0" l="0" r="0" t="31365"/>
          <a:stretch/>
        </p:blipFill>
        <p:spPr>
          <a:xfrm>
            <a:off x="4571988" y="7930975"/>
            <a:ext cx="8140776" cy="314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98668d2668_0_4"/>
          <p:cNvSpPr txBox="1"/>
          <p:nvPr/>
        </p:nvSpPr>
        <p:spPr>
          <a:xfrm>
            <a:off x="4859275" y="9096450"/>
            <a:ext cx="83649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s-MX" sz="2300">
                <a:solidFill>
                  <a:schemeClr val="dk1"/>
                </a:solidFill>
              </a:rPr>
              <a:t>➕ Suma total del Valor Presente de los 5 flujos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</a:rPr>
              <a:t>181,818.18 + 165,289.26 + 150,262.96 + 136,602.69 + 124,183.01 = 758,156.10 </a:t>
            </a:r>
            <a:endParaRPr sz="2100"/>
          </a:p>
        </p:txBody>
      </p:sp>
      <p:pic>
        <p:nvPicPr>
          <p:cNvPr id="144" name="Google Shape;144;g398668d2668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24170" y="7609550"/>
            <a:ext cx="6730130" cy="378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Análisis Costo-Beneficio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98668d2668_0_13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Más allá de lo Tangible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98668d2668_0_13"/>
          <p:cNvSpPr/>
          <p:nvPr/>
        </p:nvSpPr>
        <p:spPr>
          <a:xfrm>
            <a:off x="3734550" y="4106100"/>
            <a:ext cx="92985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s-MX" sz="2700">
                <a:solidFill>
                  <a:schemeClr val="dk1"/>
                </a:solidFill>
              </a:rPr>
              <a:t>Enfoque:</a:t>
            </a:r>
            <a:r>
              <a:rPr lang="es-MX" sz="2700">
                <a:solidFill>
                  <a:schemeClr val="dk1"/>
                </a:solidFill>
              </a:rPr>
              <a:t> Compara costos totales vs. beneficios esperados.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s-MX" sz="2700">
                <a:solidFill>
                  <a:schemeClr val="dk1"/>
                </a:solidFill>
              </a:rPr>
              <a:t>El Factor Digital:</a:t>
            </a:r>
            <a:r>
              <a:rPr lang="es-MX" sz="2700">
                <a:solidFill>
                  <a:schemeClr val="dk1"/>
                </a:solidFill>
              </a:rPr>
              <a:t> Incluye beneficios </a:t>
            </a:r>
            <a:r>
              <a:rPr b="1" lang="es-MX" sz="2700">
                <a:solidFill>
                  <a:schemeClr val="dk1"/>
                </a:solidFill>
              </a:rPr>
              <a:t>intangibles</a:t>
            </a:r>
            <a:r>
              <a:rPr lang="es-MX" sz="2700">
                <a:solidFill>
                  <a:schemeClr val="dk1"/>
                </a:solidFill>
              </a:rPr>
              <a:t> como: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s-MX" sz="2700">
                <a:solidFill>
                  <a:schemeClr val="dk1"/>
                </a:solidFill>
              </a:rPr>
              <a:t>Mejora de la marca.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s-MX" sz="2700">
                <a:solidFill>
                  <a:schemeClr val="dk1"/>
                </a:solidFill>
              </a:rPr>
              <a:t>Satisfacción del cliente.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lang="es-MX" sz="2700">
                <a:solidFill>
                  <a:schemeClr val="dk1"/>
                </a:solidFill>
              </a:rPr>
              <a:t>Adquisición de datos (</a:t>
            </a:r>
            <a:r>
              <a:rPr i="1" lang="es-MX" sz="2700">
                <a:solidFill>
                  <a:schemeClr val="dk1"/>
                </a:solidFill>
              </a:rPr>
              <a:t>Big Data</a:t>
            </a:r>
            <a:r>
              <a:rPr lang="es-MX" sz="2700">
                <a:solidFill>
                  <a:schemeClr val="dk1"/>
                </a:solidFill>
              </a:rPr>
              <a:t>).</a:t>
            </a:r>
            <a:endParaRPr sz="2700">
              <a:solidFill>
                <a:schemeClr val="dk1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b="1" lang="es-MX" sz="2700">
                <a:solidFill>
                  <a:schemeClr val="dk1"/>
                </a:solidFill>
              </a:rPr>
              <a:t>Ratio Costo-Beneficio:</a:t>
            </a:r>
            <a:r>
              <a:rPr lang="es-MX" sz="2700">
                <a:solidFill>
                  <a:schemeClr val="dk1"/>
                </a:solidFill>
              </a:rPr>
              <a:t> Si es </a:t>
            </a:r>
            <a:r>
              <a:rPr b="1" lang="es-MX" sz="2700">
                <a:solidFill>
                  <a:schemeClr val="dk1"/>
                </a:solidFill>
              </a:rPr>
              <a:t>&gt; 1</a:t>
            </a:r>
            <a:r>
              <a:rPr lang="es-MX" sz="2700">
                <a:solidFill>
                  <a:schemeClr val="dk1"/>
                </a:solidFill>
              </a:rPr>
              <a:t>, los beneficios superan a los costos.</a:t>
            </a:r>
            <a:endParaRPr sz="2700">
              <a:solidFill>
                <a:schemeClr val="dk1"/>
              </a:solidFill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○"/>
            </a:pPr>
            <a:r>
              <a:rPr i="1" lang="es-MX" sz="2700">
                <a:solidFill>
                  <a:schemeClr val="dk1"/>
                </a:solidFill>
              </a:rPr>
              <a:t>Ejemplo:</a:t>
            </a:r>
            <a:r>
              <a:rPr lang="es-MX" sz="2700">
                <a:solidFill>
                  <a:schemeClr val="dk1"/>
                </a:solidFill>
              </a:rPr>
              <a:t> Software con costo $300k y beneficio $500k = Ratio 1.67 (Rentable).</a:t>
            </a:r>
            <a:endParaRPr b="1" sz="4400">
              <a:solidFill>
                <a:schemeClr val="dk1"/>
              </a:solidFill>
            </a:endParaRPr>
          </a:p>
        </p:txBody>
      </p:sp>
      <p:pic>
        <p:nvPicPr>
          <p:cNvPr id="154" name="Google Shape;154;g398668d266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59749" y="2100996"/>
            <a:ext cx="5615425" cy="315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98668d2668_0_13"/>
          <p:cNvPicPr preferRelativeResize="0"/>
          <p:nvPr/>
        </p:nvPicPr>
        <p:blipFill rotWithShape="1">
          <a:blip r:embed="rId6">
            <a:alphaModFix/>
          </a:blip>
          <a:srcRect b="0" l="0" r="0" t="9362"/>
          <a:stretch/>
        </p:blipFill>
        <p:spPr>
          <a:xfrm>
            <a:off x="13159750" y="5028849"/>
            <a:ext cx="5615425" cy="286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98668d2668_0_22"/>
          <p:cNvSpPr/>
          <p:nvPr/>
        </p:nvSpPr>
        <p:spPr>
          <a:xfrm>
            <a:off x="12734637" y="639053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Herramientas para Escenarios Estratégicos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98668d2668_0_22"/>
          <p:cNvSpPr txBox="1"/>
          <p:nvPr/>
        </p:nvSpPr>
        <p:spPr>
          <a:xfrm>
            <a:off x="4134376" y="2358725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Gestionando la Incertidumbre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98668d2668_0_22"/>
          <p:cNvSpPr/>
          <p:nvPr/>
        </p:nvSpPr>
        <p:spPr>
          <a:xfrm>
            <a:off x="3922950" y="3922725"/>
            <a:ext cx="84342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El Entorno Digital es Volátil:</a:t>
            </a:r>
            <a:r>
              <a:rPr lang="es-MX" sz="2600">
                <a:solidFill>
                  <a:schemeClr val="dk1"/>
                </a:solidFill>
              </a:rPr>
              <a:t> Cambios tecnológicos, nuevos competidores, regulaciones.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1. Análisis de Sensibilidad: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s-MX" sz="2600">
                <a:solidFill>
                  <a:schemeClr val="dk1"/>
                </a:solidFill>
              </a:rPr>
              <a:t>¿Qué pasa si cambian las variables clave? (Ej. Si los costos suben un 10% o la demanda baja un 20%).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2. Árboles de Decisión: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s-MX" sz="2600">
                <a:solidFill>
                  <a:schemeClr val="dk1"/>
                </a:solidFill>
              </a:rPr>
              <a:t>Diagramas para visualizar rutas de decisión complejas y sus posibles resultados probabilísticos.</a:t>
            </a:r>
            <a:endParaRPr b="1" sz="4100">
              <a:solidFill>
                <a:schemeClr val="dk1"/>
              </a:solidFill>
            </a:endParaRPr>
          </a:p>
        </p:txBody>
      </p:sp>
      <p:pic>
        <p:nvPicPr>
          <p:cNvPr id="165" name="Google Shape;165;g398668d2668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09550" y="3907063"/>
            <a:ext cx="5476468" cy="3080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98668d2668_0_31"/>
          <p:cNvSpPr/>
          <p:nvPr/>
        </p:nvSpPr>
        <p:spPr>
          <a:xfrm>
            <a:off x="12562012" y="6442388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3" l="0" r="-1354" t="-47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98668d2668_0_31"/>
          <p:cNvSpPr txBox="1"/>
          <p:nvPr/>
        </p:nvSpPr>
        <p:spPr>
          <a:xfrm>
            <a:off x="2086375" y="970725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Análisis de Escenarios: Modelando el Futuro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98668d2668_0_31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Prever lo Imprevisible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98668d2668_0_31"/>
          <p:cNvSpPr/>
          <p:nvPr/>
        </p:nvSpPr>
        <p:spPr>
          <a:xfrm>
            <a:off x="4155150" y="4605274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Metodología:</a:t>
            </a:r>
            <a:r>
              <a:rPr lang="es-MX" sz="2500">
                <a:solidFill>
                  <a:schemeClr val="dk1"/>
                </a:solidFill>
              </a:rPr>
              <a:t> Modelar diferentes futuros posibles para evaluar la resiliencia del proyecto.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Ejemplo: App de Redes Sociales</a:t>
            </a:r>
            <a:endParaRPr b="1"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Optimista:</a:t>
            </a:r>
            <a:r>
              <a:rPr lang="es-MX" sz="2500">
                <a:solidFill>
                  <a:schemeClr val="dk1"/>
                </a:solidFill>
              </a:rPr>
              <a:t> Viralidad rápida (10M usuarios).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Probable:</a:t>
            </a:r>
            <a:r>
              <a:rPr lang="es-MX" sz="2500">
                <a:solidFill>
                  <a:schemeClr val="dk1"/>
                </a:solidFill>
              </a:rPr>
              <a:t> Crecimiento sostenido (3M usuarios).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Pesimista:</a:t>
            </a:r>
            <a:r>
              <a:rPr lang="es-MX" sz="2500">
                <a:solidFill>
                  <a:schemeClr val="dk1"/>
                </a:solidFill>
              </a:rPr>
              <a:t> Baja adopción (500k usuarios).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Utilidad:</a:t>
            </a:r>
            <a:r>
              <a:rPr lang="es-MX" sz="2500">
                <a:solidFill>
                  <a:schemeClr val="dk1"/>
                </a:solidFill>
              </a:rPr>
              <a:t> Permite tener planes de contingencia y ajustar la inversión inicial según el riesgo.</a:t>
            </a:r>
            <a:endParaRPr b="1" sz="4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