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25"/>
  </p:notesMasterIdLst>
  <p:sldIdLst>
    <p:sldId id="256" r:id="rId2"/>
    <p:sldId id="290" r:id="rId3"/>
    <p:sldId id="288" r:id="rId4"/>
    <p:sldId id="291" r:id="rId5"/>
    <p:sldId id="293" r:id="rId6"/>
    <p:sldId id="296" r:id="rId7"/>
    <p:sldId id="294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7" r:id="rId18"/>
    <p:sldId id="306" r:id="rId19"/>
    <p:sldId id="308" r:id="rId20"/>
    <p:sldId id="309" r:id="rId21"/>
    <p:sldId id="310" r:id="rId22"/>
    <p:sldId id="311" r:id="rId23"/>
    <p:sldId id="267" r:id="rId24"/>
  </p:sldIdLst>
  <p:sldSz cx="18288000" cy="10287000"/>
  <p:notesSz cx="6858000" cy="9144000"/>
  <p:embeddedFontLst>
    <p:embeddedFont>
      <p:font typeface="Merriweather" panose="00000500000000000000" pitchFamily="2" charset="0"/>
      <p:regular r:id="rId26"/>
      <p:bold r:id="rId27"/>
      <p:italic r:id="rId28"/>
      <p:boldItalic r:id="rId29"/>
    </p:embeddedFont>
  </p:embeddedFontLst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5A4E364-4CDC-4B59-A649-B96F44835222}">
  <a:tblStyle styleId="{A5A4E364-4CDC-4B59-A649-B96F4483522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110" y="2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5441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368" name="Google Shape;36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D32225-BA19-ED9F-F50F-437E7DCE6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00BDAFE-1DCB-84A3-6263-2FEFC8255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89F410-7DA4-DD96-F476-283DC6DC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000591-7C56-51D2-2DCA-C6831675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E37849-5B42-1906-6A27-A2BAF9EEB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9528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361A26-D2E2-BD71-A3BA-968D59C58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4E041E-9830-1D9F-6A81-B3BCF29AD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885CA9-96D7-412D-D9F5-CF722A29D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802DAF-6121-5FF8-7024-71CBC30AB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0024EE-5F6D-A969-E841-A2EC2CAA7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817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7DE129-4D39-CDE7-5228-A4E481DFAA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8051618-1FE1-D81B-76BC-DE1EF18D5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C78C37-68A8-6AE5-D723-DF12FACA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DDC62D-2B63-098E-857F-22720AC4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E4D966-9890-5D28-F27E-07F2E6489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6082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0E09A4-12EC-141C-A386-2696AFD37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2B2049-2AED-8634-303F-308BC1106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04FD12-FD4A-0056-0E43-54697DD5A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519DF9-747C-B659-3251-BF663EA9F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B9F11C-91E3-DF09-FEBA-DFE825394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925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FBABDC-EE37-9928-C493-8309A1A38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9B3512-2EB0-E8AD-1442-17BAFC278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1200CC-3669-34F8-8AD7-59B107C1D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08DE66-5AD6-713D-2D37-8DCFDD0F4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275633-F983-3382-3435-15228F021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48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ADB57A-E11C-463A-021E-188D7909B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1FD51F-4D6B-7B74-296A-116BD01D3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AAFFD6-9D60-11AB-ADE2-902E9B362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E2DE4C-8BF0-BFFE-D2D4-3B4E90125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4E877C-6818-0846-6AE2-3B703CBB8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DB8B80-A65A-7167-FA17-3D6C4E118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2084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A3F1F-24CF-42D4-2D59-28719EA06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6B1C46-147B-7081-3111-C90A071B2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E0E815-93C3-84FF-44CA-37D01F08A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26A6AD6-5BC1-7EFD-794F-E4124D75B6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5252A71-79D4-6B6B-B33D-AE0BDC3C60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905844B-4CA6-8662-EC14-8C112E9B6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BE05506-B611-B6BE-804C-80FE2A7C5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2D32B8-80DF-600D-94F1-88A5C08FA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8632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48F88-9B90-D9F0-3786-FD6EE44DE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3B37D0A-5843-C961-B38E-3C22558C6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7AA3A7-0BDE-25EB-F7CC-233C11938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D5B2C69-71A8-FAA3-037F-A24890A8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410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0386A03-F76D-E596-BEDA-96C89BB45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26A3C44-5408-492C-AEBC-FB8E4A890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0D81B75-E8B4-444A-E92D-5BB595C77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1936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3CB4AA-3847-C466-82BC-2A5289C9E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E4F0A0-3A5C-17EA-8D3B-E6D1CFF76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F86584-8E0C-32E5-E7CB-AF17F8B29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393BB25-725E-E809-3408-8C7F632A5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0049AD-F198-7EB7-45C3-7C8477064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0808A7-BCF3-C9C8-890B-5CD769C5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0205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B30DD8-0100-375A-12DD-662AFD96A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24830B7-DAFB-C704-FCD8-CEED36518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9A03E8-D996-205F-C0FB-7A18F7940E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FDF6CB-36FB-110C-8087-C368D3AA9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455B6E-03B1-7ADE-705C-91C16714C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FD4406-4BBA-C6B7-1FAA-142613D79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7551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46DE19-834C-6291-A0C2-59E2A3FA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36AEFA-29CC-C6F0-5E01-3F334B4FA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274064-73C9-E108-AE1A-5FF4E8DDF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491121-1789-A4AF-9DE4-4EDD11EF39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381540-6984-D095-EBAC-8F6A06017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9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8E2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l="14682" t="10469" b="44934"/>
          <a:stretch/>
        </p:blipFill>
        <p:spPr>
          <a:xfrm>
            <a:off x="0" y="2783441"/>
            <a:ext cx="18288000" cy="637484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3"/>
          <p:cNvCxnSpPr/>
          <p:nvPr/>
        </p:nvCxnSpPr>
        <p:spPr>
          <a:xfrm>
            <a:off x="8495771" y="1214438"/>
            <a:ext cx="1296457" cy="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9" name="Google Shape;89;p13"/>
          <p:cNvCxnSpPr/>
          <p:nvPr/>
        </p:nvCxnSpPr>
        <p:spPr>
          <a:xfrm>
            <a:off x="0" y="9144000"/>
            <a:ext cx="182880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0" name="Google Shape;90;p13"/>
          <p:cNvCxnSpPr/>
          <p:nvPr/>
        </p:nvCxnSpPr>
        <p:spPr>
          <a:xfrm>
            <a:off x="0" y="2783441"/>
            <a:ext cx="182880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" name="Imagen 2">
            <a:extLst>
              <a:ext uri="{FF2B5EF4-FFF2-40B4-BE49-F238E27FC236}">
                <a16:creationId xmlns:a16="http://schemas.microsoft.com/office/drawing/2014/main" id="{4777AD29-BA0A-E5F9-2E65-AD2E8C3B83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0257" y="595226"/>
            <a:ext cx="6687483" cy="12384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BC24D49-E6F3-9454-EABF-CB89149466ED}"/>
              </a:ext>
            </a:extLst>
          </p:cNvPr>
          <p:cNvSpPr txBox="1"/>
          <p:nvPr/>
        </p:nvSpPr>
        <p:spPr>
          <a:xfrm>
            <a:off x="324465" y="634181"/>
            <a:ext cx="172998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b="1" dirty="0"/>
              <a:t>Paso 1. Identificación del problema (síntoma)</a:t>
            </a:r>
          </a:p>
          <a:p>
            <a:endParaRPr lang="es-MX" sz="3600" b="1" dirty="0"/>
          </a:p>
          <a:p>
            <a:r>
              <a:rPr lang="es-MX" sz="3600" dirty="0"/>
              <a:t>Analiza y responde :</a:t>
            </a:r>
          </a:p>
          <a:p>
            <a:endParaRPr 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/>
              <a:t>¿Cuál es el problema visible?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/>
              <a:t>¿Es un problema o un efecto?</a:t>
            </a:r>
          </a:p>
          <a:p>
            <a:endParaRPr lang="es-MX" sz="3600" dirty="0"/>
          </a:p>
          <a:p>
            <a:r>
              <a:rPr lang="es-MX" sz="3600" dirty="0"/>
              <a:t>Debes reconocer si los elementos descritos son </a:t>
            </a:r>
            <a:r>
              <a:rPr lang="es-MX" sz="3600" b="1" dirty="0"/>
              <a:t>efectos</a:t>
            </a:r>
            <a:r>
              <a:rPr lang="es-MX" sz="3600" dirty="0"/>
              <a:t>, no causas.</a:t>
            </a:r>
          </a:p>
        </p:txBody>
      </p:sp>
    </p:spTree>
    <p:extLst>
      <p:ext uri="{BB962C8B-B14F-4D97-AF65-F5344CB8AC3E}">
        <p14:creationId xmlns:p14="http://schemas.microsoft.com/office/powerpoint/2010/main" val="1159229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A029DEE-A253-3ACA-F09A-9359BE1CC2FB}"/>
              </a:ext>
            </a:extLst>
          </p:cNvPr>
          <p:cNvSpPr txBox="1"/>
          <p:nvPr/>
        </p:nvSpPr>
        <p:spPr>
          <a:xfrm>
            <a:off x="294969" y="191730"/>
            <a:ext cx="17388348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Paso 2. Aplicación del análisis de los “5 porqués”</a:t>
            </a:r>
          </a:p>
          <a:p>
            <a:endParaRPr lang="es-MX" sz="2800" b="1" dirty="0"/>
          </a:p>
          <a:p>
            <a:r>
              <a:rPr lang="es-MX" sz="2800" dirty="0"/>
              <a:t>Ahora debes formularte la siguiente pregunta:</a:t>
            </a:r>
          </a:p>
          <a:p>
            <a:endParaRPr lang="es-MX" sz="2800" dirty="0"/>
          </a:p>
          <a:p>
            <a:r>
              <a:rPr lang="es-MX" sz="2800" i="1" dirty="0"/>
              <a:t>¿Por qué ocurre la baja productividad?</a:t>
            </a:r>
          </a:p>
          <a:p>
            <a:endParaRPr lang="es-MX" sz="2800" dirty="0"/>
          </a:p>
          <a:p>
            <a:r>
              <a:rPr lang="es-MX" sz="2800" dirty="0"/>
              <a:t>Ejemplo de desarrollo:</a:t>
            </a:r>
          </a:p>
          <a:p>
            <a:endParaRPr lang="es-MX" sz="2800" dirty="0"/>
          </a:p>
          <a:p>
            <a:pPr marL="514350" indent="-514350">
              <a:buAutoNum type="alphaLcParenR"/>
            </a:pPr>
            <a:r>
              <a:rPr lang="es-MX" sz="2800" dirty="0"/>
              <a:t>¿Por qué hay baja productividad?                                      Porque hay retrasos y errores.</a:t>
            </a:r>
          </a:p>
          <a:p>
            <a:pPr marL="514350" indent="-514350">
              <a:buAutoNum type="alphaLcParenR"/>
            </a:pPr>
            <a:endParaRPr lang="es-MX" sz="2800" dirty="0"/>
          </a:p>
          <a:p>
            <a:r>
              <a:rPr lang="es-MX" sz="2800" dirty="0"/>
              <a:t>b) ¿Por qué hay retrasos y errores?                                           Porque los procesos no están claros</a:t>
            </a:r>
          </a:p>
          <a:p>
            <a:endParaRPr lang="es-MX" sz="2800" dirty="0"/>
          </a:p>
          <a:p>
            <a:r>
              <a:rPr lang="es-MX" sz="2800" dirty="0"/>
              <a:t>c) ¿Por qué los procesos no están claros?                             Porque no hay estandarización.</a:t>
            </a:r>
          </a:p>
          <a:p>
            <a:endParaRPr lang="es-MX" sz="2800" dirty="0"/>
          </a:p>
          <a:p>
            <a:r>
              <a:rPr lang="es-MX" sz="2800" dirty="0"/>
              <a:t>d) ¿Por qué no hay estandarización                                           Porque no existe capacitación formal.</a:t>
            </a:r>
          </a:p>
          <a:p>
            <a:endParaRPr lang="es-MX" sz="2800" dirty="0"/>
          </a:p>
          <a:p>
            <a:r>
              <a:rPr lang="es-MX" sz="2800" dirty="0"/>
              <a:t>e) ¿Por qué no existe capacitación forma                                Porque no se considera una prioridad estratégica.</a:t>
            </a:r>
          </a:p>
          <a:p>
            <a:endParaRPr lang="es-MX" sz="2800" dirty="0"/>
          </a:p>
          <a:p>
            <a:br>
              <a:rPr lang="es-MX" sz="2800" dirty="0"/>
            </a:br>
            <a:r>
              <a:rPr lang="es-MX" sz="2800" dirty="0"/>
              <a:t>La causa raíz </a:t>
            </a:r>
            <a:r>
              <a:rPr lang="es-MX" sz="2800" b="1" dirty="0"/>
              <a:t>no es la falta de compromiso</a:t>
            </a:r>
            <a:r>
              <a:rPr lang="es-MX" sz="2800" dirty="0"/>
              <a:t>, sino una </a:t>
            </a:r>
            <a:r>
              <a:rPr lang="es-MX" sz="2800" b="1" dirty="0"/>
              <a:t>deficiencia estructural en procesos y desarrollo del personal</a:t>
            </a:r>
            <a:r>
              <a:rPr lang="es-MX" sz="2800" dirty="0"/>
              <a:t>.</a:t>
            </a: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5D54374C-59B7-8DC6-46C2-C894FC66E436}"/>
              </a:ext>
            </a:extLst>
          </p:cNvPr>
          <p:cNvSpPr/>
          <p:nvPr/>
        </p:nvSpPr>
        <p:spPr>
          <a:xfrm>
            <a:off x="7226710" y="4804287"/>
            <a:ext cx="825910" cy="6784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7167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FF4502-659F-5F98-48A7-86BE739F0EFF}"/>
              </a:ext>
            </a:extLst>
          </p:cNvPr>
          <p:cNvSpPr txBox="1"/>
          <p:nvPr/>
        </p:nvSpPr>
        <p:spPr>
          <a:xfrm>
            <a:off x="280219" y="634181"/>
            <a:ext cx="17550581" cy="987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Paso 3. Uso del Diagrama de Ishikawa (opcional o complementario)</a:t>
            </a:r>
          </a:p>
          <a:p>
            <a:endParaRPr lang="es-MX" sz="2000" b="1" dirty="0"/>
          </a:p>
          <a:p>
            <a:r>
              <a:rPr lang="es-MX" sz="2000" dirty="0"/>
              <a:t>Identifica y </a:t>
            </a:r>
            <a:r>
              <a:rPr lang="es-MX" sz="2000" b="1" dirty="0"/>
              <a:t>organiza las posibles causas</a:t>
            </a:r>
            <a:r>
              <a:rPr lang="es-MX" sz="2000" dirty="0"/>
              <a:t> de un problema, agrupándolas por categorías, para </a:t>
            </a:r>
            <a:r>
              <a:rPr lang="es-MX" sz="2000" b="1" dirty="0"/>
              <a:t>visualizar relaciones causa–efecto</a:t>
            </a:r>
            <a:r>
              <a:rPr lang="es-MX" sz="2000" dirty="0"/>
              <a:t> y evitar análisis superficiales.</a:t>
            </a:r>
          </a:p>
          <a:p>
            <a:br>
              <a:rPr lang="es-MX" sz="2000" dirty="0"/>
            </a:br>
            <a:r>
              <a:rPr lang="es-MX" sz="2000" b="1" dirty="0"/>
              <a:t>Aplicación paso a paso</a:t>
            </a:r>
          </a:p>
          <a:p>
            <a:endParaRPr lang="es-MX" sz="2000" b="1" dirty="0"/>
          </a:p>
          <a:p>
            <a:pPr marL="457200" indent="-457200">
              <a:buAutoNum type="arabicPeriod"/>
            </a:pPr>
            <a:r>
              <a:rPr lang="es-MX" sz="2000" b="1" dirty="0"/>
              <a:t>Define claramente el problema (efecto)</a:t>
            </a:r>
          </a:p>
          <a:p>
            <a:pPr marL="457200" indent="-457200">
              <a:buAutoNum type="arabicPeriod"/>
            </a:pPr>
            <a:endParaRPr lang="es-MX" sz="2000" b="1" dirty="0"/>
          </a:p>
          <a:p>
            <a:r>
              <a:rPr lang="es-MX" sz="2000" dirty="0"/>
              <a:t>Coloca el problema </a:t>
            </a:r>
            <a:r>
              <a:rPr lang="es-MX" sz="2000" b="1" dirty="0"/>
              <a:t>al lado derecho</a:t>
            </a:r>
            <a:r>
              <a:rPr lang="es-MX" sz="2000" dirty="0"/>
              <a:t> del diagrama.</a:t>
            </a:r>
          </a:p>
          <a:p>
            <a:endParaRPr lang="es-MX" sz="2000" b="1" dirty="0"/>
          </a:p>
          <a:p>
            <a:r>
              <a:rPr lang="es-MX" sz="2000" b="1" dirty="0"/>
              <a:t>Ejemplo:</a:t>
            </a:r>
            <a:endParaRPr lang="es-MX" sz="2000" dirty="0"/>
          </a:p>
          <a:p>
            <a:endParaRPr lang="es-MX" sz="2000" i="1" dirty="0"/>
          </a:p>
          <a:p>
            <a:r>
              <a:rPr lang="es-MX" sz="2000" i="1" dirty="0"/>
              <a:t>Baja productividad en el área de operaciones</a:t>
            </a:r>
            <a:endParaRPr lang="es-MX" sz="2000" dirty="0"/>
          </a:p>
          <a:p>
            <a:endParaRPr lang="es-MX" sz="2000" dirty="0"/>
          </a:p>
          <a:p>
            <a:r>
              <a:rPr lang="es-MX" sz="2000" dirty="0"/>
              <a:t>Regla:</a:t>
            </a:r>
            <a:br>
              <a:rPr lang="es-MX" sz="2000" dirty="0"/>
            </a:br>
            <a:endParaRPr lang="es-MX" sz="2000" dirty="0"/>
          </a:p>
          <a:p>
            <a:r>
              <a:rPr lang="es-MX" sz="2000" dirty="0"/>
              <a:t>El problema debe estar redactado como </a:t>
            </a:r>
            <a:r>
              <a:rPr lang="es-MX" sz="2000" b="1" dirty="0"/>
              <a:t>resultado observable</a:t>
            </a:r>
            <a:r>
              <a:rPr lang="es-MX" sz="2000" dirty="0"/>
              <a:t>, no como causa.</a:t>
            </a:r>
          </a:p>
          <a:p>
            <a:br>
              <a:rPr lang="es-MX" sz="2000" dirty="0"/>
            </a:br>
            <a:endParaRPr lang="es-MX" sz="2000" dirty="0"/>
          </a:p>
          <a:p>
            <a:r>
              <a:rPr lang="es-MX" sz="2000" b="1" dirty="0"/>
              <a:t>a) Establece las categorías de análisis</a:t>
            </a:r>
          </a:p>
          <a:p>
            <a:endParaRPr lang="es-MX" sz="2000" b="1" dirty="0"/>
          </a:p>
          <a:p>
            <a:r>
              <a:rPr lang="es-MX" sz="2000" dirty="0"/>
              <a:t>Dibuja las “espinas principales”:</a:t>
            </a:r>
          </a:p>
          <a:p>
            <a:endParaRPr lang="es-MX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/>
              <a:t>Personas</a:t>
            </a:r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/>
              <a:t>Procesos</a:t>
            </a:r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/>
              <a:t>Estructura</a:t>
            </a:r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/>
              <a:t>Liderazgo</a:t>
            </a:r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/>
              <a:t>Tecnología</a:t>
            </a:r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/>
              <a:t>Cultura / Comunicación</a:t>
            </a:r>
            <a:endParaRPr lang="es-MX" sz="2000" dirty="0"/>
          </a:p>
          <a:p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40109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56038A4-C6FB-F4B3-7527-CC136BDEF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783" y="965199"/>
            <a:ext cx="13888433" cy="835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126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CC22606-4D27-692E-36A2-E72B1325F7C5}"/>
              </a:ext>
            </a:extLst>
          </p:cNvPr>
          <p:cNvSpPr txBox="1"/>
          <p:nvPr/>
        </p:nvSpPr>
        <p:spPr>
          <a:xfrm>
            <a:off x="427703" y="501445"/>
            <a:ext cx="1682791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c) Profundiza en cada causa (“5 porqués”)</a:t>
            </a:r>
          </a:p>
          <a:p>
            <a:endParaRPr lang="es-MX" sz="2800" dirty="0"/>
          </a:p>
          <a:p>
            <a:r>
              <a:rPr lang="es-MX" sz="2800" dirty="0"/>
              <a:t>Toma las causas más relevantes y pregunta:</a:t>
            </a:r>
          </a:p>
          <a:p>
            <a:endParaRPr lang="es-MX" sz="2800" i="1" dirty="0"/>
          </a:p>
          <a:p>
            <a:r>
              <a:rPr lang="es-MX" sz="2800" i="1" dirty="0"/>
              <a:t>a) ¿Por qué ocurre esto?</a:t>
            </a:r>
            <a:endParaRPr lang="es-MX" sz="2800" dirty="0"/>
          </a:p>
          <a:p>
            <a:endParaRPr lang="es-MX" sz="2800" dirty="0"/>
          </a:p>
          <a:p>
            <a:r>
              <a:rPr lang="es-MX" sz="2800" dirty="0"/>
              <a:t>Ejemplo:</a:t>
            </a:r>
          </a:p>
          <a:p>
            <a:endParaRPr lang="es-MX" sz="2800" dirty="0"/>
          </a:p>
          <a:p>
            <a:r>
              <a:rPr lang="es-MX" sz="2800" dirty="0"/>
              <a:t>Falta de capacitación</a:t>
            </a:r>
            <a:br>
              <a:rPr lang="es-MX" sz="2800" dirty="0"/>
            </a:br>
            <a:endParaRPr 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¿Por qué? No existe un plan formal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¿Por qué? No está alineado a la estrategia</a:t>
            </a:r>
          </a:p>
          <a:p>
            <a:endParaRPr lang="es-MX" sz="2800" dirty="0"/>
          </a:p>
          <a:p>
            <a:r>
              <a:rPr lang="es-MX" sz="2800" dirty="0"/>
              <a:t>Aquí empiezan a aparecer las </a:t>
            </a:r>
            <a:r>
              <a:rPr lang="es-MX" sz="2800" b="1" dirty="0"/>
              <a:t>causas raíz</a:t>
            </a:r>
            <a:r>
              <a:rPr lang="es-MX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0235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DC776D4-0C76-5F1A-E8FF-D113195A9BFD}"/>
              </a:ext>
            </a:extLst>
          </p:cNvPr>
          <p:cNvSpPr txBox="1"/>
          <p:nvPr/>
        </p:nvSpPr>
        <p:spPr>
          <a:xfrm>
            <a:off x="368710" y="589935"/>
            <a:ext cx="17344103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Identifica causas críticas</a:t>
            </a:r>
          </a:p>
          <a:p>
            <a:endParaRPr lang="es-MX" sz="2800" b="1" dirty="0"/>
          </a:p>
          <a:p>
            <a:r>
              <a:rPr lang="es-MX" sz="2800" dirty="0"/>
              <a:t>Marca las causas que:</a:t>
            </a:r>
          </a:p>
          <a:p>
            <a:endParaRPr 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Se repiten en varias categorías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Tienen mayor impacto en el problema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Son controlables por la organización</a:t>
            </a:r>
          </a:p>
          <a:p>
            <a:endParaRPr lang="es-MX" sz="2800" dirty="0"/>
          </a:p>
          <a:p>
            <a:r>
              <a:rPr lang="es-MX" sz="2800" dirty="0"/>
              <a:t> Estas serán la </a:t>
            </a:r>
            <a:r>
              <a:rPr lang="es-MX" sz="2800" b="1" dirty="0"/>
              <a:t>base del diagnóstico</a:t>
            </a:r>
            <a:r>
              <a:rPr lang="es-MX" sz="2800" dirty="0"/>
              <a:t>.</a:t>
            </a:r>
          </a:p>
          <a:p>
            <a:br>
              <a:rPr lang="es-MX" sz="2800" dirty="0"/>
            </a:br>
            <a:endParaRPr lang="es-MX" sz="2800" dirty="0"/>
          </a:p>
          <a:p>
            <a:r>
              <a:rPr lang="es-MX" sz="2800" b="1" dirty="0"/>
              <a:t>Conecta con la estrategia de solución</a:t>
            </a:r>
          </a:p>
          <a:p>
            <a:endParaRPr lang="es-MX" sz="2800" dirty="0"/>
          </a:p>
          <a:p>
            <a:r>
              <a:rPr lang="es-MX" sz="2800" dirty="0"/>
              <a:t>Cada causa crítica debe tener </a:t>
            </a:r>
            <a:r>
              <a:rPr lang="es-MX" sz="2800" b="1" dirty="0"/>
              <a:t>una línea de acción clara</a:t>
            </a:r>
            <a:r>
              <a:rPr lang="es-MX" sz="2800" dirty="0"/>
              <a:t>.</a:t>
            </a:r>
          </a:p>
          <a:p>
            <a:endParaRPr lang="es-MX" sz="2800" dirty="0"/>
          </a:p>
          <a:p>
            <a:r>
              <a:rPr lang="es-MX" sz="2800" dirty="0"/>
              <a:t>Ejemplo:</a:t>
            </a:r>
          </a:p>
          <a:p>
            <a:endParaRPr 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Causa: procesos no estandarizados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Acción: rediseño y documentación de procesos</a:t>
            </a:r>
          </a:p>
        </p:txBody>
      </p:sp>
    </p:spTree>
    <p:extLst>
      <p:ext uri="{BB962C8B-B14F-4D97-AF65-F5344CB8AC3E}">
        <p14:creationId xmlns:p14="http://schemas.microsoft.com/office/powerpoint/2010/main" val="3988480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7998" cy="102860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3" y="2998267"/>
            <a:ext cx="17181892" cy="11725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04618"/>
            <a:ext cx="17075043" cy="64019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DAD628-67DD-B711-E6A1-A6ABB8A7E67F}"/>
              </a:ext>
            </a:extLst>
          </p:cNvPr>
          <p:cNvSpPr txBox="1"/>
          <p:nvPr/>
        </p:nvSpPr>
        <p:spPr>
          <a:xfrm>
            <a:off x="1190491" y="3899263"/>
            <a:ext cx="6796347" cy="545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000" dirty="0"/>
              <a:t>Ishikawa </a:t>
            </a:r>
            <a:r>
              <a:rPr lang="en-US" sz="3000" dirty="0" err="1"/>
              <a:t>organiza</a:t>
            </a:r>
            <a:r>
              <a:rPr lang="en-US" sz="3000" dirty="0"/>
              <a:t> las </a:t>
            </a:r>
            <a:r>
              <a:rPr lang="en-US" sz="3000" dirty="0" err="1"/>
              <a:t>causas</a:t>
            </a:r>
            <a:r>
              <a:rPr lang="en-US" sz="3000" dirty="0"/>
              <a:t>; Nadler-Tushman </a:t>
            </a:r>
            <a:r>
              <a:rPr lang="en-US" sz="3000" dirty="0" err="1"/>
              <a:t>explica</a:t>
            </a:r>
            <a:r>
              <a:rPr lang="en-US" sz="3000" dirty="0"/>
              <a:t> las </a:t>
            </a:r>
            <a:r>
              <a:rPr lang="en-US" sz="3000" dirty="0" err="1"/>
              <a:t>incongruencias</a:t>
            </a:r>
            <a:r>
              <a:rPr lang="en-US" sz="3000" dirty="0"/>
              <a:t>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813742C-0548-EFB4-6765-98F965D3A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7298" y="4848279"/>
            <a:ext cx="7725415" cy="332757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842060" y="3469541"/>
            <a:ext cx="1172550" cy="22857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3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57E08D0-757B-2784-2398-7844AFD07B3B}"/>
              </a:ext>
            </a:extLst>
          </p:cNvPr>
          <p:cNvSpPr txBox="1"/>
          <p:nvPr/>
        </p:nvSpPr>
        <p:spPr>
          <a:xfrm>
            <a:off x="289560" y="213360"/>
            <a:ext cx="17282160" cy="10064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b="1" dirty="0"/>
              <a:t>Paso 5. Propuesta de estrategia de solución</a:t>
            </a:r>
          </a:p>
          <a:p>
            <a:endParaRPr lang="es-MX" sz="3600" b="1" dirty="0"/>
          </a:p>
          <a:p>
            <a:r>
              <a:rPr lang="es-MX" sz="3600" dirty="0"/>
              <a:t>Ahora presenta una propuesta de </a:t>
            </a:r>
            <a:r>
              <a:rPr lang="es-MX" sz="3600" b="1" dirty="0"/>
              <a:t>una acción estratégica</a:t>
            </a:r>
            <a:r>
              <a:rPr lang="es-MX" sz="3600" dirty="0"/>
              <a:t>, por ejemplo:</a:t>
            </a:r>
          </a:p>
          <a:p>
            <a:endParaRPr 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/>
              <a:t>Diseño de procesos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/>
              <a:t>Programa de capacitación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/>
              <a:t>Redefinición de roles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/>
              <a:t>Ajustes en liderazgo o comunicación</a:t>
            </a:r>
          </a:p>
          <a:p>
            <a:endParaRPr lang="es-MX" sz="3600" dirty="0"/>
          </a:p>
          <a:p>
            <a:r>
              <a:rPr lang="es-MX" sz="3600" dirty="0"/>
              <a:t>Siempre considera:</a:t>
            </a:r>
          </a:p>
          <a:p>
            <a:endParaRPr lang="es-MX" sz="3600" dirty="0"/>
          </a:p>
          <a:p>
            <a:r>
              <a:rPr lang="es-MX" sz="3600" dirty="0"/>
              <a:t>La solución debe atacar </a:t>
            </a:r>
            <a:r>
              <a:rPr lang="es-MX" sz="3600" b="1" dirty="0"/>
              <a:t>la causa</a:t>
            </a:r>
            <a:r>
              <a:rPr lang="es-MX" sz="3600" dirty="0"/>
              <a:t>, no el síntoma</a:t>
            </a:r>
          </a:p>
          <a:p>
            <a:endParaRPr lang="es-MX" sz="3600" dirty="0"/>
          </a:p>
          <a:p>
            <a:r>
              <a:rPr lang="es-MX" sz="3600" dirty="0"/>
              <a:t>Pregunta de reflexión:</a:t>
            </a:r>
          </a:p>
          <a:p>
            <a:endParaRPr lang="es-MX" sz="3600" dirty="0"/>
          </a:p>
          <a:p>
            <a:r>
              <a:rPr lang="es-MX" sz="3600" dirty="0"/>
              <a:t>¿Qué riesgos enfrenta una organización cuando confunde causas con efectos en la toma de decisiones?</a:t>
            </a:r>
          </a:p>
          <a:p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723908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8C6758E-6A0A-6483-4EF5-70CB130665C7}"/>
              </a:ext>
            </a:extLst>
          </p:cNvPr>
          <p:cNvSpPr txBox="1"/>
          <p:nvPr/>
        </p:nvSpPr>
        <p:spPr>
          <a:xfrm>
            <a:off x="144379" y="786063"/>
            <a:ext cx="178548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Paso 4. Conexión con el diagnóstico organizacional</a:t>
            </a:r>
          </a:p>
          <a:p>
            <a:endParaRPr lang="es-MX" sz="2800" dirty="0"/>
          </a:p>
          <a:p>
            <a:r>
              <a:rPr lang="es-MX" sz="2800" dirty="0"/>
              <a:t>Ahora relaciona:</a:t>
            </a:r>
          </a:p>
          <a:p>
            <a:endParaRPr lang="es-MX" sz="2800" dirty="0"/>
          </a:p>
          <a:p>
            <a:r>
              <a:rPr lang="es-MX" sz="2800" dirty="0"/>
              <a:t>La causa identificada con los componentes del modelo de </a:t>
            </a:r>
            <a:r>
              <a:rPr lang="es-MX" sz="2800" dirty="0" err="1"/>
              <a:t>Nadler-Tushman</a:t>
            </a:r>
            <a:r>
              <a:rPr lang="es-MX" sz="2800" dirty="0"/>
              <a:t>:</a:t>
            </a:r>
          </a:p>
          <a:p>
            <a:pPr lvl="1"/>
            <a:endParaRPr lang="es-MX" sz="2800" dirty="0"/>
          </a:p>
          <a:p>
            <a:pPr lvl="1"/>
            <a:r>
              <a:rPr lang="es-MX" sz="2800" dirty="0"/>
              <a:t>Tareas y procesos</a:t>
            </a:r>
          </a:p>
          <a:p>
            <a:pPr lvl="1"/>
            <a:r>
              <a:rPr lang="es-MX" sz="2800" dirty="0"/>
              <a:t>Personas</a:t>
            </a:r>
          </a:p>
          <a:p>
            <a:pPr lvl="1"/>
            <a:r>
              <a:rPr lang="es-MX" sz="2800" dirty="0"/>
              <a:t>Estructura formal</a:t>
            </a:r>
          </a:p>
          <a:p>
            <a:pPr lvl="1"/>
            <a:r>
              <a:rPr lang="es-MX" sz="2800" dirty="0"/>
              <a:t>Organización informal</a:t>
            </a:r>
          </a:p>
          <a:p>
            <a:br>
              <a:rPr lang="es-MX" sz="2800" dirty="0"/>
            </a:br>
            <a:r>
              <a:rPr lang="es-MX" sz="2800" dirty="0"/>
              <a:t>El análisis causal </a:t>
            </a:r>
            <a:r>
              <a:rPr lang="es-MX" sz="2800" b="1" dirty="0"/>
              <a:t>alimenta el diagnóstico organizacional</a:t>
            </a:r>
            <a:r>
              <a:rPr lang="es-MX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9449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3D089A8-D502-29C0-5051-26899307690F}"/>
              </a:ext>
            </a:extLst>
          </p:cNvPr>
          <p:cNvSpPr txBox="1"/>
          <p:nvPr/>
        </p:nvSpPr>
        <p:spPr>
          <a:xfrm>
            <a:off x="259080" y="518160"/>
            <a:ext cx="1778508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/>
              <a:t>Pero existe el análisis de PARETO 80/20</a:t>
            </a:r>
          </a:p>
          <a:p>
            <a:endParaRPr lang="es-MX" sz="4000" b="1" dirty="0"/>
          </a:p>
          <a:p>
            <a:pPr algn="ctr"/>
            <a:r>
              <a:rPr lang="es-MX" sz="4000" b="1" dirty="0"/>
              <a:t>¿Qué es el Análisis de Pareto?</a:t>
            </a:r>
          </a:p>
          <a:p>
            <a:endParaRPr lang="es-MX" sz="4000" dirty="0"/>
          </a:p>
          <a:p>
            <a:r>
              <a:rPr lang="es-MX" sz="4000" dirty="0"/>
              <a:t>Es una técnica que permite </a:t>
            </a:r>
            <a:r>
              <a:rPr lang="es-MX" sz="4000" b="1" dirty="0"/>
              <a:t>priorizar problemas o causas</a:t>
            </a:r>
            <a:r>
              <a:rPr lang="es-MX" sz="4000" dirty="0"/>
              <a:t>, bajo el principio de que </a:t>
            </a:r>
            <a:r>
              <a:rPr lang="es-MX" sz="4000" b="1" dirty="0"/>
              <a:t>un pequeño número de causas explica la mayor parte de los efectos</a:t>
            </a:r>
            <a:r>
              <a:rPr lang="es-MX" sz="4000" dirty="0"/>
              <a:t>.</a:t>
            </a:r>
          </a:p>
          <a:p>
            <a:br>
              <a:rPr lang="es-MX" sz="4000" dirty="0"/>
            </a:br>
            <a:r>
              <a:rPr lang="es-MX" sz="4000" dirty="0"/>
              <a:t>En diagnóstico organizacional, se usa </a:t>
            </a:r>
            <a:r>
              <a:rPr lang="es-MX" sz="4000" b="1" dirty="0"/>
              <a:t>después de identificar causas</a:t>
            </a:r>
            <a:r>
              <a:rPr lang="es-MX" sz="4000" dirty="0"/>
              <a:t>, no antes.</a:t>
            </a:r>
          </a:p>
          <a:p>
            <a:endParaRPr lang="es-MX" sz="40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/>
              <a:t>Primero identificar (Ishikawa)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/>
              <a:t>Luego priorizar (Pareto)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355332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5195ED3-76F1-4751-2478-C02D641FC183}"/>
              </a:ext>
            </a:extLst>
          </p:cNvPr>
          <p:cNvSpPr txBox="1"/>
          <p:nvPr/>
        </p:nvSpPr>
        <p:spPr>
          <a:xfrm>
            <a:off x="396240" y="868680"/>
            <a:ext cx="17297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 latinLnBrk="0"/>
            <a:r>
              <a:rPr lang="es-MX" sz="2400" b="1" dirty="0"/>
              <a:t>Importancia de la unidad en la consultoría:</a:t>
            </a:r>
          </a:p>
          <a:p>
            <a:pPr fontAlgn="auto" latinLnBrk="0"/>
            <a:endParaRPr lang="es-MX" sz="2400" dirty="0"/>
          </a:p>
          <a:p>
            <a:pPr marL="342900" indent="-342900" fontAlgn="auto" latinLnBrk="0">
              <a:buFont typeface="Arial" panose="020B0604020202020204" pitchFamily="34" charset="0"/>
              <a:buChar char="•"/>
            </a:pPr>
            <a:r>
              <a:rPr lang="es-MX" sz="2400" dirty="0"/>
              <a:t>Permite a los consultores formular estrategias basadas en el entendimiento profundo de los problemas, en lugar de respuestas superficiales</a:t>
            </a:r>
          </a:p>
          <a:p>
            <a:pPr marL="342900" indent="-342900" fontAlgn="auto" latinLnBrk="0">
              <a:buFont typeface="Arial" panose="020B0604020202020204" pitchFamily="34" charset="0"/>
              <a:buChar char="•"/>
            </a:pPr>
            <a:r>
              <a:rPr lang="es-MX" sz="2400" dirty="0"/>
              <a:t>Ayuda a las organizaciones a evitar soluciones temporales que no abordan la causa raíz de sus dificultades</a:t>
            </a:r>
          </a:p>
          <a:p>
            <a:pPr marL="342900" indent="-342900" fontAlgn="auto" latinLnBrk="0">
              <a:buFont typeface="Arial" panose="020B0604020202020204" pitchFamily="34" charset="0"/>
              <a:buChar char="•"/>
            </a:pPr>
            <a:r>
              <a:rPr lang="es-MX" sz="2400" dirty="0"/>
              <a:t>Facilita el diseño de planes de mejora continua con un enfoque sistemático.</a:t>
            </a:r>
          </a:p>
          <a:p>
            <a:pPr fontAlgn="auto"/>
            <a:endParaRPr lang="es-MX" sz="2400" b="1" dirty="0"/>
          </a:p>
          <a:p>
            <a:pPr fontAlgn="auto"/>
            <a:r>
              <a:rPr lang="es-MX" sz="2400" b="1" dirty="0"/>
              <a:t>Relación con unidades previas y futuras:</a:t>
            </a:r>
          </a:p>
          <a:p>
            <a:pPr fontAlgn="auto"/>
            <a:endParaRPr lang="es-MX" sz="2400" b="1" dirty="0"/>
          </a:p>
          <a:p>
            <a:pPr fontAlgn="auto" latinLnBrk="0"/>
            <a:r>
              <a:rPr lang="es-MX" sz="2400" dirty="0"/>
              <a:t>Esta unidad se conecta con los principios de diagnóstico organizacional vistos anteriormente y sienta las bases para el desarrollo de estrategias de solución en unidades posteriores.</a:t>
            </a:r>
          </a:p>
        </p:txBody>
      </p:sp>
    </p:spTree>
    <p:extLst>
      <p:ext uri="{BB962C8B-B14F-4D97-AF65-F5344CB8AC3E}">
        <p14:creationId xmlns:p14="http://schemas.microsoft.com/office/powerpoint/2010/main" val="25165641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0DB2333-8608-09BF-6635-A8C4CA0723C5}"/>
              </a:ext>
            </a:extLst>
          </p:cNvPr>
          <p:cNvSpPr txBox="1"/>
          <p:nvPr/>
        </p:nvSpPr>
        <p:spPr>
          <a:xfrm>
            <a:off x="716280" y="670560"/>
            <a:ext cx="16870680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Paso 1. Define el problema a analizar</a:t>
            </a:r>
          </a:p>
          <a:p>
            <a:endParaRPr lang="es-MX" sz="2000" dirty="0"/>
          </a:p>
          <a:p>
            <a:r>
              <a:rPr lang="es-MX" sz="2000" dirty="0"/>
              <a:t>Debe ser un </a:t>
            </a:r>
            <a:r>
              <a:rPr lang="es-MX" sz="2000" b="1" dirty="0"/>
              <a:t>efecto claro y medible</a:t>
            </a:r>
            <a:r>
              <a:rPr lang="es-MX" sz="2000" dirty="0"/>
              <a:t>.</a:t>
            </a:r>
          </a:p>
          <a:p>
            <a:endParaRPr lang="es-MX" sz="2000" dirty="0"/>
          </a:p>
          <a:p>
            <a:r>
              <a:rPr lang="es-MX" sz="2000" b="1" dirty="0"/>
              <a:t>Paso 2. Lista las causas identificadas</a:t>
            </a:r>
          </a:p>
          <a:p>
            <a:endParaRPr lang="es-MX" sz="2000" dirty="0"/>
          </a:p>
          <a:p>
            <a:r>
              <a:rPr lang="es-MX" sz="2000" dirty="0"/>
              <a:t>Usa las causas que salieron del:</a:t>
            </a:r>
          </a:p>
          <a:p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/>
              <a:t>Diagrama de Ishikawa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/>
              <a:t>Análisis de los 5 porqués</a:t>
            </a:r>
          </a:p>
          <a:p>
            <a:endParaRPr lang="es-MX" sz="2000" dirty="0"/>
          </a:p>
          <a:p>
            <a:r>
              <a:rPr lang="es-MX" sz="2000" b="1" dirty="0"/>
              <a:t>Paso 3. Cuantifica el impacto de cada causa</a:t>
            </a:r>
          </a:p>
          <a:p>
            <a:endParaRPr lang="es-MX" sz="2000" dirty="0"/>
          </a:p>
          <a:p>
            <a:r>
              <a:rPr lang="es-MX" sz="2000" dirty="0"/>
              <a:t>Asigna datos como:</a:t>
            </a:r>
          </a:p>
          <a:p>
            <a:endParaRPr lang="es-MX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/>
              <a:t>Frecuencia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/>
              <a:t>Costo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/>
              <a:t>Tiempo perdido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/>
              <a:t>Número de errores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/>
              <a:t>Quejas de clientes</a:t>
            </a:r>
          </a:p>
          <a:p>
            <a:endParaRPr lang="es-MX" sz="2000" dirty="0"/>
          </a:p>
          <a:p>
            <a:endParaRPr lang="es-MX" sz="2000" dirty="0"/>
          </a:p>
          <a:p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20D74EB-C71F-6032-9D1F-2DBDD188F1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0829" y="5662863"/>
            <a:ext cx="8470833" cy="434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57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A028AF3-5333-7074-2057-201D951FAEE6}"/>
              </a:ext>
            </a:extLst>
          </p:cNvPr>
          <p:cNvSpPr txBox="1"/>
          <p:nvPr/>
        </p:nvSpPr>
        <p:spPr>
          <a:xfrm>
            <a:off x="417095" y="625642"/>
            <a:ext cx="1772652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Paso 4. Ordena de mayor a menor impacto</a:t>
            </a:r>
          </a:p>
          <a:p>
            <a:endParaRPr lang="es-MX" sz="2400" dirty="0"/>
          </a:p>
          <a:p>
            <a:r>
              <a:rPr lang="es-MX" sz="2400" dirty="0"/>
              <a:t>Se acomodan las causas </a:t>
            </a:r>
            <a:r>
              <a:rPr lang="es-MX" sz="2400" b="1" dirty="0"/>
              <a:t>de la más significativa a la menos relevante</a:t>
            </a:r>
            <a:r>
              <a:rPr lang="es-MX" sz="2400" dirty="0"/>
              <a:t>.</a:t>
            </a:r>
          </a:p>
          <a:p>
            <a:endParaRPr lang="es-MX" sz="2400" dirty="0"/>
          </a:p>
          <a:p>
            <a:r>
              <a:rPr lang="es-MX" sz="2400" dirty="0"/>
              <a:t> Aquí empieza a verse el </a:t>
            </a:r>
            <a:r>
              <a:rPr lang="es-MX" sz="2400" b="1" dirty="0"/>
              <a:t>20% crítico</a:t>
            </a:r>
            <a:r>
              <a:rPr lang="es-MX" sz="2400" dirty="0"/>
              <a:t>.</a:t>
            </a:r>
          </a:p>
          <a:p>
            <a:br>
              <a:rPr lang="es-MX" sz="2400" dirty="0"/>
            </a:br>
            <a:endParaRPr lang="es-MX" sz="2400" dirty="0"/>
          </a:p>
          <a:p>
            <a:r>
              <a:rPr lang="es-MX" sz="2400" b="1" dirty="0"/>
              <a:t>Paso 5. Identifica el “poco vital” (20%)</a:t>
            </a:r>
          </a:p>
          <a:p>
            <a:endParaRPr lang="es-MX" sz="2400" dirty="0"/>
          </a:p>
          <a:p>
            <a:r>
              <a:rPr lang="es-MX" sz="2400" dirty="0"/>
              <a:t>Selecciona las causas que: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/>
              <a:t>Generan aproximadamente el </a:t>
            </a:r>
            <a:r>
              <a:rPr lang="es-MX" sz="2400" b="1" dirty="0"/>
              <a:t>80% del problema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/>
              <a:t>Tienen mayor impacto estratégico</a:t>
            </a:r>
          </a:p>
          <a:p>
            <a:endParaRPr lang="es-MX" sz="2400" dirty="0"/>
          </a:p>
          <a:p>
            <a:r>
              <a:rPr lang="es-MX" sz="2400" dirty="0"/>
              <a:t>En el ejemplo: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/>
              <a:t>Procesos no estandarizados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/>
              <a:t>Falta de capacitación</a:t>
            </a:r>
          </a:p>
          <a:p>
            <a:endParaRPr lang="es-MX" sz="2400" b="1" dirty="0"/>
          </a:p>
          <a:p>
            <a:r>
              <a:rPr lang="es-MX" sz="2400" b="1" dirty="0"/>
              <a:t>Estas se convierten en prioridad de intervención</a:t>
            </a:r>
            <a:r>
              <a:rPr lang="es-MX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17379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1BF0C30-003A-4799-CF55-E7D2B4C75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2318585"/>
            <a:ext cx="16357599" cy="564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772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4"/>
          <p:cNvSpPr txBox="1"/>
          <p:nvPr/>
        </p:nvSpPr>
        <p:spPr>
          <a:xfrm>
            <a:off x="397336" y="8346973"/>
            <a:ext cx="17543108" cy="166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</a:pPr>
            <a:r>
              <a:rPr lang="en-US" sz="9000" dirty="0">
                <a:solidFill>
                  <a:srgbClr val="EBE8E2"/>
                </a:solidFill>
                <a:latin typeface="Merriweather"/>
                <a:ea typeface="Merriweather"/>
                <a:cs typeface="Merriweather"/>
                <a:sym typeface="Merriweather"/>
              </a:rPr>
              <a:t>Ahora aplicalo a tu proyecto</a:t>
            </a:r>
            <a:endParaRPr sz="1400" b="0" i="0" u="none" strike="noStrike" cap="none" dirty="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372" name="Google Shape;372;p24"/>
          <p:cNvPicPr preferRelativeResize="0"/>
          <p:nvPr/>
        </p:nvPicPr>
        <p:blipFill rotWithShape="1">
          <a:blip r:embed="rId3">
            <a:alphaModFix/>
          </a:blip>
          <a:srcRect l="12517" t="33411" b="10413"/>
          <a:stretch/>
        </p:blipFill>
        <p:spPr>
          <a:xfrm>
            <a:off x="372446" y="328571"/>
            <a:ext cx="17543108" cy="7512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08C3356-394C-0E7D-89D3-276C47B23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2117343"/>
            <a:ext cx="16357599" cy="605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306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17C029B-0BF1-6362-A896-0EE3DF824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360804"/>
            <a:ext cx="16357599" cy="756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26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D75E4B7-3D23-65CB-E4DE-1662ECE31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261" y="965199"/>
            <a:ext cx="10959477" cy="835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124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3E1AE77-9A94-C46B-8266-64E64FCB0647}"/>
              </a:ext>
            </a:extLst>
          </p:cNvPr>
          <p:cNvSpPr txBox="1"/>
          <p:nvPr/>
        </p:nvSpPr>
        <p:spPr>
          <a:xfrm>
            <a:off x="855406" y="929148"/>
            <a:ext cx="1619372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¿Qué es el diagnóstico organizacional?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El diagnóstico </a:t>
            </a:r>
            <a:r>
              <a:rPr lang="es-MX" sz="2400" b="1" dirty="0"/>
              <a:t>no es solo identificar problemas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Es </a:t>
            </a:r>
            <a:r>
              <a:rPr lang="es-MX" sz="2400" b="1" dirty="0"/>
              <a:t>comprender causas y preparar la acción estratégica</a:t>
            </a:r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r>
              <a:rPr lang="es-MX" sz="2400" b="1" dirty="0"/>
              <a:t>Principales modelos de Harvard</a:t>
            </a:r>
          </a:p>
          <a:p>
            <a:br>
              <a:rPr lang="es-MX" sz="2400" dirty="0"/>
            </a:br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/>
              <a:t>Nadler-Tushman</a:t>
            </a:r>
            <a:r>
              <a:rPr lang="es-MX" sz="2400" dirty="0"/>
              <a:t> como </a:t>
            </a:r>
            <a:r>
              <a:rPr lang="es-MX" sz="2400" b="1" dirty="0"/>
              <a:t>modelo estructural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 </a:t>
            </a:r>
            <a:r>
              <a:rPr lang="es-MX" sz="2400" dirty="0" err="1"/>
              <a:t>Beer</a:t>
            </a:r>
            <a:r>
              <a:rPr lang="es-MX" sz="2400" dirty="0"/>
              <a:t> / aprendizaje como </a:t>
            </a:r>
            <a:r>
              <a:rPr lang="es-MX" sz="2400" b="1" dirty="0"/>
              <a:t>modelo dinámico</a:t>
            </a:r>
            <a:endParaRPr lang="es-MX" sz="2400" dirty="0"/>
          </a:p>
          <a:p>
            <a:br>
              <a:rPr lang="es-MX" sz="2400" dirty="0"/>
            </a:br>
            <a:endParaRPr lang="es-MX" sz="2400" dirty="0"/>
          </a:p>
          <a:p>
            <a:r>
              <a:rPr lang="es-MX" sz="2400" b="1" dirty="0"/>
              <a:t> Diagnóstico y aprendizaje organizacional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El diagnóstico </a:t>
            </a:r>
            <a:r>
              <a:rPr lang="es-MX" sz="2400" b="1" dirty="0"/>
              <a:t>genera conocimiento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El conocimiento </a:t>
            </a:r>
            <a:r>
              <a:rPr lang="es-MX" sz="2400" b="1" dirty="0"/>
              <a:t>genera cambio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El cambio </a:t>
            </a:r>
            <a:r>
              <a:rPr lang="es-MX" sz="2400" b="1" dirty="0"/>
              <a:t>requiere aprendizaje organizacional</a:t>
            </a:r>
          </a:p>
          <a:p>
            <a:endParaRPr lang="es-MX" sz="2400" b="1" dirty="0"/>
          </a:p>
          <a:p>
            <a:r>
              <a:rPr lang="es-MX" sz="2400" dirty="0"/>
              <a:t>“Un diagnóstico sin aprendizaje produce soluciones de corto plazo.”</a:t>
            </a:r>
          </a:p>
        </p:txBody>
      </p:sp>
    </p:spTree>
    <p:extLst>
      <p:ext uri="{BB962C8B-B14F-4D97-AF65-F5344CB8AC3E}">
        <p14:creationId xmlns:p14="http://schemas.microsoft.com/office/powerpoint/2010/main" val="655463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CB98133-F13B-8E45-523D-95FB339429FA}"/>
              </a:ext>
            </a:extLst>
          </p:cNvPr>
          <p:cNvSpPr txBox="1"/>
          <p:nvPr/>
        </p:nvSpPr>
        <p:spPr>
          <a:xfrm>
            <a:off x="1696065" y="1091381"/>
            <a:ext cx="1617898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El </a:t>
            </a:r>
            <a:r>
              <a:rPr lang="es-MX" sz="2400" b="1" dirty="0"/>
              <a:t>análisis causal</a:t>
            </a:r>
            <a:r>
              <a:rPr lang="es-MX" sz="2400" dirty="0"/>
              <a:t> es un proceso sistemático que permite identificar las </a:t>
            </a:r>
            <a:r>
              <a:rPr lang="es-MX" sz="2400" b="1" dirty="0"/>
              <a:t>causas reales</a:t>
            </a:r>
            <a:r>
              <a:rPr lang="es-MX" sz="2400" dirty="0"/>
              <a:t> de los problemas organizacionales, diferenciándolas de sus </a:t>
            </a:r>
            <a:r>
              <a:rPr lang="es-MX" sz="2400" b="1" dirty="0"/>
              <a:t>síntomas o efectos visibles</a:t>
            </a:r>
            <a:r>
              <a:rPr lang="es-MX" sz="2400" dirty="0"/>
              <a:t>. </a:t>
            </a:r>
          </a:p>
          <a:p>
            <a:endParaRPr lang="es-MX" sz="2400" dirty="0"/>
          </a:p>
          <a:p>
            <a:r>
              <a:rPr lang="es-MX" sz="2400" dirty="0"/>
              <a:t>En el contexto de la consultoría, su correcta aplicación es fundamental para evitar soluciones superficiales que solo atienden consecuencias inmediatas sin resolver el origen del problema.</a:t>
            </a:r>
          </a:p>
          <a:p>
            <a:endParaRPr lang="es-MX" sz="2400" dirty="0"/>
          </a:p>
          <a:p>
            <a:r>
              <a:rPr lang="es-MX" sz="2400" dirty="0"/>
              <a:t>Con frecuencia, las organizaciones confunden los </a:t>
            </a:r>
            <a:r>
              <a:rPr lang="es-MX" sz="2400" b="1" dirty="0"/>
              <a:t>efectos</a:t>
            </a:r>
            <a:r>
              <a:rPr lang="es-MX" sz="2400" dirty="0"/>
              <a:t> (como baja productividad, rotación de personal o retrasos operativos) con las </a:t>
            </a:r>
            <a:r>
              <a:rPr lang="es-MX" sz="2400" b="1" dirty="0"/>
              <a:t>causas</a:t>
            </a:r>
            <a:r>
              <a:rPr lang="es-MX" sz="2400" dirty="0"/>
              <a:t> que los generan.</a:t>
            </a:r>
          </a:p>
          <a:p>
            <a:endParaRPr lang="es-MX" sz="2400" dirty="0"/>
          </a:p>
          <a:p>
            <a:endParaRPr lang="es-MX" sz="2400" dirty="0"/>
          </a:p>
          <a:p>
            <a:r>
              <a:rPr lang="es-MX" sz="2400" dirty="0"/>
              <a:t> Esta confusión conduce a intervenciones ineficaces y de corto plazo. </a:t>
            </a:r>
          </a:p>
          <a:p>
            <a:endParaRPr lang="es-MX" sz="2400" dirty="0"/>
          </a:p>
          <a:p>
            <a:r>
              <a:rPr lang="es-MX" sz="2400" dirty="0"/>
              <a:t>El análisis causal permite profundizar en los factores: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Estructurales,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Humanos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Culturales y 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/>
              <a:t>Procesos que explican el problema.</a:t>
            </a:r>
          </a:p>
        </p:txBody>
      </p:sp>
    </p:spTree>
    <p:extLst>
      <p:ext uri="{BB962C8B-B14F-4D97-AF65-F5344CB8AC3E}">
        <p14:creationId xmlns:p14="http://schemas.microsoft.com/office/powerpoint/2010/main" val="1568224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2D31DF-98E1-1A93-5A57-2035FAE2AABF}"/>
              </a:ext>
            </a:extLst>
          </p:cNvPr>
          <p:cNvSpPr txBox="1"/>
          <p:nvPr/>
        </p:nvSpPr>
        <p:spPr>
          <a:xfrm>
            <a:off x="427703" y="870155"/>
            <a:ext cx="1729985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Desde la perspectiva consultiva, el valor del análisis causal radica en su capacidad para </a:t>
            </a:r>
            <a:r>
              <a:rPr lang="es-MX" sz="2800" b="1" dirty="0"/>
              <a:t>orientar decisiones estratégicas sostenibles</a:t>
            </a:r>
            <a:r>
              <a:rPr lang="es-MX" sz="2800" dirty="0"/>
              <a:t>, ya que dirige los esfuerzos de intervención hacia los elementos que realmente requieren cambio</a:t>
            </a:r>
          </a:p>
          <a:p>
            <a:endParaRPr lang="es-MX" sz="2800" dirty="0"/>
          </a:p>
          <a:p>
            <a:r>
              <a:rPr lang="es-MX" sz="2800" dirty="0"/>
              <a:t>Por ello, el consultor debe cuestionar constantemente las explicaciones iniciales y formular preguntas críticas como </a:t>
            </a:r>
            <a:r>
              <a:rPr lang="es-MX" sz="2800" i="1" dirty="0"/>
              <a:t>“¿por qué ocurre este problema?”</a:t>
            </a:r>
            <a:r>
              <a:rPr lang="es-MX" sz="2800" dirty="0"/>
              <a:t>.</a:t>
            </a:r>
          </a:p>
          <a:p>
            <a:endParaRPr lang="es-MX" sz="2800" dirty="0"/>
          </a:p>
          <a:p>
            <a:r>
              <a:rPr lang="es-MX" sz="2800" dirty="0"/>
              <a:t>El uso de herramientas como el </a:t>
            </a:r>
          </a:p>
          <a:p>
            <a:endParaRPr lang="es-MX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b="1" dirty="0"/>
              <a:t>Diagrama de Ishikawa</a:t>
            </a:r>
            <a:r>
              <a:rPr lang="es-MX" sz="2800" dirty="0"/>
              <a:t> 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El </a:t>
            </a:r>
            <a:r>
              <a:rPr lang="es-MX" sz="2800" b="1" dirty="0"/>
              <a:t>método de los 5 porqués</a:t>
            </a:r>
            <a:r>
              <a:rPr lang="es-MX" sz="2800" dirty="0"/>
              <a:t> facilita la identificación de relaciones causa-efecto y promueve un entendimiento integral del problema, considerando tanto factores internos como externos a la organización.</a:t>
            </a:r>
          </a:p>
        </p:txBody>
      </p:sp>
    </p:spTree>
    <p:extLst>
      <p:ext uri="{BB962C8B-B14F-4D97-AF65-F5344CB8AC3E}">
        <p14:creationId xmlns:p14="http://schemas.microsoft.com/office/powerpoint/2010/main" val="2748843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BD080EA-8F79-D07C-4EB7-0DD67C413C0E}"/>
              </a:ext>
            </a:extLst>
          </p:cNvPr>
          <p:cNvSpPr txBox="1"/>
          <p:nvPr/>
        </p:nvSpPr>
        <p:spPr>
          <a:xfrm>
            <a:off x="353961" y="722671"/>
            <a:ext cx="1735885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/>
              <a:t>Análisis de caso:</a:t>
            </a:r>
          </a:p>
          <a:p>
            <a:endParaRPr lang="es-MX" sz="3200" dirty="0"/>
          </a:p>
          <a:p>
            <a:endParaRPr lang="es-MX" sz="3200" dirty="0"/>
          </a:p>
          <a:p>
            <a:r>
              <a:rPr lang="es-MX" sz="3200" dirty="0"/>
              <a:t>Una empresa de servicios reporta los siguientes problemas:</a:t>
            </a:r>
          </a:p>
          <a:p>
            <a:endParaRPr lang="es-MX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200" dirty="0"/>
              <a:t>Baja productividad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200" dirty="0"/>
              <a:t>Quejas frecuentes de clientes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200" dirty="0"/>
              <a:t>Retrasos en la entrega de proyectos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200" dirty="0"/>
              <a:t>Alta carga de trabajo percibida por los empleados</a:t>
            </a:r>
          </a:p>
          <a:p>
            <a:endParaRPr lang="es-MX" sz="3200" dirty="0"/>
          </a:p>
          <a:p>
            <a:r>
              <a:rPr lang="es-MX" sz="3200" dirty="0"/>
              <a:t>La alta dirección considera que el problema principal es la </a:t>
            </a:r>
            <a:r>
              <a:rPr lang="es-MX" sz="3200" b="1" dirty="0"/>
              <a:t>falta de compromiso del personal</a:t>
            </a:r>
            <a:r>
              <a:rPr lang="es-MX" sz="3200" dirty="0"/>
              <a:t>.</a:t>
            </a:r>
          </a:p>
          <a:p>
            <a:endParaRPr lang="es-MX" sz="3200" dirty="0"/>
          </a:p>
          <a:p>
            <a:endParaRPr lang="es-MX" sz="32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11928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1149</Words>
  <Application>Microsoft Office PowerPoint</Application>
  <PresentationFormat>Personalizado</PresentationFormat>
  <Paragraphs>222</Paragraphs>
  <Slides>23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Aptos Display</vt:lpstr>
      <vt:lpstr>Arial</vt:lpstr>
      <vt:lpstr>Aptos</vt:lpstr>
      <vt:lpstr>Merriweather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Lupita Patiño</dc:creator>
  <cp:lastModifiedBy>Ma. Guadalupe Patiño Ramos</cp:lastModifiedBy>
  <cp:revision>16</cp:revision>
  <dcterms:modified xsi:type="dcterms:W3CDTF">2026-01-23T20:53:57Z</dcterms:modified>
</cp:coreProperties>
</file>