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75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56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54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00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706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88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04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0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33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640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371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275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7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4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37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923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AA81-57A4-49B4-A13D-BA91C06F8FF1}" type="datetimeFigureOut">
              <a:rPr lang="es-MX" smtClean="0"/>
              <a:t>30/01/2024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0A875F-3E0F-4050-9B36-61E1F95ABF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336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3">
            <a:extLst>
              <a:ext uri="{FF2B5EF4-FFF2-40B4-BE49-F238E27FC236}">
                <a16:creationId xmlns:a16="http://schemas.microsoft.com/office/drawing/2014/main" id="{F476A384-71E8-40F1-ABC7-D17AAAFA9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9146539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39828" y="3675529"/>
            <a:ext cx="4688618" cy="1769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000">
                <a:solidFill>
                  <a:srgbClr val="FEFFFF"/>
                </a:solidFill>
              </a:rPr>
              <a:t>COMO DEBE SER EL SERVICIO DE LA AUDITORIA ADMINISTRATIVA</a:t>
            </a:r>
          </a:p>
        </p:txBody>
      </p:sp>
      <p:pic>
        <p:nvPicPr>
          <p:cNvPr id="1029" name="Picture 5" descr="https://encrypted-tbn1.gstatic.com/images?q=tbn:ANd9GcQLgVwKaU6luYT22p7qE6aaAJGByX8DiIdp7759jWFUmW9gvefsG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r="18833" b="-1"/>
          <a:stretch/>
        </p:blipFill>
        <p:spPr bwMode="auto">
          <a:xfrm>
            <a:off x="20" y="10"/>
            <a:ext cx="3045295" cy="34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684"/>
          <a:stretch/>
        </p:blipFill>
        <p:spPr bwMode="auto">
          <a:xfrm>
            <a:off x="6095871" y="10"/>
            <a:ext cx="3048128" cy="34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ACE683F7-3C14-437D-B517-5C204FAB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40738"/>
            <a:ext cx="923227" cy="778589"/>
          </a:xfrm>
          <a:custGeom>
            <a:avLst/>
            <a:gdLst>
              <a:gd name="connsiteX0" fmla="*/ 0 w 1230970"/>
              <a:gd name="connsiteY0" fmla="*/ 0 h 778589"/>
              <a:gd name="connsiteX1" fmla="*/ 56510 w 1230970"/>
              <a:gd name="connsiteY1" fmla="*/ 0 h 778589"/>
              <a:gd name="connsiteX2" fmla="*/ 834671 w 1230970"/>
              <a:gd name="connsiteY2" fmla="*/ 0 h 778589"/>
              <a:gd name="connsiteX3" fmla="*/ 862811 w 1230970"/>
              <a:gd name="connsiteY3" fmla="*/ 9381 h 778589"/>
              <a:gd name="connsiteX4" fmla="*/ 867501 w 1230970"/>
              <a:gd name="connsiteY4" fmla="*/ 14071 h 778589"/>
              <a:gd name="connsiteX5" fmla="*/ 1223935 w 1230970"/>
              <a:gd name="connsiteY5" fmla="*/ 365843 h 778589"/>
              <a:gd name="connsiteX6" fmla="*/ 1223935 w 1230970"/>
              <a:gd name="connsiteY6" fmla="*/ 408056 h 778589"/>
              <a:gd name="connsiteX7" fmla="*/ 867501 w 1230970"/>
              <a:gd name="connsiteY7" fmla="*/ 764518 h 778589"/>
              <a:gd name="connsiteX8" fmla="*/ 862811 w 1230970"/>
              <a:gd name="connsiteY8" fmla="*/ 769209 h 778589"/>
              <a:gd name="connsiteX9" fmla="*/ 834671 w 1230970"/>
              <a:gd name="connsiteY9" fmla="*/ 778589 h 778589"/>
              <a:gd name="connsiteX10" fmla="*/ 0 w 1230970"/>
              <a:gd name="connsiteY10" fmla="*/ 778589 h 7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0970" h="778589">
                <a:moveTo>
                  <a:pt x="0" y="0"/>
                </a:moveTo>
                <a:lnTo>
                  <a:pt x="56510" y="0"/>
                </a:lnTo>
                <a:cubicBezTo>
                  <a:pt x="245793" y="0"/>
                  <a:pt x="498169" y="0"/>
                  <a:pt x="834671" y="0"/>
                </a:cubicBezTo>
                <a:cubicBezTo>
                  <a:pt x="848741" y="0"/>
                  <a:pt x="858121" y="4691"/>
                  <a:pt x="862811" y="9381"/>
                </a:cubicBezTo>
                <a:cubicBezTo>
                  <a:pt x="862811" y="9381"/>
                  <a:pt x="867501" y="9381"/>
                  <a:pt x="867501" y="14071"/>
                </a:cubicBezTo>
                <a:cubicBezTo>
                  <a:pt x="867501" y="14071"/>
                  <a:pt x="867501" y="14071"/>
                  <a:pt x="1223935" y="365843"/>
                </a:cubicBezTo>
                <a:cubicBezTo>
                  <a:pt x="1233315" y="379914"/>
                  <a:pt x="1233315" y="398675"/>
                  <a:pt x="1223935" y="408056"/>
                </a:cubicBezTo>
                <a:cubicBezTo>
                  <a:pt x="1223935" y="408056"/>
                  <a:pt x="1223935" y="408056"/>
                  <a:pt x="867501" y="764518"/>
                </a:cubicBezTo>
                <a:cubicBezTo>
                  <a:pt x="867501" y="764518"/>
                  <a:pt x="862811" y="764518"/>
                  <a:pt x="862811" y="769209"/>
                </a:cubicBezTo>
                <a:cubicBezTo>
                  <a:pt x="858121" y="773899"/>
                  <a:pt x="848741" y="778589"/>
                  <a:pt x="834671" y="778589"/>
                </a:cubicBezTo>
                <a:lnTo>
                  <a:pt x="0" y="778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r="12022" b="2"/>
          <a:stretch/>
        </p:blipFill>
        <p:spPr bwMode="auto">
          <a:xfrm>
            <a:off x="6101224" y="3429305"/>
            <a:ext cx="3040742" cy="342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955CDA8F-EAE8-40F8-95DC-43202F0A9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9141714" cy="0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3273" r="54710" b="2"/>
          <a:stretch/>
        </p:blipFill>
        <p:spPr>
          <a:xfrm>
            <a:off x="3050274" y="10"/>
            <a:ext cx="3043449" cy="3415673"/>
          </a:xfrm>
          <a:prstGeom prst="rect">
            <a:avLst/>
          </a:prstGeom>
        </p:spPr>
      </p:pic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2CCE3297-88A0-4543-ADF6-B4F01BDBF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7314" y="0"/>
            <a:ext cx="0" cy="3419856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0176213D-B053-46D9-9642-ED8E2F046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04" y="0"/>
            <a:ext cx="0" cy="6857694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76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5F84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446" y="1700554"/>
            <a:ext cx="3935301" cy="30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49712" y="2255492"/>
            <a:ext cx="3070409" cy="35217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r>
              <a:rPr lang="es-MX" sz="1100"/>
              <a:t>Es conveniente señalar algunas características particulares de la consultoría de empresas.</a:t>
            </a:r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r>
              <a:rPr lang="es-MX" sz="1100" b="1"/>
              <a:t>Ayuda a directivos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100" b="1"/>
              <a:t>Servicio consultivo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100" b="1"/>
              <a:t>Servicio independiente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100" b="1"/>
              <a:t>Independencia financiera NO DEPENDE EL ÉXITO DEL COBRO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100" b="1"/>
              <a:t>Independencia administrativa NO ES EMPLEADO DEL CLIENTE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100" b="1"/>
              <a:t>Independencia política OBJETIVO</a:t>
            </a:r>
          </a:p>
          <a:p>
            <a:pPr marL="0" indent="0">
              <a:lnSpc>
                <a:spcPct val="90000"/>
              </a:lnSpc>
              <a:buNone/>
            </a:pPr>
            <a:endParaRPr lang="es-MX" sz="1100" b="1"/>
          </a:p>
          <a:p>
            <a:pPr marL="0" indent="0">
              <a:lnSpc>
                <a:spcPct val="90000"/>
              </a:lnSpc>
              <a:buNone/>
            </a:pPr>
            <a:endParaRPr lang="es-MX" sz="1100" b="1"/>
          </a:p>
        </p:txBody>
      </p:sp>
    </p:spTree>
    <p:extLst>
      <p:ext uri="{BB962C8B-B14F-4D97-AF65-F5344CB8AC3E}">
        <p14:creationId xmlns:p14="http://schemas.microsoft.com/office/powerpoint/2010/main" val="291185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192F49-4F32-4902-9643-D35FAAE92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C244B-4FBB-4E09-81C7-1A171A61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F394B70-9F87-4DE6-9A88-536BA283B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MX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s-MX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s-MX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s-MX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MX">
                <a:solidFill>
                  <a:srgbClr val="FEFFFF"/>
                </a:solidFill>
              </a:rPr>
              <a:t>La consultoría de empresas se considera ante todo como un método para mejorar las prácticas de gestión.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>
                <a:solidFill>
                  <a:srgbClr val="FEFFFF"/>
                </a:solidFill>
              </a:rPr>
              <a:t>Este método puede ser empleado por una empresa privada independiente, una dependencia interna de consultoría en una organización privada o pública. (Kurb, 2004 p. 98)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74" y="1003074"/>
            <a:ext cx="1767609" cy="7138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75" y="2410405"/>
            <a:ext cx="1767608" cy="17367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775" y="4674123"/>
            <a:ext cx="1767608" cy="105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2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80072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60794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3724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037240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MX"/>
          </a:p>
        </p:txBody>
      </p:sp>
      <p:pic>
        <p:nvPicPr>
          <p:cNvPr id="5" name="Picture 4" descr="Monitores de ordenador antiguos">
            <a:extLst>
              <a:ext uri="{FF2B5EF4-FFF2-40B4-BE49-F238E27FC236}">
                <a16:creationId xmlns:a16="http://schemas.microsoft.com/office/drawing/2014/main" id="{084A21AD-22C1-E67A-EB76-09DBD647F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30" r="43533" b="-1"/>
          <a:stretch/>
        </p:blipFill>
        <p:spPr>
          <a:xfrm>
            <a:off x="20" y="1730"/>
            <a:ext cx="2040388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2500" y="2133600"/>
            <a:ext cx="5135958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r>
              <a:rPr lang="es-MX" sz="1100"/>
              <a:t>El negocio de la consultoría opera en muchos campos diferentes tales como: importación, exportación, administración, ingeniería y mercadotecnia, siendo estos algunos de los más comunes.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100"/>
              <a:t>Por lo mismo, nos podremos encontrar con un sin número de diferentes definiciones. </a:t>
            </a:r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r>
              <a:rPr lang="es-MX" sz="1100"/>
              <a:t>Consideraremos dos enfoques claves: </a:t>
            </a:r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>
              <a:lnSpc>
                <a:spcPct val="90000"/>
              </a:lnSpc>
            </a:pPr>
            <a:r>
              <a:rPr lang="es-MX" sz="1100"/>
              <a:t>El primero, que se apoya en una visión funcional; </a:t>
            </a:r>
          </a:p>
          <a:p>
            <a:pPr>
              <a:lnSpc>
                <a:spcPct val="90000"/>
              </a:lnSpc>
            </a:pPr>
            <a:r>
              <a:rPr lang="es-MX" sz="1100"/>
              <a:t>Y el segundo, que considera a la consultoría como un servicio profesional. </a:t>
            </a:r>
          </a:p>
        </p:txBody>
      </p:sp>
    </p:spTree>
    <p:extLst>
      <p:ext uri="{BB962C8B-B14F-4D97-AF65-F5344CB8AC3E}">
        <p14:creationId xmlns:p14="http://schemas.microsoft.com/office/powerpoint/2010/main" val="423027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301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>
                <a:solidFill>
                  <a:srgbClr val="FEFFFF"/>
                </a:solidFill>
              </a:rPr>
              <a:t>La consultoría de empresas es un método que ayuda a las organizaciones y a su personal en el logro del mejoramiento de las habilidades de administración, tanto de manera individual como en equipo. Los consultores para ser eficaces, deben ser capaces de manejar las técnicas</a:t>
            </a:r>
          </a:p>
          <a:p>
            <a:pPr marL="0" indent="0">
              <a:buNone/>
            </a:pPr>
            <a:r>
              <a:rPr lang="es-MX">
                <a:solidFill>
                  <a:srgbClr val="FEFFFF"/>
                </a:solidFill>
              </a:rPr>
              <a:t>de consultoría así como respetar las normas de conducta fundamentales de la profesión del consultor.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792" y="3230719"/>
            <a:ext cx="2251449" cy="14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43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25012" y="624110"/>
            <a:ext cx="5103447" cy="34849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MX" sz="1100" b="1"/>
              <a:t>El Servicio debe ser:</a:t>
            </a:r>
          </a:p>
          <a:p>
            <a:pPr marL="0" indent="0">
              <a:lnSpc>
                <a:spcPct val="90000"/>
              </a:lnSpc>
              <a:buNone/>
            </a:pPr>
            <a:endParaRPr lang="es-MX" sz="1100" i="1"/>
          </a:p>
          <a:p>
            <a:pPr marL="0" indent="0">
              <a:lnSpc>
                <a:spcPct val="90000"/>
              </a:lnSpc>
              <a:buNone/>
            </a:pPr>
            <a:r>
              <a:rPr lang="es-MX" sz="1100" b="1"/>
              <a:t>1. Profesional:</a:t>
            </a:r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r>
              <a:rPr lang="es-MX" sz="1100"/>
              <a:t>La consultoría proporciona conocimientos teóricos y técnicas profesionales, desarrolladas por el mismo consultor, que sirven de base para resolver la situación específica de cada empresa cliente. </a:t>
            </a:r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r>
              <a:rPr lang="es-MX" sz="1100"/>
              <a:t>La experiencia es otro factor muy importante en la consultoría.</a:t>
            </a:r>
          </a:p>
          <a:p>
            <a:pPr marL="0" indent="0">
              <a:lnSpc>
                <a:spcPct val="90000"/>
              </a:lnSpc>
              <a:buNone/>
            </a:pPr>
            <a:endParaRPr lang="es-MX" sz="1100"/>
          </a:p>
          <a:p>
            <a:pPr marL="0" indent="0">
              <a:lnSpc>
                <a:spcPct val="90000"/>
              </a:lnSpc>
              <a:buNone/>
            </a:pPr>
            <a:r>
              <a:rPr lang="es-MX" sz="1100"/>
              <a:t>Ésta se va desarrollando a lo largo de la trayectoria del consultor, con cada nueva consultoría. Esto le permite al consultor tener una óptica diferente y definir tendencias y patrones en industrias, giros o tamaños de empresas.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0870" y="4628305"/>
            <a:ext cx="5158216" cy="127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8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4349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MX" b="1">
                <a:solidFill>
                  <a:srgbClr val="FEFFFF"/>
                </a:solidFill>
              </a:rPr>
              <a:t>2. Consultivo:</a:t>
            </a:r>
          </a:p>
          <a:p>
            <a:pPr marL="0" indent="0">
              <a:lnSpc>
                <a:spcPct val="90000"/>
              </a:lnSpc>
              <a:buNone/>
            </a:pPr>
            <a:endParaRPr lang="es-MX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MX">
                <a:solidFill>
                  <a:srgbClr val="FEFFFF"/>
                </a:solidFill>
              </a:rPr>
              <a:t>La clave de esta característica es la parte de asesoramiento, como lo propone el enfoque funcional.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>
                <a:solidFill>
                  <a:srgbClr val="FEFFFF"/>
                </a:solidFill>
              </a:rPr>
              <a:t>El consultor no está facultado para modificar o tomar decisiones dentro de la empresa cliente.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>
                <a:solidFill>
                  <a:srgbClr val="FEFFFF"/>
                </a:solidFill>
              </a:rPr>
              <a:t>Pero sí debe de contar con habilidades interpersonales y de comunicación que le permitan aconsejar de una manera adecuada, en el momento oportuno a la persona correcta.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792" y="2919098"/>
            <a:ext cx="2251449" cy="20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582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41909" y="2040467"/>
            <a:ext cx="3477885" cy="387075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MX" sz="1500" b="1"/>
              <a:t>3. Independiente:</a:t>
            </a:r>
          </a:p>
          <a:p>
            <a:pPr marL="0" indent="0">
              <a:lnSpc>
                <a:spcPct val="90000"/>
              </a:lnSpc>
              <a:buNone/>
            </a:pPr>
            <a:endParaRPr lang="es-MX" sz="1500"/>
          </a:p>
          <a:p>
            <a:pPr marL="0" indent="0">
              <a:lnSpc>
                <a:spcPct val="90000"/>
              </a:lnSpc>
              <a:buNone/>
            </a:pPr>
            <a:endParaRPr lang="es-MX" sz="1500"/>
          </a:p>
          <a:p>
            <a:pPr marL="0" indent="0">
              <a:lnSpc>
                <a:spcPct val="90000"/>
              </a:lnSpc>
              <a:buNone/>
            </a:pPr>
            <a:r>
              <a:rPr lang="es-MX" sz="1500"/>
              <a:t>La independencia del consultor radica en la posición que toma en el proceso de consultoría y es un componente ético clave.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500"/>
              <a:t>El consultor es ajeno a la organización (no es un empleado de la organización) y, por tanto, debe ser objetivo en sus consejos y recomendaciones.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500"/>
              <a:t>Debe actuar con franqueza, aun cuando la empresa cliente sea de alguien conocido o cercano a él.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307" y="1775158"/>
            <a:ext cx="3000986" cy="30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03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192F49-4F32-4902-9643-D35FAAE92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C244B-4FBB-4E09-81C7-1A171A61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F394B70-9F87-4DE6-9A88-536BA283B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>
                <a:solidFill>
                  <a:srgbClr val="FEFFFF"/>
                </a:solidFill>
              </a:rPr>
              <a:t>4.</a:t>
            </a:r>
            <a:r>
              <a:rPr lang="es-MX" b="1">
                <a:solidFill>
                  <a:srgbClr val="FEFFFF"/>
                </a:solidFill>
              </a:rPr>
              <a:t> Temporal:</a:t>
            </a:r>
          </a:p>
          <a:p>
            <a:pPr marL="0" indent="0">
              <a:buNone/>
            </a:pPr>
            <a:endParaRPr lang="es-MX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s-MX">
                <a:solidFill>
                  <a:srgbClr val="FEFFFF"/>
                </a:solidFill>
              </a:rPr>
              <a:t>El servicio de consultoría tiene una fecha de inicio y de terminación. Los clientes solicitan el servicio de consultoría por un tiempo limitado. La fecha de término depende de las necesidades del cliente y si éste desea que el consultor se quede durante la implementación y evaluación de las recomendaciones ofrecidas.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74" y="838305"/>
            <a:ext cx="1767609" cy="10433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75" y="2497531"/>
            <a:ext cx="1767608" cy="15625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775" y="4434377"/>
            <a:ext cx="1767608" cy="15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2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A9A118BC-BA81-4C93-ACF2-98CA894F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637E1130-C53E-4FDB-8D84-886310389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249" r="4048" b="2"/>
          <a:stretch/>
        </p:blipFill>
        <p:spPr>
          <a:xfrm>
            <a:off x="6172198" y="-5534"/>
            <a:ext cx="2971802" cy="3431766"/>
          </a:xfrm>
          <a:prstGeom prst="rect">
            <a:avLst/>
          </a:prstGeom>
        </p:spPr>
      </p:pic>
      <p:sp>
        <p:nvSpPr>
          <p:cNvPr id="17420" name="Freeform 5">
            <a:extLst>
              <a:ext uri="{FF2B5EF4-FFF2-40B4-BE49-F238E27FC236}">
                <a16:creationId xmlns:a16="http://schemas.microsoft.com/office/drawing/2014/main" id="{B6FD7DC0-5FF7-4A80-9AC3-9AA8CD00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MX" b="1">
                <a:solidFill>
                  <a:srgbClr val="FEFFFF"/>
                </a:solidFill>
              </a:rPr>
              <a:t>5. Comercial:</a:t>
            </a:r>
          </a:p>
          <a:p>
            <a:pPr marL="0" indent="0">
              <a:lnSpc>
                <a:spcPct val="90000"/>
              </a:lnSpc>
              <a:buNone/>
            </a:pPr>
            <a:endParaRPr lang="es-MX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MX">
                <a:solidFill>
                  <a:srgbClr val="FEFFFF"/>
                </a:solidFill>
              </a:rPr>
              <a:t>El consultor dedicado al cien por ciento a ofrecer servicios de consultoría requiere una remuneración por esto. </a:t>
            </a:r>
          </a:p>
          <a:p>
            <a:pPr marL="0" indent="0">
              <a:lnSpc>
                <a:spcPct val="90000"/>
              </a:lnSpc>
              <a:buNone/>
            </a:pPr>
            <a:endParaRPr lang="es-MX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MX">
                <a:solidFill>
                  <a:srgbClr val="FEFFFF"/>
                </a:solidFill>
              </a:rPr>
              <a:t>El consultor “vende”, pone un precio a sus conocimientos, habilidades y experiencia. Aun cuando hay consultorías a organizaciones no gubernamentales (ONG), el consultor que vive de este servicio debe de apreciar su experiencia y obtener un beneficio por ella.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r="1" b="9228"/>
          <a:stretch/>
        </p:blipFill>
        <p:spPr bwMode="auto">
          <a:xfrm>
            <a:off x="6172198" y="3426232"/>
            <a:ext cx="2971802" cy="34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2" name="Straight Connector 17421">
            <a:extLst>
              <a:ext uri="{FF2B5EF4-FFF2-40B4-BE49-F238E27FC236}">
                <a16:creationId xmlns:a16="http://schemas.microsoft.com/office/drawing/2014/main" id="{7608143B-5494-482A-BCE4-588DC477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172198" y="3426234"/>
            <a:ext cx="2971801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17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1">
            <a:extLst>
              <a:ext uri="{FF2B5EF4-FFF2-40B4-BE49-F238E27FC236}">
                <a16:creationId xmlns:a16="http://schemas.microsoft.com/office/drawing/2014/main" id="{04C56FBC-E865-4046-B28B-0CC2BE4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6127684" cy="6858000"/>
          </a:xfrm>
          <a:custGeom>
            <a:avLst/>
            <a:gdLst>
              <a:gd name="connsiteX0" fmla="*/ 0 w 8170246"/>
              <a:gd name="connsiteY0" fmla="*/ 0 h 6858000"/>
              <a:gd name="connsiteX1" fmla="*/ 98791 w 8170246"/>
              <a:gd name="connsiteY1" fmla="*/ 0 h 6858000"/>
              <a:gd name="connsiteX2" fmla="*/ 4862151 w 8170246"/>
              <a:gd name="connsiteY2" fmla="*/ 0 h 6858000"/>
              <a:gd name="connsiteX3" fmla="*/ 8088169 w 8170246"/>
              <a:gd name="connsiteY3" fmla="*/ 3226735 h 6858000"/>
              <a:gd name="connsiteX4" fmla="*/ 8088169 w 8170246"/>
              <a:gd name="connsiteY4" fmla="*/ 3626507 h 6858000"/>
              <a:gd name="connsiteX5" fmla="*/ 4857393 w 8170246"/>
              <a:gd name="connsiteY5" fmla="*/ 6858000 h 6858000"/>
              <a:gd name="connsiteX6" fmla="*/ 133398 w 8170246"/>
              <a:gd name="connsiteY6" fmla="*/ 6858000 h 6858000"/>
              <a:gd name="connsiteX7" fmla="*/ 0 w 81702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246" h="6858000">
                <a:moveTo>
                  <a:pt x="0" y="0"/>
                </a:moveTo>
                <a:lnTo>
                  <a:pt x="98791" y="0"/>
                </a:lnTo>
                <a:cubicBezTo>
                  <a:pt x="1141045" y="0"/>
                  <a:pt x="2657051" y="0"/>
                  <a:pt x="4862151" y="0"/>
                </a:cubicBez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575" b="-1"/>
          <a:stretch/>
        </p:blipFill>
        <p:spPr>
          <a:xfrm>
            <a:off x="3646614" y="10"/>
            <a:ext cx="5497386" cy="3428990"/>
          </a:xfrm>
          <a:custGeom>
            <a:avLst/>
            <a:gdLst/>
            <a:ahLst/>
            <a:cxnLst/>
            <a:rect l="l" t="t" r="r" b="b"/>
            <a:pathLst>
              <a:path w="7329848" h="3429000">
                <a:moveTo>
                  <a:pt x="0" y="0"/>
                </a:moveTo>
                <a:lnTo>
                  <a:pt x="7329848" y="0"/>
                </a:lnTo>
                <a:lnTo>
                  <a:pt x="7329848" y="3429000"/>
                </a:lnTo>
                <a:lnTo>
                  <a:pt x="3307637" y="3429000"/>
                </a:lnTo>
                <a:lnTo>
                  <a:pt x="3308095" y="3426621"/>
                </a:lnTo>
                <a:cubicBezTo>
                  <a:pt x="3308095" y="3354043"/>
                  <a:pt x="3280736" y="3281466"/>
                  <a:pt x="3226017" y="322673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1276" b="-1"/>
          <a:stretch/>
        </p:blipFill>
        <p:spPr>
          <a:xfrm>
            <a:off x="3643045" y="3429000"/>
            <a:ext cx="5500955" cy="3429000"/>
          </a:xfrm>
          <a:custGeom>
            <a:avLst/>
            <a:gdLst/>
            <a:ahLst/>
            <a:cxnLst/>
            <a:rect l="l" t="t" r="r" b="b"/>
            <a:pathLst>
              <a:path w="7334607" h="3429000">
                <a:moveTo>
                  <a:pt x="3312396" y="0"/>
                </a:moveTo>
                <a:lnTo>
                  <a:pt x="7334607" y="0"/>
                </a:lnTo>
                <a:lnTo>
                  <a:pt x="7334607" y="3429000"/>
                </a:lnTo>
                <a:lnTo>
                  <a:pt x="0" y="3429000"/>
                </a:lnTo>
                <a:cubicBezTo>
                  <a:pt x="3230776" y="197507"/>
                  <a:pt x="3230776" y="197507"/>
                  <a:pt x="3230776" y="197507"/>
                </a:cubicBezTo>
                <a:cubicBezTo>
                  <a:pt x="3258135" y="170142"/>
                  <a:pt x="3278655" y="138314"/>
                  <a:pt x="3292335" y="104256"/>
                </a:cubicBezTo>
                <a:close/>
              </a:path>
            </a:pathLst>
          </a:cu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401" y="2133599"/>
            <a:ext cx="3962069" cy="3809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MX" sz="1500" b="1">
                <a:solidFill>
                  <a:srgbClr val="FEFFFF"/>
                </a:solidFill>
              </a:rPr>
              <a:t>6. Limitado:</a:t>
            </a:r>
          </a:p>
          <a:p>
            <a:pPr marL="0" indent="0">
              <a:lnSpc>
                <a:spcPct val="90000"/>
              </a:lnSpc>
              <a:buNone/>
            </a:pPr>
            <a:endParaRPr lang="es-MX" sz="150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s-MX" sz="150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MX" sz="1500">
                <a:solidFill>
                  <a:srgbClr val="FEFFFF"/>
                </a:solidFill>
              </a:rPr>
              <a:t>Esta característica está muy relacionada con la temporal. </a:t>
            </a:r>
          </a:p>
          <a:p>
            <a:pPr marL="0" indent="0">
              <a:lnSpc>
                <a:spcPct val="90000"/>
              </a:lnSpc>
              <a:buNone/>
            </a:pPr>
            <a:endParaRPr lang="es-MX" sz="150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MX" sz="1500">
                <a:solidFill>
                  <a:srgbClr val="FEFFFF"/>
                </a:solidFill>
              </a:rPr>
              <a:t>El consultor acude a la empresa cliente a resolver una situación muy puntual, con una fecha de inicio y fin y, por tanto, no se ocupa de otras cuestiones, no es primordial y necesaria su participación en el funcionamiento eficiente de la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294725201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</TotalTime>
  <Words>654</Words>
  <Application>Microsoft Office PowerPoint</Application>
  <PresentationFormat>Presentación en pantalla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Espiral</vt:lpstr>
      <vt:lpstr>COMO DEBE SER EL SERVICIO DE LA AUDITORIA ADMINISTRATIVA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INTRODUCCION A LA CONSULTORIA ADMINISTRATIVA</dc:title>
  <dc:creator>"Lupita Patiño" &lt;patino.ramos.asociados@gmail.com&gt;</dc:creator>
  <cp:lastModifiedBy>MARIA FERNANDA ZARATE PATI�O</cp:lastModifiedBy>
  <cp:revision>30</cp:revision>
  <dcterms:created xsi:type="dcterms:W3CDTF">2014-08-15T05:17:43Z</dcterms:created>
  <dcterms:modified xsi:type="dcterms:W3CDTF">2024-01-30T12:51:34Z</dcterms:modified>
</cp:coreProperties>
</file>