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2" r:id="rId9"/>
    <p:sldId id="263" r:id="rId10"/>
    <p:sldId id="265" r:id="rId11"/>
    <p:sldId id="266" r:id="rId12"/>
    <p:sldId id="267" r:id="rId13"/>
    <p:sldId id="268" r:id="rId14"/>
    <p:sldId id="269" r:id="rId15"/>
    <p:sldId id="271" r:id="rId16"/>
    <p:sldId id="276" r:id="rId17"/>
    <p:sldId id="279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48F3F-F9E9-80F8-70F0-11263C2CEA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B05B06-E32F-6226-D885-424F4DB24F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25F6E2-CECF-6B2F-AD20-B414FDFF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0DC82C-455D-693F-5AD7-8F6BE4366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9788363-7A21-B20F-37BE-83883C106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548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9448A-42E1-4892-14D2-E96B908E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A1E507-F7AD-01CD-8A79-8B6E15A38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E770CD-158D-FD0E-1DE6-569A7AB86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6CC828-A4A1-37C2-ABEA-F269D4301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94F885-970E-6FA6-F1E2-ED8B0F49C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046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CD1C3D-CA05-F927-62F3-3220A2401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04055E5-1AC5-DF9D-ED0C-3E24D72F7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82469C-1073-4824-D6C6-E285F5FFC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A458A7-208B-6980-C446-9F456533A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5C3BD2-C2B3-97CC-1952-3A7A2617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536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95652F-351B-6660-7776-082A7112E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40E309-142D-2DDA-74A3-411E3A8FB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B80A3F-50FD-12C5-36D9-DEB528C6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7CBE67-B1E1-DD7D-365B-51974A7C9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1DF8A3-945A-CF33-E879-A224BB701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25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401B7-D4B8-BDA0-E377-8AE02ABA4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90AA53-7FCF-317A-4BA2-27406A6C9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09113D-2E9F-2E2C-EEA3-84F927FD6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BA686A-626B-0269-C6B8-BFBC73B80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EF81E1-7D26-2586-94DC-CB53AE17B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0897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198CE-A048-608A-72E8-5720EB63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DAC71B-37D4-F976-4D13-FB19A77A79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94B0EB6-4C0B-B77B-05AE-4FF0FA0E2E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0DBC69-A9C6-2E17-5A01-BD8B5DB05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839117-A965-54FA-6175-72741584B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A5528CF-550F-052B-F128-209817144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655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DBD27-21A8-1349-B801-174F7A0F8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6D2E72-883D-D8EC-1667-A03D835E3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5F193A-35FD-8EBB-7804-FBB741738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211238-5444-9800-67CE-8A57AB721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8590E6-4C01-DA0C-3B22-F26AEA4195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608E3D-43E9-3C99-6810-2F63D88B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78715FA-38F3-712B-A3E6-1266E7C4B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772259-CB46-13FA-9007-66093BE9F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20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394517-C438-CFB2-1134-C3DBA91FE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9BEE14-AFB1-6478-17AE-698167BA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093DF6-0CE7-5585-4581-B59BB63A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57561C0-486C-5561-5457-C8403A8B0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83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48ABE8-0DF6-7E01-DE6E-3AE9D398A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4F7C02-0448-CEC8-E264-B846DF36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F893E8F-4811-72AF-8D04-4EA8073DB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736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80BDA-B6DE-AB21-32CC-F25A043DE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137AF8-F517-4BFE-9054-FC8B76BDA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38E5E6-6995-0AC9-8517-3CA61AB18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4CF8ED-C500-7475-BFC2-562B798CF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5073B7-91DD-3A7C-D475-A36ADE1C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D813DA-91FC-8EB1-3FF5-FF842F259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61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820A7C-F0A6-E608-93AA-9867CB2A1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2775D5A-6499-1C24-29A8-2C74DBDDA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6BA273-0508-4FF4-E1B7-A84DC8D43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02B7AE-3C90-3E44-60E4-29F9E4D9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EC2A3A3-721A-F8A2-7E47-B1CEC712F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939426-F321-D65D-26D8-A27B8076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61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EF836D-1221-1633-C515-7E54CE6BE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D92ABA-97E3-7AAE-2721-523F8CD1D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BC0781-DE65-ACFC-6599-489697261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8FD40C-4561-427F-9511-C248A2D842C4}" type="datetimeFigureOut">
              <a:rPr lang="es-ES" smtClean="0"/>
              <a:pPr/>
              <a:t>13/02/2026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E88250-2CF7-A62A-37BE-BF69079DD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BA226-3440-3865-09DC-9D0E33590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10BBCF-BAF6-42F3-816B-847809CFCD4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319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google.com.mx/imgres?imgurl=http://psicologia.laguia2000.com/wp-content/uploads/2008/04/la-entrevista-laboral-y-los-titulos-academicos.jpg&amp;imgrefurl=http://psicologia.laguia2000.com/orientacion-vocacional/la-entrevista-laboral-y-los-titulos-academicos&amp;usg=__2cf5g8rGJNZYyv0yKXfs3k9H6EI=&amp;h=325&amp;w=250&amp;sz=35&amp;hl=es&amp;start=3&amp;tbnid=qs8Row61A3W3rM:&amp;tbnh=118&amp;tbnw=91&amp;prev=/images?q=entrevistas+laborales&amp;gbv=2&amp;hl=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google.com.mx/imgres?imgurl=http://www.portalplanetasedna.com.ar/archivos_varios2/entrevista.jpg&amp;imgrefurl=http://www.portalplanetasedna.com.ar/entrevistas.htm&amp;usg=__CZ-KxzKMMht1sHP2_sqPoQnZPDM=&amp;h=287&amp;w=252&amp;sz=47&amp;hl=es&amp;start=3&amp;tbnid=Zy2u8MimVfVVjM:&amp;tbnh=115&amp;tbnw=101&amp;prev=/images?q=entrevistas&amp;gbv=2&amp;hl=es&amp;sa=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942996" y="4267832"/>
            <a:ext cx="3604497" cy="1297115"/>
          </a:xfrm>
        </p:spPr>
        <p:txBody>
          <a:bodyPr anchor="t">
            <a:normAutofit/>
          </a:bodyPr>
          <a:lstStyle/>
          <a:p>
            <a:pPr algn="l"/>
            <a:r>
              <a:rPr lang="es-MX" sz="3500">
                <a:solidFill>
                  <a:schemeClr val="tx2"/>
                </a:solidFill>
              </a:rPr>
              <a:t>ENTREVISTA</a:t>
            </a:r>
            <a:endParaRPr lang="es-ES" sz="3500">
              <a:solidFill>
                <a:schemeClr val="tx2"/>
              </a:solidFill>
            </a:endParaRPr>
          </a:p>
        </p:txBody>
      </p:sp>
      <p:pic>
        <p:nvPicPr>
          <p:cNvPr id="5" name="4 Imagen" descr="entrevist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352" y="2414517"/>
            <a:ext cx="3106320" cy="2943365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35" name="Rectangle 22534">
            <a:extLst>
              <a:ext uri="{FF2B5EF4-FFF2-40B4-BE49-F238E27FC236}">
                <a16:creationId xmlns:a16="http://schemas.microsoft.com/office/drawing/2014/main" id="{33E0EBB7-3EDF-4FFC-906D-3BCD31A72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5416" y="2388521"/>
            <a:ext cx="3002760" cy="3440469"/>
          </a:xfrm>
        </p:spPr>
        <p:txBody>
          <a:bodyPr anchor="t">
            <a:normAutofit/>
          </a:bodyPr>
          <a:lstStyle/>
          <a:p>
            <a:pPr marL="651510" indent="-514350" algn="ctr">
              <a:buAutoNum type="alphaLcParenR"/>
            </a:pPr>
            <a:r>
              <a:rPr lang="es-MX" sz="1700">
                <a:solidFill>
                  <a:schemeClr val="tx1">
                    <a:lumMod val="65000"/>
                    <a:lumOff val="35000"/>
                  </a:schemeClr>
                </a:solidFill>
              </a:rPr>
              <a:t>Estilo para entrevistar a una persona tímida</a:t>
            </a:r>
          </a:p>
          <a:p>
            <a:pPr marL="651510" indent="-514350" algn="ctr">
              <a:buNone/>
            </a:pPr>
            <a:endParaRPr lang="es-MX" sz="170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51510" indent="-514350" algn="ctr">
              <a:buNone/>
            </a:pPr>
            <a:r>
              <a:rPr lang="es-MX" sz="1700">
                <a:solidFill>
                  <a:schemeClr val="tx1">
                    <a:lumMod val="65000"/>
                    <a:lumOff val="35000"/>
                  </a:schemeClr>
                </a:solidFill>
              </a:rPr>
              <a:t>	La recomendación practica consiste en apoyar al entrevistado con preguntas sencillas y concretas, con el fin de crearse un ambiente de seguridad, hasta que sienta confianza y se acostumbre al auditor.</a:t>
            </a:r>
            <a:endParaRPr lang="es-ES" sz="1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537" name="Rectangle 22536">
            <a:extLst>
              <a:ext uri="{FF2B5EF4-FFF2-40B4-BE49-F238E27FC236}">
                <a16:creationId xmlns:a16="http://schemas.microsoft.com/office/drawing/2014/main" id="{F25F397F-5BF8-43B6-8679-E2C8E2ABF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0" y="0"/>
            <a:ext cx="457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530" name="Picture 2" descr="http://t1.gstatic.com/images?q=tbn:qs8Row61A3W3rM:http://psicologia.laguia2000.com/wp-content/uploads/2008/04/la-entrevista-laboral-y-los-titulos-academico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r="24182"/>
          <a:stretch>
            <a:fillRect/>
          </a:stretch>
        </p:blipFill>
        <p:spPr bwMode="auto">
          <a:xfrm>
            <a:off x="5901981" y="1793934"/>
            <a:ext cx="1912036" cy="327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>
              <a:buNone/>
            </a:pPr>
            <a:r>
              <a:rPr lang="es-MX" dirty="0"/>
              <a:t>Es recomendable que se inicie con temas triviales al momento de iniciar el rapport.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Es importante cuidar pequeños detalles como:</a:t>
            </a:r>
          </a:p>
          <a:p>
            <a:pPr>
              <a:buNone/>
            </a:pPr>
            <a:endParaRPr lang="es-MX" dirty="0"/>
          </a:p>
          <a:p>
            <a:pPr>
              <a:buFont typeface="Arial" pitchFamily="34" charset="0"/>
              <a:buChar char="•"/>
            </a:pPr>
            <a:r>
              <a:rPr lang="es-MX" dirty="0"/>
              <a:t>El tono de voz</a:t>
            </a:r>
          </a:p>
          <a:p>
            <a:pPr>
              <a:buFont typeface="Arial" pitchFamily="34" charset="0"/>
              <a:buChar char="•"/>
            </a:pPr>
            <a:r>
              <a:rPr lang="es-MX" dirty="0"/>
              <a:t>La expresión</a:t>
            </a:r>
          </a:p>
          <a:p>
            <a:pPr>
              <a:buFont typeface="Arial" pitchFamily="34" charset="0"/>
              <a:buChar char="•"/>
            </a:pPr>
            <a:r>
              <a:rPr lang="es-MX" dirty="0"/>
              <a:t>La gesticulación facial</a:t>
            </a:r>
          </a:p>
          <a:p>
            <a:pPr>
              <a:buFont typeface="Arial" pitchFamily="34" charset="0"/>
              <a:buChar char="•"/>
            </a:pPr>
            <a:r>
              <a:rPr lang="es-MX" dirty="0"/>
              <a:t>La manera de conducirse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Este tipo de personalidad requiere mucho de AFECTO, SONRISAS.</a:t>
            </a:r>
          </a:p>
          <a:p>
            <a:pPr>
              <a:buFont typeface="Arial" pitchFamily="34" charset="0"/>
              <a:buChar char="•"/>
            </a:pPr>
            <a:endParaRPr lang="es-ES" dirty="0"/>
          </a:p>
        </p:txBody>
      </p:sp>
      <p:pic>
        <p:nvPicPr>
          <p:cNvPr id="6146" name="Picture 2" descr="http://t0.gstatic.com/images?q=tbn:ANd9GcQmy9YqKs1O943WOAu6ioCCco-eOlMiT5sUD8O09bjnq5oSeSn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276872"/>
            <a:ext cx="3384376" cy="2324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129" name="Arc 5128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31" name="Freeform: Shape 5130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122" name="Picture 2" descr="http://t3.gstatic.com/images?q=tbn:ANd9GcTWwFbu-M65wjbM4diuNTBK6zMuew22ngmLzmzKodPBP2N4MfeHEw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7386" y="1977834"/>
            <a:ext cx="3583036" cy="2732587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221" y="1984443"/>
            <a:ext cx="4094129" cy="4192520"/>
          </a:xfrm>
        </p:spPr>
        <p:txBody>
          <a:bodyPr>
            <a:normAutofit/>
          </a:bodyPr>
          <a:lstStyle/>
          <a:p>
            <a:pPr marL="651510" indent="-514350">
              <a:buAutoNum type="alphaLcParenR" startAt="2"/>
            </a:pPr>
            <a:r>
              <a:rPr lang="es-MX" sz="1500"/>
              <a:t>Estilo para entrevistar a una persona embustera</a:t>
            </a:r>
          </a:p>
          <a:p>
            <a:pPr marL="651510" indent="-514350">
              <a:buAutoNum type="alphaLcParenR" startAt="2"/>
            </a:pPr>
            <a:endParaRPr lang="es-MX" sz="1500"/>
          </a:p>
          <a:p>
            <a:pPr marL="651510" indent="-514350">
              <a:buNone/>
            </a:pPr>
            <a:r>
              <a:rPr lang="es-MX" sz="1500"/>
              <a:t>La técnica que se aplica a esta clasificación es la CONFRONTACION.</a:t>
            </a:r>
          </a:p>
          <a:p>
            <a:pPr marL="651510" indent="-514350">
              <a:buNone/>
            </a:pPr>
            <a:endParaRPr lang="es-MX" sz="1500"/>
          </a:p>
          <a:p>
            <a:pPr marL="651510" indent="-514350">
              <a:buNone/>
            </a:pPr>
            <a:r>
              <a:rPr lang="es-MX" sz="1500"/>
              <a:t>Son personas que tienden a inflar las cosas así que a todo lo que nos diga que lo compruebe.</a:t>
            </a:r>
          </a:p>
          <a:p>
            <a:pPr marL="651510" indent="-514350">
              <a:buNone/>
            </a:pPr>
            <a:endParaRPr lang="es-MX" sz="1500"/>
          </a:p>
          <a:p>
            <a:pPr marL="651510" indent="-514350">
              <a:buNone/>
            </a:pPr>
            <a:r>
              <a:rPr lang="es-MX" sz="1500"/>
              <a:t>Sobre todo cuando el auditor sospeche que esta inflando la información.</a:t>
            </a:r>
          </a:p>
          <a:p>
            <a:pPr marL="651510" indent="-514350">
              <a:buNone/>
            </a:pPr>
            <a:endParaRPr lang="es-MX" sz="1500"/>
          </a:p>
          <a:p>
            <a:pPr marL="651510" indent="-514350">
              <a:buNone/>
            </a:pPr>
            <a:r>
              <a:rPr lang="es-MX" sz="1500"/>
              <a:t>Se pide aclarar la información en un punto dudoso.</a:t>
            </a:r>
            <a:endParaRPr lang="es-ES" sz="1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/>
              <a:t>c) Estilo para entrevistar al manipulador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Este tipo de personalidad es clásico  y es conocedor por naturaleza de que las personas son vanidosas y su herramienta fuerte es la ADULACION.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Este tipo de personas cuentan con una gran capacidad para explorar los encantos de la gente y si no los tiene se los crea, se expresan muy claro con mucha franqueza aparente, parecen un libro abierto, PERO no  permite  que les pregunten y en algunas veces sugieren que se LES ANALICE SU SITUACION FINANCIERA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ES" dirty="0"/>
          </a:p>
        </p:txBody>
      </p:sp>
      <p:pic>
        <p:nvPicPr>
          <p:cNvPr id="25602" name="Picture 2" descr="http://t2.gstatic.com/images?q=tbn:Zy2u8MimVfVVjM:http://www.portalplanetasedna.com.ar/archivos_varios2/entrevista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5072074"/>
            <a:ext cx="2428892" cy="17859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656" name="Rectangle 2663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5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sX0" fmla="*/ 0 w 8140446"/>
              <a:gd name="csY0" fmla="*/ 0 h 18288"/>
              <a:gd name="csX1" fmla="*/ 434157 w 8140446"/>
              <a:gd name="csY1" fmla="*/ 0 h 18288"/>
              <a:gd name="csX2" fmla="*/ 1193932 w 8140446"/>
              <a:gd name="csY2" fmla="*/ 0 h 18288"/>
              <a:gd name="csX3" fmla="*/ 1628089 w 8140446"/>
              <a:gd name="csY3" fmla="*/ 0 h 18288"/>
              <a:gd name="csX4" fmla="*/ 2225055 w 8140446"/>
              <a:gd name="csY4" fmla="*/ 0 h 18288"/>
              <a:gd name="csX5" fmla="*/ 3066235 w 8140446"/>
              <a:gd name="csY5" fmla="*/ 0 h 18288"/>
              <a:gd name="csX6" fmla="*/ 3744605 w 8140446"/>
              <a:gd name="csY6" fmla="*/ 0 h 18288"/>
              <a:gd name="csX7" fmla="*/ 4504380 w 8140446"/>
              <a:gd name="csY7" fmla="*/ 0 h 18288"/>
              <a:gd name="csX8" fmla="*/ 5101346 w 8140446"/>
              <a:gd name="csY8" fmla="*/ 0 h 18288"/>
              <a:gd name="csX9" fmla="*/ 5779717 w 8140446"/>
              <a:gd name="csY9" fmla="*/ 0 h 18288"/>
              <a:gd name="csX10" fmla="*/ 6620896 w 8140446"/>
              <a:gd name="csY10" fmla="*/ 0 h 18288"/>
              <a:gd name="csX11" fmla="*/ 7136458 w 8140446"/>
              <a:gd name="csY11" fmla="*/ 0 h 18288"/>
              <a:gd name="csX12" fmla="*/ 8140446 w 8140446"/>
              <a:gd name="csY12" fmla="*/ 0 h 18288"/>
              <a:gd name="csX13" fmla="*/ 8140446 w 8140446"/>
              <a:gd name="csY13" fmla="*/ 18288 h 18288"/>
              <a:gd name="csX14" fmla="*/ 7543480 w 8140446"/>
              <a:gd name="csY14" fmla="*/ 18288 h 18288"/>
              <a:gd name="csX15" fmla="*/ 7109323 w 8140446"/>
              <a:gd name="csY15" fmla="*/ 18288 h 18288"/>
              <a:gd name="csX16" fmla="*/ 6430952 w 8140446"/>
              <a:gd name="csY16" fmla="*/ 18288 h 18288"/>
              <a:gd name="csX17" fmla="*/ 5915391 w 8140446"/>
              <a:gd name="csY17" fmla="*/ 18288 h 18288"/>
              <a:gd name="csX18" fmla="*/ 5237020 w 8140446"/>
              <a:gd name="csY18" fmla="*/ 18288 h 18288"/>
              <a:gd name="csX19" fmla="*/ 4558650 w 8140446"/>
              <a:gd name="csY19" fmla="*/ 18288 h 18288"/>
              <a:gd name="csX20" fmla="*/ 3880279 w 8140446"/>
              <a:gd name="csY20" fmla="*/ 18288 h 18288"/>
              <a:gd name="csX21" fmla="*/ 3201909 w 8140446"/>
              <a:gd name="csY21" fmla="*/ 18288 h 18288"/>
              <a:gd name="csX22" fmla="*/ 2604943 w 8140446"/>
              <a:gd name="csY22" fmla="*/ 18288 h 18288"/>
              <a:gd name="csX23" fmla="*/ 1845168 w 8140446"/>
              <a:gd name="csY23" fmla="*/ 18288 h 18288"/>
              <a:gd name="csX24" fmla="*/ 1166797 w 8140446"/>
              <a:gd name="csY24" fmla="*/ 18288 h 18288"/>
              <a:gd name="csX25" fmla="*/ 0 w 8140446"/>
              <a:gd name="csY25" fmla="*/ 18288 h 18288"/>
              <a:gd name="csX26" fmla="*/ 0 w 8140446"/>
              <a:gd name="csY2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900"/>
              <a:t>d) Estilo para entrevistar a una persona agresiva</a:t>
            </a:r>
          </a:p>
          <a:p>
            <a:pPr>
              <a:buNone/>
            </a:pPr>
            <a:endParaRPr lang="es-MX" sz="1900"/>
          </a:p>
          <a:p>
            <a:pPr>
              <a:buNone/>
            </a:pPr>
            <a:r>
              <a:rPr lang="es-MX" sz="1900"/>
              <a:t>	Se recomienda que el rapport sea breve, , puesto que no requiere de grandes muestras de apoyo de parte del entrevistador, sino lo que busca demostrar es que es AUTOSUFIICENTE Y CAPAZ DE CONCLUIR en forma efectiva cualquier situación que se le presente.</a:t>
            </a:r>
          </a:p>
          <a:p>
            <a:pPr>
              <a:buNone/>
            </a:pPr>
            <a:endParaRPr lang="es-MX" sz="1900"/>
          </a:p>
          <a:p>
            <a:pPr>
              <a:buNone/>
            </a:pPr>
            <a:r>
              <a:rPr lang="es-MX" sz="1900"/>
              <a:t>	Motivo por el cual hay que procurar que satisfaga esa necesidad dejándolo que inicie su exposición.</a:t>
            </a:r>
            <a:endParaRPr lang="es-ES" sz="19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885828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dirty="0"/>
              <a:t>TECNICAS DE LA ENTREVISTA</a:t>
            </a:r>
          </a:p>
          <a:p>
            <a:pPr algn="ctr">
              <a:buNone/>
            </a:pPr>
            <a:endParaRPr lang="es-MX" dirty="0"/>
          </a:p>
          <a:p>
            <a:pPr marL="651510" indent="-514350">
              <a:buAutoNum type="arabicPeriod"/>
            </a:pPr>
            <a:r>
              <a:rPr lang="es-MX" dirty="0"/>
              <a:t>Rapport</a:t>
            </a:r>
          </a:p>
          <a:p>
            <a:pPr marL="651510" indent="-514350">
              <a:buAutoNum type="arabicPeriod"/>
            </a:pPr>
            <a:r>
              <a:rPr lang="es-MX" dirty="0"/>
              <a:t>Eco</a:t>
            </a:r>
          </a:p>
          <a:p>
            <a:pPr marL="651510" indent="-514350">
              <a:buAutoNum type="arabicPeriod"/>
            </a:pPr>
            <a:r>
              <a:rPr lang="es-MX" dirty="0"/>
              <a:t>Silencio (presionarlo)</a:t>
            </a:r>
          </a:p>
          <a:p>
            <a:pPr marL="651510" indent="-514350">
              <a:buAutoNum type="arabicPeriod"/>
            </a:pPr>
            <a:r>
              <a:rPr lang="es-MX" dirty="0"/>
              <a:t>Confrontación (que lo compruebe)</a:t>
            </a:r>
          </a:p>
          <a:p>
            <a:pPr marL="651510" indent="-514350">
              <a:buAutoNum type="arabicPeriod"/>
            </a:pPr>
            <a:r>
              <a:rPr lang="es-MX" dirty="0"/>
              <a:t>Preguntas proyectivas (tercera persona permite libertad de actuar)</a:t>
            </a:r>
          </a:p>
          <a:p>
            <a:pPr marL="651510" indent="-514350">
              <a:buAutoNum type="arabicPeriod"/>
            </a:pPr>
            <a:r>
              <a:rPr lang="es-MX" dirty="0"/>
              <a:t>Preguntas situacionales</a:t>
            </a:r>
          </a:p>
          <a:p>
            <a:pPr marL="651510" indent="-514350">
              <a:buAutoNum type="arabicPeriod"/>
            </a:pPr>
            <a:r>
              <a:rPr lang="es-MX" dirty="0"/>
              <a:t>Uso del agrado</a:t>
            </a:r>
          </a:p>
          <a:p>
            <a:pPr marL="651510" indent="-514350">
              <a:buAutoNum type="arabicPeriod"/>
            </a:pPr>
            <a:r>
              <a:rPr lang="es-MX" dirty="0"/>
              <a:t>Uso del desagrado (medir la seguridad del entrevistado)</a:t>
            </a:r>
          </a:p>
          <a:p>
            <a:pPr marL="651510" indent="-514350">
              <a:buAutoNum type="arabicPeriod"/>
            </a:pPr>
            <a:r>
              <a:rPr lang="es-MX" dirty="0"/>
              <a:t>Presión emocional (medir su control emocional</a:t>
            </a:r>
          </a:p>
          <a:p>
            <a:pPr marL="651510" indent="-514350">
              <a:buAutoNum type="arabicPeriod"/>
            </a:pPr>
            <a:r>
              <a:rPr lang="es-MX" dirty="0"/>
              <a:t>Presión del tiempo  (reacción del entrevistado a la presión del tiempo)</a:t>
            </a:r>
          </a:p>
          <a:p>
            <a:pPr marL="651510" indent="-514350">
              <a:buAutoNum type="arabicPeriod"/>
            </a:pPr>
            <a:endParaRPr lang="es-MX" dirty="0"/>
          </a:p>
          <a:p>
            <a:pPr marL="651510" indent="-514350">
              <a:buAutoNum type="arabicPeriod"/>
            </a:pPr>
            <a:endParaRPr lang="es-MX" dirty="0"/>
          </a:p>
          <a:p>
            <a:pPr marL="651510" indent="-514350">
              <a:buAutoNum type="arabicPeriod"/>
            </a:pP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MX" b="1" dirty="0"/>
              <a:t>	ESCUCHAR ACTIVAMENTE </a:t>
            </a:r>
          </a:p>
          <a:p>
            <a:pPr>
              <a:buNone/>
            </a:pPr>
            <a:endParaRPr lang="es-MX" b="1" dirty="0"/>
          </a:p>
          <a:p>
            <a:pPr>
              <a:buNone/>
            </a:pPr>
            <a:r>
              <a:rPr lang="es-MX" b="1" dirty="0"/>
              <a:t>	Es una de las habilidades más esenciales de un entrevistador. Considere: </a:t>
            </a:r>
          </a:p>
          <a:p>
            <a:pPr>
              <a:buNone/>
            </a:pPr>
            <a:endParaRPr lang="es-MX" b="1" dirty="0"/>
          </a:p>
          <a:p>
            <a:r>
              <a:rPr lang="es-MX" dirty="0"/>
              <a:t>Resuma lo que el candidato está diciendo para mostrar que está escuchando. </a:t>
            </a:r>
          </a:p>
          <a:p>
            <a:r>
              <a:rPr lang="es-MX" dirty="0"/>
              <a:t> Cheque con el candidato que usted ha entendido todo lo que le ha dicho. </a:t>
            </a:r>
          </a:p>
          <a:p>
            <a:r>
              <a:rPr lang="es-MX" dirty="0"/>
              <a:t>Usted tiene dos orejas y una boca! Escuche el doble de lo que habla. </a:t>
            </a:r>
          </a:p>
          <a:p>
            <a:r>
              <a:rPr lang="es-MX" dirty="0"/>
              <a:t>Sea curioso. Ayuda a escuchar apropiadamente. </a:t>
            </a:r>
          </a:p>
          <a:p>
            <a:r>
              <a:rPr lang="es-MX" dirty="0"/>
              <a:t>Asegúrese de entender las preguntas del candidato antes de responder. </a:t>
            </a:r>
          </a:p>
          <a:p>
            <a:r>
              <a:rPr lang="es-MX" dirty="0"/>
              <a:t>Anote preguntas cuando se le ocurran. </a:t>
            </a:r>
          </a:p>
          <a:p>
            <a:r>
              <a:rPr lang="es-MX" dirty="0"/>
              <a:t> Escuche las emociones detrás de las palabras. </a:t>
            </a:r>
          </a:p>
          <a:p>
            <a:r>
              <a:rPr lang="es-MX" dirty="0"/>
              <a:t> Corrija cualquier hábito malo de escucha que tenga. </a:t>
            </a:r>
          </a:p>
          <a:p>
            <a:r>
              <a:rPr lang="es-MX" dirty="0"/>
              <a:t> Revise su lenguaje corporal. </a:t>
            </a:r>
          </a:p>
          <a:p>
            <a:endParaRPr lang="es-MX" dirty="0"/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MX" dirty="0"/>
              <a:t>ELIMINANDO ERRORES Y PREJUICIOS </a:t>
            </a:r>
          </a:p>
          <a:p>
            <a:endParaRPr lang="es-MX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Efecto de Contraste: la impresión del candidato previo influye la evaluación del candidato actual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Error de Primera Impresión: las evaluaciones son basadas en las primeras impresiones del candidato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MX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+mn-ea"/>
                <a:cs typeface="+mn-cs"/>
              </a:rPr>
              <a:t> “Error de Similar-a-mi”: las evaluaciones son favorables porque el candidato es similar en muchas/alguna forma/s al entrevistador 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286544"/>
          </a:xfrm>
        </p:spPr>
        <p:txBody>
          <a:bodyPr/>
          <a:lstStyle/>
          <a:p>
            <a:pPr>
              <a:buNone/>
            </a:pPr>
            <a:r>
              <a:rPr lang="es-MX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es-MX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MX" dirty="0">
                <a:solidFill>
                  <a:schemeClr val="bg1"/>
                </a:solidFill>
              </a:rPr>
              <a:t>	</a:t>
            </a:r>
            <a:r>
              <a:rPr lang="es-MX" dirty="0"/>
              <a:t>Esta técnica tiene por objeto obtener información por medio de conversaciones con aquellas personas que de alguna manera están relacionada con el caso que se investiga.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</a:t>
            </a:r>
          </a:p>
          <a:p>
            <a:pPr>
              <a:buNone/>
            </a:pPr>
            <a:endParaRPr lang="es-MX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MX" dirty="0">
                <a:solidFill>
                  <a:schemeClr val="bg1"/>
                </a:solidFill>
              </a:rPr>
              <a:t>	</a:t>
            </a:r>
          </a:p>
          <a:p>
            <a:pPr>
              <a:buNone/>
            </a:pP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2" name="Picture 4" descr="http://t3.gstatic.com/images?q=tbn:ANd9GcRZL-B2Mi88DpEkjR3RMWX9pv4Qx4V8Y110wfFvbPt3U92yECbAiTmNnC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1" y="3356992"/>
            <a:ext cx="3852575" cy="2564904"/>
          </a:xfrm>
          <a:prstGeom prst="rect">
            <a:avLst/>
          </a:prstGeom>
          <a:noFill/>
        </p:spPr>
      </p:pic>
      <p:pic>
        <p:nvPicPr>
          <p:cNvPr id="6" name="Picture 4" descr="http://t3.gstatic.com/images?q=tbn:ANd9GcRZL-B2Mi88DpEkjR3RMWX9pv4Qx4V8Y110wfFvbPt3U92yECbAiTmNnCS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98620" y="3429000"/>
            <a:ext cx="3893707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54" name="Rectangle 14342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4356" name="Freeform: Shape 14344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825625"/>
            <a:ext cx="404502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600"/>
              <a:t>	Para lograrlo, tomara en cuenta las siguientes apreciaciones:</a:t>
            </a:r>
          </a:p>
          <a:p>
            <a:pPr>
              <a:buNone/>
            </a:pPr>
            <a:endParaRPr lang="es-MX" sz="1600"/>
          </a:p>
          <a:p>
            <a:pPr>
              <a:buFont typeface="Arial" charset="0"/>
              <a:buChar char="•"/>
            </a:pPr>
            <a:r>
              <a:rPr lang="es-MX" sz="1600"/>
              <a:t>Su presentación debe inspirar confianza</a:t>
            </a:r>
          </a:p>
          <a:p>
            <a:pPr>
              <a:buFont typeface="Arial" charset="0"/>
              <a:buChar char="•"/>
            </a:pPr>
            <a:r>
              <a:rPr lang="es-MX" sz="1600"/>
              <a:t>Su actuación debe ser sencilla y sin ostentaciones</a:t>
            </a:r>
          </a:p>
          <a:p>
            <a:pPr>
              <a:buFont typeface="Arial" charset="0"/>
              <a:buChar char="•"/>
            </a:pPr>
            <a:r>
              <a:rPr lang="es-MX" sz="1600"/>
              <a:t>Su conversación intencionada, encaminada a lograr  la información deseada, debe ser precisa, evitando interpretaciones equivocadas.</a:t>
            </a:r>
          </a:p>
          <a:p>
            <a:pPr>
              <a:buFont typeface="Arial" charset="0"/>
              <a:buChar char="•"/>
            </a:pPr>
            <a:r>
              <a:rPr lang="es-MX" sz="1600"/>
              <a:t>El desarrollo de su conversación estará a la altura con la importancia y cultura de la persona con quien trata.</a:t>
            </a:r>
          </a:p>
          <a:p>
            <a:pPr>
              <a:buFont typeface="Arial" charset="0"/>
              <a:buChar char="•"/>
            </a:pPr>
            <a:r>
              <a:rPr lang="es-MX" sz="1600"/>
              <a:t>Procura satisfacer dudas haciendo aclaraciones respectivas.</a:t>
            </a:r>
            <a:endParaRPr lang="es-ES" sz="1600"/>
          </a:p>
        </p:txBody>
      </p:sp>
      <p:sp>
        <p:nvSpPr>
          <p:cNvPr id="14347" name="Oval 14346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338" name="Picture 2" descr="http://t0.gstatic.com/images?q=tbn:ANd9GcRdqSETJpJivQmEsb5oG1GE4MeU-f5kPuxSLu5K60KCkW4UGsQE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915388" y="1919525"/>
            <a:ext cx="2835788" cy="2374972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</p:spPr>
      </p:pic>
      <p:sp>
        <p:nvSpPr>
          <p:cNvPr id="14358" name="Freeform: Shape 14348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4359" name="Straight Connector 14350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3" name="Freeform: Shape 14352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355" name="Freeform: Shape 14354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357" name="Freeform: Shape 14356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/>
              <a:t>La entrevista se puede aplicar de dos formas:</a:t>
            </a:r>
          </a:p>
          <a:p>
            <a:pPr>
              <a:buNone/>
            </a:pPr>
            <a:endParaRPr lang="es-MX" dirty="0"/>
          </a:p>
          <a:p>
            <a:pPr>
              <a:buFont typeface="Arial" charset="0"/>
              <a:buChar char="•"/>
            </a:pPr>
            <a:r>
              <a:rPr lang="es-MX" dirty="0"/>
              <a:t>En particular</a:t>
            </a:r>
          </a:p>
          <a:p>
            <a:pPr>
              <a:buFont typeface="Arial" charset="0"/>
              <a:buChar char="•"/>
            </a:pPr>
            <a:r>
              <a:rPr lang="es-MX" dirty="0"/>
              <a:t>En general o simultanea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La simultanea tiene la ventaja de la </a:t>
            </a:r>
            <a:r>
              <a:rPr lang="es-MX" dirty="0">
                <a:solidFill>
                  <a:srgbClr val="FFFF00"/>
                </a:solidFill>
              </a:rPr>
              <a:t>economía y rapidez </a:t>
            </a:r>
            <a:r>
              <a:rPr lang="es-MX" dirty="0"/>
              <a:t>PERO tiene como desventaja la falta de </a:t>
            </a:r>
            <a:r>
              <a:rPr lang="es-MX" dirty="0">
                <a:solidFill>
                  <a:srgbClr val="FF0000"/>
                </a:solidFill>
              </a:rPr>
              <a:t>identificación del personal</a:t>
            </a:r>
            <a:r>
              <a:rPr lang="es-MX" dirty="0"/>
              <a:t>.</a:t>
            </a:r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	La individual tiene la ventaja </a:t>
            </a:r>
            <a:r>
              <a:rPr lang="es-MX" dirty="0">
                <a:solidFill>
                  <a:srgbClr val="FFFF00"/>
                </a:solidFill>
              </a:rPr>
              <a:t>del acercamiento y mayor relación con el personal</a:t>
            </a:r>
            <a:r>
              <a:rPr lang="es-MX" dirty="0"/>
              <a:t> (lo que conlleva mejores resultados) , PERO su desventaja </a:t>
            </a:r>
            <a:r>
              <a:rPr lang="es-MX" dirty="0">
                <a:solidFill>
                  <a:srgbClr val="FF0000"/>
                </a:solidFill>
              </a:rPr>
              <a:t>es un alto costo y tiempo.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13316" name="AutoShape 4" descr="data:image/jpg;base64,/9j/4AAQSkZJRgABAQAAAQABAAD/2wBDAAkGBwgHBgkIBwgKCgkLDRYPDQwMDRsUFRAWIB0iIiAdHx8kKDQsJCYxJx8fLT0tMTU3Ojo6Iys/RD84QzQ5Ojf/2wBDAQoKCg0MDRoPDxo3JR8lNzc3Nzc3Nzc3Nzc3Nzc3Nzc3Nzc3Nzc3Nzc3Nzc3Nzc3Nzc3Nzc3Nzc3Nzc3Nzc3Nzf/wAARCACOAIkDASIAAhEBAxEB/8QAGwAAAgMBAQEAAAAAAAAAAAAAAAUDBAYCAQf/xABGEAACAQMDAgUABwIKBwkAAAABAgMABBEFEiEGMRMiQVFhFBUycYGRoSPBByRCUnKSscPR4RZTgqKys8I0RlRiY4Ok0/H/xAAUAQEAAAAAAAAAAAAAAAAAAAAA/8QAFBEBAAAAAAAAAAAAAAAAAAAAAP/aAAwDAQACEQMRAD8A+oTJqra65t51MCqMJ4g2oMH7S9+TjB//ACuJptetoi624lUYwHAaQ575CkDHt7A89sVDfx6UmpySPrBt7jxVZ0D47bfL8Z2j9Pal1pGsshtBe3twoQJ48ModXYrkqV3Bl+y5IxyB3zxQO1l6gIjV4LdUyd8isMgDGDyefX09fSuQ3UXiKWjtthk3HDbjtOSFzxjbx6HPHPel5j01njRtanIXzIpUkJtIX07HcDj/ACzUqPYW6ShdUurhnUoQhPAJHOSQB27553ZHcUD3SJb17QHUVRZyzHEYGNueOxPpV4sB345xWJWDT8PPPrEzLlNvDAqhxjcDjHIBPbGBV69trFUjjuNYmTwY1Uls+h8QE/OMfmv4hqN4yB6n0o8Rc4yM+1ZvT9Ggmtw9rq1zJErALtOApCgD9x5+PSuh0wG3sNTuiXO4OuAfw+Mcfdn4wGiDg5A5I7j2r3PwaS3OgrLNLKl5cw+I+9hGxHOMH93PxV/TbMWMJiE0koLbsyNkjgcfv/GguUUUUBRRRQFFFFAUUUUFWXT7OZ2ea2hdn+0WjBJ4xzXJ06zJbNrF5n3nyDlvf76uVV1Cxt9Qg8C6Qum4MNrspBHYgqQQfxoI/qnTwu36JBjJP2B6nJ/WvfqqwII+iQ4JycJVQ9PW6ri3vNThPoVv5Wx+DsR+leDRrwf94dVx7Ytz/dUFs6Rp5GPokGCQfsD07Uvvul7e6n8ZLy7gOc7Y/DZe2Ozo3pxU40m+UeXqDUc+7x25/uhVewm1KPqB9Our1bmFLMTl/ACNuZyoHBx2U+lB4mkaxZxslhrELqc+S7sEIJxgcxFPj0NUunrPX5dB00prVpFEbWLATT8sBtHG4yEH8q1npWY0zVBpHQsV9LBPOtjbsrxQqCx8MlTjJ9Nv5A0DEaResv7bXr8n18OOBB/yyf1rpNChBBkvNRlPrvvZAD+CkCqEnUriTYlpCjZxtnvo92f6Me8/lXY1DV58eDCEJOMLaSNj/akaMfpQMRo1iO8LN8tK7H8ya9+p9P8A/Dr/AFj/AI0uaPWGGZbmSIE/y5Yo/wCyN8f1qieMjiS9iPpzqMx/QYoGv1NYf6kj7pHH769g0m2guEmhe5VkzhTdSFDkY5Utg/lSGe1RlZVl3ZHZVuz+oenWhXUlxA6TFS0LbBiKVOMDGRIMk/PNAzFFFFAUUUUBRRRQFFFFAUjIMXWanHln004/9uUf/bTykmq5i6k0Sb0kFxbn/aQP/dUDukXSyrLoADqrLJNckqRkEGaTjH3GnnpSfpTC6S8Q7RXd1EPuWeQD9MUGR6FnYxanZRXV1cyQahMJPq+yS3UksSSzN3JOTw3bb2rTmEqR48BX1/jepNn8hkVnemhDea91M6WurXam/wAbLmTZCp2gZALDOcDHlPlCe9aqK0ljH7DStOiHp5+f0j/fQVke2XzQnSFCnnw0MzA/eMHNSm+uFGBewj18mmzHA/rVdLX4A/7Ig+S3+Vcs+oY8s9hn5Df40FGO9m+lwrLqchQuAU+rXUNk4xuPA9KfKMClkEmpi5X6TJp5t+d/h7w/bjGTjvTMHNB7RRRQFFQyziJ0Uqx3HHlGcdv8alzQe0UUUBRRUF7d29hay3V5MkMES7nkc4CignpPrYJ1PQsDOL1z/wDGm/xr3StbbUbu4gWxmhWHgvI6ZJ/oglh6jkdwR6Gr11aie4tJS2Po8hkAx3JRl/6jQWD9k0p6aG2zu0PBGoXWR98zsP0Ipt6Un6ekLXWtx4wI9RZR+MUbf9VBmdOh1GLrS90+W8vEs55nuAgCR7g24g7lG48qVGT9lR78bFdJs9254jK3vNI0n/ETS2e2uF6uguxbs1u8Sx+KvIUhZic+w5Xn/wA1NNS1CLTrcTTq7BpEjVUXJZmIAA/E+tAj6j1zpbpwpHq30dHZd4iS28RgucbiFBwOO59j7Gp+ntS6b6ltTdaP9EuUQ7W/YBWQ/KkAj8qyl9Zar1Tp+pW19a2SI1u0c8jMoCShUIIZNxLAh8hjgAJnJBB8/gV6Nvum7S71HUXRJNQVNkEZ3BUAyGLZ7ncePTHeg30ujaXMpWXTbN1IwQ1uhyPyq8qhQAowAMACvaKAooooKN/gTQEqThvRsY5Hermfmqt6H3xeGGY7uwJx3HsD+vzU+5v5o/X/AAoJaKKKArPdV276g+mWEeG8S8WSaMngwpy5P3ZXHyRWhrNdb21vLpyyyRqJF34nEaM6IqNIwBYHGfDANBQQ3VqpvbaVh9NkMYESB3MhlkOApYLnBPmOcY9q1OlC7Gn241Fla6EY8UrjBbHPbj8sCvjfTX8IsuldVpomrQxSWZkS1thZ4VbdmIz+zAG7lsZwMYO3uRX27igRSdRxvrd3o1jY3F1eWkcckwBRFVX5XliM/gKjsIdat7vUZ0sbMLeTrKEkuyChEaIc7YznOwHvVYSJafwj3JkkRI7nR42JY45jlfkn7nq7ddY9N2b+HPruniQfyFuFZvyGTQdQ6jqUet21hf2tosc8E0okgldipQoMEFR38T9KtXmoaW17HpN3NA9xOu5beQA7wOe3bPBIHc4JHY4ymua3Hq+oW/8Ao9LeS3UVrcY8G3ePdzG20O67Ru8Mrnv5sjmpNfmt9P6a0vXLSzaMWt5FdSRTyAON4MT+I7E8gSHJJJ45+Al1Gax6QeSLbc3UOogpb2CSk7Ai8qgdseYtzyDyAAapdK9WXx6bgur23t5khiAZLZ/OAoYHByVYgRknJX09xlTqs0WrXFxe6jcotoxlKTrcFjEgVf2PgAjcxxwQWVy3YgiuunbprrULi6itEdYLpfGO2Nys8pY4+0Fd1zEpxwuw49qDfW/UmkTafbX51C3jguU3xGWQIWHYjB5yDkY+KmtNb068nWCC5DSOCUVlZd2PbIGfwrL2FtqYt5E0/bFdafNJB4YCY2MPEiU/AEkYIBwArAd8060SweW/ub+/aeWSGQwWpuGPljRQjOF4ALsHO4DkEelA/wC9FFFBRv0diu1nGAeFYDnjGfiu/DuP5y/maLyQpJEAxXc3oMgnI7/hmrHHufzoO6KKKArO9ZQvdWcVnGcPdie3Q4Jw7W8uD+hrRUs1lZFayuY4nlW3uQ7qi7m2lHQkDucb84HOAaD5X0z0Vq9l1q/U8+mykM7yw2rMmVMi8ZYsNpXdgjBwQcelfUdM1Wa5uBZ3thLZ3Yi8UoXWRCu7bwyn+0CvG6k0OLIm1WziYLuKyzBGA+QcEV82/hLm1rVtasLzpC//AIvbW05nljmCoxjZSyEDlvtKMcjJxwc0G01LpabW76S61WTT32s6WytYJK0Ufp539T3PHBPFR9PdB2/Ts91NpOo3Ns10EEqxwwBfIMDA2HHqT7k5rU2SSpaQLcEGYRqHI9WwM/rU9Ap+qbo/b13Uj7gCAf3dRt08rIyNqeolGJZl8VcEnk8badVS1q9+rdJvb7AP0aCSXB9dqk/uoMZp3QumXWo3F1DI8dpHJ4aKIYWMjocM+TGcAEbQBj7JPqMaKLpa0jdHW7vt8YwhE23YPYYAwKv6FaGw0eytH5eGBFc+7Y8x/E5NX6BPH05ZxPK8dxqKtKweQi+l8zYC5Pm74UD8Kk+ptvMWp6kn3z7/APjBppRQJtHa+TU9QtLqeS5ghERimlVAxLAlh5ABxgemeac1Sshi7vz6mdf+Wn+dXaChqQTdEzuE2nuX2+2fUGrPl/nf79QX7SLgxlx5W+yhb29vX/Ou/wBp/wCr/VFBaooooOJZFjRndlVVGSzHAA96TWXVmjX9v4tteBzuK+F4beLkH/Vgbue445BHvTmVFkQo6hlYEFSMgg+9U7fSreziWGwUWkfiCR1hAHicYwxIz6D5wAO1Bjtfu47jXYriawuYrOVIYJLueAqERZvEdSPtDdhBg44OfSoVurbw5ZUvYJYLJvDLPOiPcMbhZJ2CsQACQAMnnn0IJ3Els4My2yJDuZZd6kDxX9Qwx2ICgnvj2xVS20KCK/uNSQNBd3cIjnEcmVXA7rwOc45x6duaDzT+ooLyzubw213DbwEYd4dxkUgEMoTcSOf7fY11H1RoUmB9bWaMf5MswRvybBq49qouIpVQtJHGyqxb147+p+/05965KxRDZdTq28ZMUrgjJbnGecZYKPTsKC1DNHNGJIXWRD2ZDkH8RSjq9DNojwAZW4uLeBx7q80at+hNJ7k9J29xIJVsbSeNGaeWxlMbI6glgTHhiQFYnPsPcV3ELW9njsrPqS5fxUSeBHkinPB3AkMm8YKg8n47g0GvFQX80lvY3E0KK8kcTOiscBiASATSttP1TKI+uXZJzmSK2gAX7wyk8/Fcx2Uv0Vp36mvJIMHLlLUKAO+T4XxQJ5Ne6u+rH1D6ksIkWHxdj3O4EYz9oHP+7WxtXle3ja4jWKZkBdFbcFbHIBwM8+uBWWQ6ibC20JtMvWeNoonvWEXgmNHGW+1k5Udtvc9qbJo1wUAuNb1KY+pBjjz/AFEFBas5B9Pv4iVLCRHx6gFAP+k1eqpY2K2YbbLNKzHl5n3tj0Ge+Bz39zVugimgjmGJASPYMR/ZXXhr8/nXdFAUV5SG8vdYsZWUwJexJH4heONkJJbATA3dgc5Gfs9hnNA/opJbavf3BmP1TLEsMbM3iOQzMBwqjbg88Zzj76ry69qkUjxNoUjMjIMpIzK2VySDs7Dgc45z7cho6KzEnUepqryJoFw8WD4ZDMGb5KlOB3+eOxq/9ZXgv7WEWEnhTAF5ecRnaSc8e/HOKBxXLKrfaAP31nY+odRkjEjaFcINrFtzMdhBwAcIST6+XONp7nAMc2u6sWaSLRrgRxNKrRbSWkAHlIOABk8+vHzxQSXXROg3lzfXFzZmSS9bdKWc8NjG5f5pwBz8Vb0/pzTtPkuHtY3U3LmSYltxckYbLHk57nnuB7CobfWNRknjNxpv0e2HMsjuxKrsJyBsH8oYwfj3xRJrF/DeTwHTZZY1mCRSqGAIIGM+X3zyMj3x2oHqqqgKowAMChkVlKsoKnuDSOTWb+CC2EumF7iW2E0ixucRngMCNpbgsvYEkbuOOZdP1a9vLrwpNLkto1BMjysQQfZRtw34HH30DjAr2sza6zq8Mdsl7pjySyxLI8kauFjLEeUgKewJz659Mc1zF1BqrSFn0SdEKeVG37lILZLEIRjAXIGTzxu9A1FFZ+01jUrjUYYpdImgt33K7tk+GfKQTx8kcZHyMEVSbq27SzW5fR5BE0e/xN77PT18Pt3H39gR5qDW0Uv0a/nv4JJLmyks3WVkEchySB6ngD8sj5phQFZj6H1IPFhE8RhbIRhJ5hkNjkrnuRn7hjHNaeigQQ2vUDW95Hc3cSyNAFglhCjEnOW5U8du+cfPeiztdegv4RJcwy2PiyM+QN+0/ZXOOw/P8Kf0UGYkteqk3GK7tXBUAKQBtPqQSpz29fc/FcWy9T3MbyCSCFxL5RLHgMADxjGQpYjB74Hf1rVV4Bigzgs+o/BZ/pcZmIACuV8uNwOMJjJBHcEZ9Kkmt+pRZsILmxa5M5bLphBH5vKAB/R5+T7VoKKDOmHqgae4Seya8+kEhnXCGLBwBgZznHf3Ptzx9D6mlDh76CLkhTGq59MEZU47Hjng8mtLRQKpYNV+tDLFPCLTn9my5J8qgc+mCCePeqbQdStp8Phz2qXiCTeHAKucjZyBwAM9h3x81oaKDPW0PU4W48eeyb+LYt8rz4uBgvgYxnPb2FVJ4eq403LcwuW2KEVEBU5GWJ2/Bz95x2BrWV4RmgzaQdSQSKiz2zI0hALAsFB3Nk8ZHIx68EYxivbGx12dWt9ZliMDRKoNsQjq+clgccH2x6Y9c1o8CvaDlFCKFGTgYye9dUUUH//Z"/>
          <p:cNvSpPr>
            <a:spLocks noChangeAspect="1" noChangeArrowheads="1"/>
          </p:cNvSpPr>
          <p:nvPr/>
        </p:nvSpPr>
        <p:spPr bwMode="auto">
          <a:xfrm>
            <a:off x="76200" y="-546100"/>
            <a:ext cx="1038225" cy="1076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3318" name="AutoShape 6" descr="data:image/jpg;base64,/9j/4AAQSkZJRgABAQAAAQABAAD/2wBDAAkGBwgHBgkIBwgKCgkLDRYPDQwMDRsUFRAWIB0iIiAdHx8kKDQsJCYxJx8fLT0tMTU3Ojo6Iys/RD84QzQ5Ojf/2wBDAQoKCg0MDRoPDxo3JR8lNzc3Nzc3Nzc3Nzc3Nzc3Nzc3Nzc3Nzc3Nzc3Nzc3Nzc3Nzc3Nzc3Nzc3Nzc3Nzc3Nzf/wAARCACOAIkDASIAAhEBAxEB/8QAGwAAAgMBAQEAAAAAAAAAAAAAAAUDBAYCAQf/xABGEAACAQMDAgUABwIKBwkAAAABAgMABBEFEiEGMRMiQVFhFBUycYGRoSPBByRCUnKSscPR4RZTgqKys8I0RlRiY4Ok0/H/xAAUAQEAAAAAAAAAAAAAAAAAAAAA/8QAFBEBAAAAAAAAAAAAAAAAAAAAAP/aAAwDAQACEQMRAD8A+oTJqra65t51MCqMJ4g2oMH7S9+TjB//ACuJptetoi624lUYwHAaQ575CkDHt7A89sVDfx6UmpySPrBt7jxVZ0D47bfL8Z2j9Pal1pGsshtBe3twoQJ48ModXYrkqV3Bl+y5IxyB3zxQO1l6gIjV4LdUyd8isMgDGDyefX09fSuQ3UXiKWjtthk3HDbjtOSFzxjbx6HPHPel5j01njRtanIXzIpUkJtIX07HcDj/ACzUqPYW6ShdUurhnUoQhPAJHOSQB27553ZHcUD3SJb17QHUVRZyzHEYGNueOxPpV4sB345xWJWDT8PPPrEzLlNvDAqhxjcDjHIBPbGBV69trFUjjuNYmTwY1Uls+h8QE/OMfmv4hqN4yB6n0o8Rc4yM+1ZvT9Ggmtw9rq1zJErALtOApCgD9x5+PSuh0wG3sNTuiXO4OuAfw+Mcfdn4wGiDg5A5I7j2r3PwaS3OgrLNLKl5cw+I+9hGxHOMH93PxV/TbMWMJiE0koLbsyNkjgcfv/GguUUUUBRRRQFFFFAUUUUFWXT7OZ2ea2hdn+0WjBJ4xzXJ06zJbNrF5n3nyDlvf76uVV1Cxt9Qg8C6Qum4MNrspBHYgqQQfxoI/qnTwu36JBjJP2B6nJ/WvfqqwII+iQ4JycJVQ9PW6ri3vNThPoVv5Wx+DsR+leDRrwf94dVx7Ytz/dUFs6Rp5GPokGCQfsD07Uvvul7e6n8ZLy7gOc7Y/DZe2Ozo3pxU40m+UeXqDUc+7x25/uhVewm1KPqB9Our1bmFLMTl/ACNuZyoHBx2U+lB4mkaxZxslhrELqc+S7sEIJxgcxFPj0NUunrPX5dB00prVpFEbWLATT8sBtHG4yEH8q1npWY0zVBpHQsV9LBPOtjbsrxQqCx8MlTjJ9Nv5A0DEaResv7bXr8n18OOBB/yyf1rpNChBBkvNRlPrvvZAD+CkCqEnUriTYlpCjZxtnvo92f6Me8/lXY1DV58eDCEJOMLaSNj/akaMfpQMRo1iO8LN8tK7H8ya9+p9P8A/Dr/AFj/AI0uaPWGGZbmSIE/y5Yo/wCyN8f1qieMjiS9iPpzqMx/QYoGv1NYf6kj7pHH769g0m2guEmhe5VkzhTdSFDkY5Utg/lSGe1RlZVl3ZHZVuz+oenWhXUlxA6TFS0LbBiKVOMDGRIMk/PNAzFFFFAUUUUBRRRQFFFFAUjIMXWanHln004/9uUf/bTykmq5i6k0Sb0kFxbn/aQP/dUDukXSyrLoADqrLJNckqRkEGaTjH3GnnpSfpTC6S8Q7RXd1EPuWeQD9MUGR6FnYxanZRXV1cyQahMJPq+yS3UksSSzN3JOTw3bb2rTmEqR48BX1/jepNn8hkVnemhDea91M6WurXam/wAbLmTZCp2gZALDOcDHlPlCe9aqK0ljH7DStOiHp5+f0j/fQVke2XzQnSFCnnw0MzA/eMHNSm+uFGBewj18mmzHA/rVdLX4A/7Ig+S3+Vcs+oY8s9hn5Df40FGO9m+lwrLqchQuAU+rXUNk4xuPA9KfKMClkEmpi5X6TJp5t+d/h7w/bjGTjvTMHNB7RRRQFFQyziJ0Uqx3HHlGcdv8alzQe0UUUBRRUF7d29hay3V5MkMES7nkc4CignpPrYJ1PQsDOL1z/wDGm/xr3StbbUbu4gWxmhWHgvI6ZJ/oglh6jkdwR6Gr11aie4tJS2Po8hkAx3JRl/6jQWD9k0p6aG2zu0PBGoXWR98zsP0Ipt6Un6ekLXWtx4wI9RZR+MUbf9VBmdOh1GLrS90+W8vEs55nuAgCR7g24g7lG48qVGT9lR78bFdJs9254jK3vNI0n/ETS2e2uF6uguxbs1u8Sx+KvIUhZic+w5Xn/wA1NNS1CLTrcTTq7BpEjVUXJZmIAA/E+tAj6j1zpbpwpHq30dHZd4iS28RgucbiFBwOO59j7Gp+ntS6b6ltTdaP9EuUQ7W/YBWQ/KkAj8qyl9Zar1Tp+pW19a2SI1u0c8jMoCShUIIZNxLAh8hjgAJnJBB8/gV6Nvum7S71HUXRJNQVNkEZ3BUAyGLZ7ncePTHeg30ujaXMpWXTbN1IwQ1uhyPyq8qhQAowAMACvaKAooooKN/gTQEqThvRsY5Hermfmqt6H3xeGGY7uwJx3HsD+vzU+5v5o/X/AAoJaKKKArPdV276g+mWEeG8S8WSaMngwpy5P3ZXHyRWhrNdb21vLpyyyRqJF34nEaM6IqNIwBYHGfDANBQQ3VqpvbaVh9NkMYESB3MhlkOApYLnBPmOcY9q1OlC7Gn241Fla6EY8UrjBbHPbj8sCvjfTX8IsuldVpomrQxSWZkS1thZ4VbdmIz+zAG7lsZwMYO3uRX27igRSdRxvrd3o1jY3F1eWkcckwBRFVX5XliM/gKjsIdat7vUZ0sbMLeTrKEkuyChEaIc7YznOwHvVYSJafwj3JkkRI7nR42JY45jlfkn7nq7ddY9N2b+HPruniQfyFuFZvyGTQdQ6jqUet21hf2tosc8E0okgldipQoMEFR38T9KtXmoaW17HpN3NA9xOu5beQA7wOe3bPBIHc4JHY4ymua3Hq+oW/8Ao9LeS3UVrcY8G3ePdzG20O67Ru8Mrnv5sjmpNfmt9P6a0vXLSzaMWt5FdSRTyAON4MT+I7E8gSHJJJ45+Al1Gax6QeSLbc3UOogpb2CSk7Ai8qgdseYtzyDyAAapdK9WXx6bgur23t5khiAZLZ/OAoYHByVYgRknJX09xlTqs0WrXFxe6jcotoxlKTrcFjEgVf2PgAjcxxwQWVy3YgiuunbprrULi6itEdYLpfGO2Nys8pY4+0Fd1zEpxwuw49qDfW/UmkTafbX51C3jguU3xGWQIWHYjB5yDkY+KmtNb068nWCC5DSOCUVlZd2PbIGfwrL2FtqYt5E0/bFdafNJB4YCY2MPEiU/AEkYIBwArAd8060SweW/ub+/aeWSGQwWpuGPljRQjOF4ALsHO4DkEelA/wC9FFFBRv0diu1nGAeFYDnjGfiu/DuP5y/maLyQpJEAxXc3oMgnI7/hmrHHufzoO6KKKArO9ZQvdWcVnGcPdie3Q4Jw7W8uD+hrRUs1lZFayuY4nlW3uQ7qi7m2lHQkDucb84HOAaD5X0z0Vq9l1q/U8+mykM7yw2rMmVMi8ZYsNpXdgjBwQcelfUdM1Wa5uBZ3thLZ3Yi8UoXWRCu7bwyn+0CvG6k0OLIm1WziYLuKyzBGA+QcEV82/hLm1rVtasLzpC//AIvbW05nljmCoxjZSyEDlvtKMcjJxwc0G01LpabW76S61WTT32s6WytYJK0Ufp539T3PHBPFR9PdB2/Ts91NpOo3Ns10EEqxwwBfIMDA2HHqT7k5rU2SSpaQLcEGYRqHI9WwM/rU9Ap+qbo/b13Uj7gCAf3dRt08rIyNqeolGJZl8VcEnk8badVS1q9+rdJvb7AP0aCSXB9dqk/uoMZp3QumXWo3F1DI8dpHJ4aKIYWMjocM+TGcAEbQBj7JPqMaKLpa0jdHW7vt8YwhE23YPYYAwKv6FaGw0eytH5eGBFc+7Y8x/E5NX6BPH05ZxPK8dxqKtKweQi+l8zYC5Pm74UD8Kk+ptvMWp6kn3z7/APjBppRQJtHa+TU9QtLqeS5ghERimlVAxLAlh5ABxgemeac1Sshi7vz6mdf+Wn+dXaChqQTdEzuE2nuX2+2fUGrPl/nf79QX7SLgxlx5W+yhb29vX/Ou/wBp/wCr/VFBaooooOJZFjRndlVVGSzHAA96TWXVmjX9v4tteBzuK+F4beLkH/Vgbue445BHvTmVFkQo6hlYEFSMgg+9U7fSreziWGwUWkfiCR1hAHicYwxIz6D5wAO1Bjtfu47jXYriawuYrOVIYJLueAqERZvEdSPtDdhBg44OfSoVurbw5ZUvYJYLJvDLPOiPcMbhZJ2CsQACQAMnnn0IJ3Els4My2yJDuZZd6kDxX9Qwx2ICgnvj2xVS20KCK/uNSQNBd3cIjnEcmVXA7rwOc45x6duaDzT+ooLyzubw213DbwEYd4dxkUgEMoTcSOf7fY11H1RoUmB9bWaMf5MswRvybBq49qouIpVQtJHGyqxb147+p+/05965KxRDZdTq28ZMUrgjJbnGecZYKPTsKC1DNHNGJIXWRD2ZDkH8RSjq9DNojwAZW4uLeBx7q80at+hNJ7k9J29xIJVsbSeNGaeWxlMbI6glgTHhiQFYnPsPcV3ELW9njsrPqS5fxUSeBHkinPB3AkMm8YKg8n47g0GvFQX80lvY3E0KK8kcTOiscBiASATSttP1TKI+uXZJzmSK2gAX7wyk8/Fcx2Uv0Vp36mvJIMHLlLUKAO+T4XxQJ5Ne6u+rH1D6ksIkWHxdj3O4EYz9oHP+7WxtXle3ja4jWKZkBdFbcFbHIBwM8+uBWWQ6ibC20JtMvWeNoonvWEXgmNHGW+1k5Udtvc9qbJo1wUAuNb1KY+pBjjz/AFEFBas5B9Pv4iVLCRHx6gFAP+k1eqpY2K2YbbLNKzHl5n3tj0Ge+Bz39zVugimgjmGJASPYMR/ZXXhr8/nXdFAUV5SG8vdYsZWUwJexJH4heONkJJbATA3dgc5Gfs9hnNA/opJbavf3BmP1TLEsMbM3iOQzMBwqjbg88Zzj76ry69qkUjxNoUjMjIMpIzK2VySDs7Dgc45z7cho6KzEnUepqryJoFw8WD4ZDMGb5KlOB3+eOxq/9ZXgv7WEWEnhTAF5ecRnaSc8e/HOKBxXLKrfaAP31nY+odRkjEjaFcINrFtzMdhBwAcIST6+XONp7nAMc2u6sWaSLRrgRxNKrRbSWkAHlIOABk8+vHzxQSXXROg3lzfXFzZmSS9bdKWc8NjG5f5pwBz8Vb0/pzTtPkuHtY3U3LmSYltxckYbLHk57nnuB7CobfWNRknjNxpv0e2HMsjuxKrsJyBsH8oYwfj3xRJrF/DeTwHTZZY1mCRSqGAIIGM+X3zyMj3x2oHqqqgKowAMChkVlKsoKnuDSOTWb+CC2EumF7iW2E0ixucRngMCNpbgsvYEkbuOOZdP1a9vLrwpNLkto1BMjysQQfZRtw34HH30DjAr2sza6zq8Mdsl7pjySyxLI8kauFjLEeUgKewJz659Mc1zF1BqrSFn0SdEKeVG37lILZLEIRjAXIGTzxu9A1FFZ+01jUrjUYYpdImgt33K7tk+GfKQTx8kcZHyMEVSbq27SzW5fR5BE0e/xN77PT18Pt3H39gR5qDW0Uv0a/nv4JJLmyks3WVkEchySB6ngD8sj5phQFZj6H1IPFhE8RhbIRhJ5hkNjkrnuRn7hjHNaeigQQ2vUDW95Hc3cSyNAFglhCjEnOW5U8du+cfPeiztdegv4RJcwy2PiyM+QN+0/ZXOOw/P8Kf0UGYkteqk3GK7tXBUAKQBtPqQSpz29fc/FcWy9T3MbyCSCFxL5RLHgMADxjGQpYjB74Hf1rVV4Bigzgs+o/BZ/pcZmIACuV8uNwOMJjJBHcEZ9Kkmt+pRZsILmxa5M5bLphBH5vKAB/R5+T7VoKKDOmHqgae4Seya8+kEhnXCGLBwBgZznHf3Ptzx9D6mlDh76CLkhTGq59MEZU47Hjng8mtLRQKpYNV+tDLFPCLTn9my5J8qgc+mCCePeqbQdStp8Phz2qXiCTeHAKucjZyBwAM9h3x81oaKDPW0PU4W48eeyb+LYt8rz4uBgvgYxnPb2FVJ4eq403LcwuW2KEVEBU5GWJ2/Bz95x2BrWV4RmgzaQdSQSKiz2zI0hALAsFB3Nk8ZHIx68EYxivbGx12dWt9ZliMDRKoNsQjq+clgccH2x6Y9c1o8CvaDlFCKFGTgYye9dUUUH//Z"/>
          <p:cNvSpPr>
            <a:spLocks noChangeAspect="1" noChangeArrowheads="1"/>
          </p:cNvSpPr>
          <p:nvPr/>
        </p:nvSpPr>
        <p:spPr bwMode="auto">
          <a:xfrm>
            <a:off x="76200" y="-546100"/>
            <a:ext cx="1038225" cy="1076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320" name="Picture 8" descr="http://t2.gstatic.com/images?q=tbn:ANd9GcTwuaId_f8BR1T1o581trXyVMXDSzP253GZzDUReyiyYIX7D6b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908720"/>
            <a:ext cx="2105025" cy="1893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5" name="Rectangle 12294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297" name="Freeform: Shape 12296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825625"/>
            <a:ext cx="404502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600"/>
              <a:t>	Existen  una serie de reglas que deben  ser consideradas por los entrevistadores durante la entrevista y son los siguientes:</a:t>
            </a:r>
          </a:p>
          <a:p>
            <a:pPr>
              <a:buNone/>
            </a:pPr>
            <a:endParaRPr lang="es-MX" sz="1600"/>
          </a:p>
          <a:p>
            <a:pPr>
              <a:buFont typeface="Arial" charset="0"/>
              <a:buChar char="•"/>
            </a:pPr>
            <a:r>
              <a:rPr lang="es-MX" sz="1600"/>
              <a:t>Elaborar, por escrito, los comentarios o impresiones de mayor importancia que se tengan para cuando se integre el informe no falten aspectos que puedan ser de consideración.</a:t>
            </a:r>
          </a:p>
          <a:p>
            <a:pPr>
              <a:buFont typeface="Arial" charset="0"/>
              <a:buChar char="•"/>
            </a:pPr>
            <a:r>
              <a:rPr lang="es-MX" sz="1600"/>
              <a:t>Comprobar las respuestas obtenidas  ya sea con datos precisos, registros o cualquier aspecto que respalde la información asentada</a:t>
            </a:r>
          </a:p>
          <a:p>
            <a:pPr>
              <a:buFont typeface="Arial" charset="0"/>
              <a:buChar char="•"/>
            </a:pPr>
            <a:r>
              <a:rPr lang="es-MX" sz="1600"/>
              <a:t>Anotar las opiniones y/o sugerencias que surjan durante la entrevista como una respuesta a las deficiencias en la información obtenida.</a:t>
            </a:r>
          </a:p>
          <a:p>
            <a:pPr>
              <a:buNone/>
            </a:pPr>
            <a:endParaRPr lang="es-MX" sz="1600"/>
          </a:p>
          <a:p>
            <a:pPr>
              <a:buNone/>
            </a:pPr>
            <a:endParaRPr lang="es-ES" sz="1600"/>
          </a:p>
        </p:txBody>
      </p:sp>
      <p:sp>
        <p:nvSpPr>
          <p:cNvPr id="12299" name="Oval 12298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0" name="Picture 2" descr="http://t3.gstatic.com/images?q=tbn:ANd9GcSnyct-vk9t-_TFARCEHpWVdUJUP906bjMwDRBE6FS04vH7Y5NxxA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915388" y="2069233"/>
            <a:ext cx="2835788" cy="2075555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</p:spPr>
      </p:pic>
      <p:sp>
        <p:nvSpPr>
          <p:cNvPr id="12301" name="Freeform: Shape 12300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2303" name="Straight Connector 12302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5" name="Freeform: Shape 12304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2307" name="Freeform: Shape 12306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2309" name="Freeform: Shape 12308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3" name="Rectangle 11272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275" name="Freeform: Shape 11274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48992" y="1"/>
            <a:ext cx="866357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825625"/>
            <a:ext cx="404502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200"/>
              <a:t>ESTILOS BASICOS PARA MEJORAR CON ÉXITO LA ENTREVISTA</a:t>
            </a:r>
          </a:p>
          <a:p>
            <a:pPr>
              <a:buNone/>
            </a:pPr>
            <a:endParaRPr lang="es-MX" sz="1200"/>
          </a:p>
          <a:p>
            <a:pPr>
              <a:buNone/>
            </a:pPr>
            <a:r>
              <a:rPr lang="es-MX" sz="1200"/>
              <a:t>	Podemos clasificar los rasgos de personalidad en cuatro :</a:t>
            </a:r>
          </a:p>
          <a:p>
            <a:pPr>
              <a:buNone/>
            </a:pPr>
            <a:endParaRPr lang="es-MX" sz="1200"/>
          </a:p>
          <a:p>
            <a:pPr marL="651510" indent="-514350">
              <a:buAutoNum type="alphaLcParenR"/>
            </a:pPr>
            <a:r>
              <a:rPr lang="es-MX" sz="1200"/>
              <a:t>Tímido:</a:t>
            </a:r>
          </a:p>
          <a:p>
            <a:pPr marL="651510" indent="-514350">
              <a:buAutoNum type="alphaLcParenR"/>
            </a:pPr>
            <a:endParaRPr lang="es-MX" sz="1200"/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Introvertido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Sumiso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Sentimental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Sugestionable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Mediocre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Nostálgico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Depresivo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Desconfiado</a:t>
            </a:r>
          </a:p>
          <a:p>
            <a:pPr marL="651510" indent="-514350">
              <a:buFont typeface="Arial" charset="0"/>
              <a:buChar char="•"/>
            </a:pPr>
            <a:r>
              <a:rPr lang="es-MX" sz="1200"/>
              <a:t>inseguro</a:t>
            </a:r>
          </a:p>
          <a:p>
            <a:pPr marL="651510" indent="-514350">
              <a:buFont typeface="Arial" charset="0"/>
              <a:buChar char="•"/>
            </a:pPr>
            <a:endParaRPr lang="es-ES" sz="1200"/>
          </a:p>
        </p:txBody>
      </p:sp>
      <p:sp>
        <p:nvSpPr>
          <p:cNvPr id="11277" name="Oval 11276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6138" y="3423959"/>
            <a:ext cx="405617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8" name="Picture 4" descr="http://desmotivaciones.es/demots/201102/timidez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915388" y="1235204"/>
            <a:ext cx="2835788" cy="3743614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  <a:noFill/>
        </p:spPr>
      </p:pic>
      <p:sp>
        <p:nvSpPr>
          <p:cNvPr id="11279" name="Freeform: Shape 11278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62201" y="1"/>
            <a:ext cx="1550211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1281" name="Straight Connector 11280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104058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3" name="Freeform: Shape 11282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5592435" y="5166682"/>
            <a:ext cx="1376793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285" name="Freeform: Shape 11284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07145" y="6033795"/>
            <a:ext cx="1493298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287" name="Freeform: Shape 11286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8772" y="5519196"/>
            <a:ext cx="1005228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9" name="Rectangle 10248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251" name="Arc 10250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53" name="Freeform: Shape 10252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44" name="Picture 4" descr="http://t3.gstatic.com/images?q=tbn:ANd9GcQZANPJWrRPeqeqHwtPbxDgarKrWfr3xCxevnAaKICBN9e71kR5rA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7386" y="1560572"/>
            <a:ext cx="3583036" cy="356711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221" y="1984443"/>
            <a:ext cx="4094129" cy="4192520"/>
          </a:xfrm>
        </p:spPr>
        <p:txBody>
          <a:bodyPr>
            <a:normAutofit/>
          </a:bodyPr>
          <a:lstStyle/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/>
          </a:p>
          <a:p>
            <a:pPr>
              <a:buNone/>
            </a:pPr>
            <a:endParaRPr lang="es-MX" dirty="0"/>
          </a:p>
          <a:p>
            <a:pPr>
              <a:buNone/>
            </a:pPr>
            <a:r>
              <a:rPr lang="es-MX" dirty="0"/>
              <a:t>b) Embustero:</a:t>
            </a:r>
          </a:p>
          <a:p>
            <a:pPr>
              <a:buNone/>
            </a:pPr>
            <a:endParaRPr lang="es-MX" dirty="0"/>
          </a:p>
          <a:p>
            <a:pPr>
              <a:buFont typeface="Arial" charset="0"/>
              <a:buChar char="•"/>
            </a:pPr>
            <a:r>
              <a:rPr lang="es-MX" dirty="0"/>
              <a:t>Maniático</a:t>
            </a:r>
          </a:p>
          <a:p>
            <a:pPr>
              <a:buFont typeface="Arial" charset="0"/>
              <a:buChar char="•"/>
            </a:pPr>
            <a:r>
              <a:rPr lang="es-MX" dirty="0"/>
              <a:t>Simulador</a:t>
            </a:r>
          </a:p>
          <a:p>
            <a:pPr>
              <a:buFont typeface="Arial" charset="0"/>
              <a:buChar char="•"/>
            </a:pPr>
            <a:r>
              <a:rPr lang="es-MX" dirty="0"/>
              <a:t>Mentiroso</a:t>
            </a:r>
          </a:p>
          <a:p>
            <a:pPr>
              <a:buFont typeface="Arial" charset="0"/>
              <a:buChar char="•"/>
            </a:pPr>
            <a:r>
              <a:rPr lang="es-MX" dirty="0"/>
              <a:t>Farsante</a:t>
            </a:r>
          </a:p>
          <a:p>
            <a:pPr>
              <a:buNone/>
            </a:pPr>
            <a:endParaRPr lang="es-MX" dirty="0"/>
          </a:p>
          <a:p>
            <a:pPr>
              <a:buFont typeface="Arial" charset="0"/>
              <a:buChar char="•"/>
            </a:pPr>
            <a:endParaRPr lang="es-MX" dirty="0"/>
          </a:p>
          <a:p>
            <a:pPr>
              <a:buFont typeface="Arial" charset="0"/>
              <a:buChar char="•"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991" name="Rectangle 4199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1993" name="Arc 4199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6100024" y="863980"/>
            <a:ext cx="2987899" cy="2240924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995" name="Freeform: Shape 4199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004647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1986" name="Picture 2" descr="http://t2.gstatic.com/images?q=tbn:ANd9GcSgnG3KM-_ZhM1pJslUsGvhfropHxNAc5LDgMjcsXp1aC8YDOgB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7386" y="2098723"/>
            <a:ext cx="3583036" cy="249080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1221" y="1984443"/>
            <a:ext cx="4094129" cy="419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/>
              <a:t>c) Manipulador:</a:t>
            </a:r>
          </a:p>
          <a:p>
            <a:pPr>
              <a:buNone/>
            </a:pPr>
            <a:endParaRPr lang="es-MX" dirty="0"/>
          </a:p>
          <a:p>
            <a:pPr>
              <a:buFont typeface="Arial" charset="0"/>
              <a:buChar char="•"/>
            </a:pPr>
            <a:r>
              <a:rPr lang="es-MX" dirty="0"/>
              <a:t>Egocéntrico</a:t>
            </a:r>
          </a:p>
          <a:p>
            <a:pPr>
              <a:buFont typeface="Arial" charset="0"/>
              <a:buChar char="•"/>
            </a:pPr>
            <a:r>
              <a:rPr lang="es-MX" dirty="0"/>
              <a:t>Excéntrico</a:t>
            </a:r>
          </a:p>
          <a:p>
            <a:pPr>
              <a:buFont typeface="Arial" charset="0"/>
              <a:buChar char="•"/>
            </a:pPr>
            <a:r>
              <a:rPr lang="es-MX" dirty="0"/>
              <a:t>Creativo</a:t>
            </a:r>
          </a:p>
          <a:p>
            <a:pPr>
              <a:buFont typeface="Arial" charset="0"/>
              <a:buChar char="•"/>
            </a:pPr>
            <a:r>
              <a:rPr lang="es-MX" dirty="0"/>
              <a:t>Flexible</a:t>
            </a:r>
          </a:p>
          <a:p>
            <a:pPr>
              <a:buFont typeface="Arial" charset="0"/>
              <a:buChar char="•"/>
            </a:pPr>
            <a:r>
              <a:rPr lang="es-MX" dirty="0"/>
              <a:t>Vengativo</a:t>
            </a:r>
          </a:p>
          <a:p>
            <a:pPr>
              <a:buFont typeface="Arial" charset="0"/>
              <a:buChar char="•"/>
            </a:pPr>
            <a:r>
              <a:rPr lang="es-MX" dirty="0"/>
              <a:t>Líder</a:t>
            </a:r>
          </a:p>
          <a:p>
            <a:pPr>
              <a:buFont typeface="Arial" charset="0"/>
              <a:buChar char="•"/>
            </a:pPr>
            <a:r>
              <a:rPr lang="es-MX" dirty="0"/>
              <a:t>Político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3" name="Rectangle 92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1200"/>
              <a:t>d) Agresivo:</a:t>
            </a:r>
          </a:p>
          <a:p>
            <a:pPr>
              <a:buNone/>
            </a:pPr>
            <a:endParaRPr lang="es-MX" sz="1200"/>
          </a:p>
          <a:p>
            <a:pPr>
              <a:buFont typeface="Arial" charset="0"/>
              <a:buChar char="•"/>
            </a:pPr>
            <a:r>
              <a:rPr lang="es-MX" sz="1200"/>
              <a:t>Sarcástico</a:t>
            </a:r>
          </a:p>
          <a:p>
            <a:pPr>
              <a:buFont typeface="Arial" charset="0"/>
              <a:buChar char="•"/>
            </a:pPr>
            <a:r>
              <a:rPr lang="es-MX" sz="1200"/>
              <a:t>Irónico</a:t>
            </a:r>
          </a:p>
          <a:p>
            <a:pPr>
              <a:buFont typeface="Arial" charset="0"/>
              <a:buChar char="•"/>
            </a:pPr>
            <a:r>
              <a:rPr lang="es-MX" sz="1200"/>
              <a:t>Cínico</a:t>
            </a:r>
          </a:p>
          <a:p>
            <a:pPr>
              <a:buFont typeface="Arial" charset="0"/>
              <a:buChar char="•"/>
            </a:pPr>
            <a:r>
              <a:rPr lang="es-MX" sz="1200"/>
              <a:t>Extrovertido</a:t>
            </a:r>
          </a:p>
          <a:p>
            <a:pPr>
              <a:buFont typeface="Arial" charset="0"/>
              <a:buChar char="•"/>
            </a:pPr>
            <a:r>
              <a:rPr lang="es-MX" sz="1200"/>
              <a:t>Autoritario</a:t>
            </a:r>
          </a:p>
          <a:p>
            <a:pPr>
              <a:buFont typeface="Arial" charset="0"/>
              <a:buChar char="•"/>
            </a:pPr>
            <a:r>
              <a:rPr lang="es-MX" sz="1200"/>
              <a:t>Impulsivo</a:t>
            </a:r>
          </a:p>
          <a:p>
            <a:pPr>
              <a:buFont typeface="Arial" charset="0"/>
              <a:buChar char="•"/>
            </a:pPr>
            <a:r>
              <a:rPr lang="es-MX" sz="1200"/>
              <a:t>Inestable</a:t>
            </a:r>
          </a:p>
          <a:p>
            <a:pPr>
              <a:buFont typeface="Arial" charset="0"/>
              <a:buChar char="•"/>
            </a:pPr>
            <a:r>
              <a:rPr lang="es-MX" sz="1200"/>
              <a:t>Autosuficiente</a:t>
            </a:r>
          </a:p>
          <a:p>
            <a:pPr>
              <a:buFont typeface="Arial" charset="0"/>
              <a:buChar char="•"/>
            </a:pPr>
            <a:r>
              <a:rPr lang="es-MX" sz="1200"/>
              <a:t>Sociable</a:t>
            </a:r>
          </a:p>
          <a:p>
            <a:pPr>
              <a:buFont typeface="Arial" charset="0"/>
              <a:buChar char="•"/>
            </a:pPr>
            <a:r>
              <a:rPr lang="es-MX" sz="1200"/>
              <a:t>Seguro</a:t>
            </a:r>
          </a:p>
          <a:p>
            <a:pPr>
              <a:buNone/>
            </a:pPr>
            <a:endParaRPr lang="es-ES" sz="1200"/>
          </a:p>
        </p:txBody>
      </p:sp>
      <p:pic>
        <p:nvPicPr>
          <p:cNvPr id="9218" name="Picture 2" descr="http://t0.gstatic.com/images?q=tbn:ANd9GcSz1DTPoXwz9VPTELyLp3c-VdJ9yaXEI1x5mGZod7TyyuXwg7a-"/>
          <p:cNvPicPr>
            <a:picLocks noChangeAspect="1" noChangeArrowheads="1"/>
          </p:cNvPicPr>
          <p:nvPr/>
        </p:nvPicPr>
        <p:blipFill>
          <a:blip r:embed="rId2" cstate="print"/>
          <a:srcRect l="13781" r="10656"/>
          <a:stretch>
            <a:fillRect/>
          </a:stretch>
        </p:blipFill>
        <p:spPr bwMode="auto"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876</Words>
  <Application>Microsoft Office PowerPoint</Application>
  <PresentationFormat>Presentación en pantalla (4:3)</PresentationFormat>
  <Paragraphs>139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Constantia</vt:lpstr>
      <vt:lpstr>Wingdings 2</vt:lpstr>
      <vt:lpstr>Tema de Office</vt:lpstr>
      <vt:lpstr>ENTREVISTA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ENTREVISTA</dc:title>
  <dc:creator>"Lupita Patiño" &lt;patino.ramos.asociados@gmail.com&gt;</dc:creator>
  <cp:lastModifiedBy>Ma. Guadalupe Patiño Ramos</cp:lastModifiedBy>
  <cp:revision>36</cp:revision>
  <dcterms:created xsi:type="dcterms:W3CDTF">2009-11-19T23:03:28Z</dcterms:created>
  <dcterms:modified xsi:type="dcterms:W3CDTF">2026-02-13T21:58:53Z</dcterms:modified>
</cp:coreProperties>
</file>