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2" r:id="rId7"/>
    <p:sldId id="263" r:id="rId8"/>
    <p:sldId id="26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65" r:id="rId23"/>
    <p:sldId id="266" r:id="rId24"/>
    <p:sldId id="272" r:id="rId25"/>
    <p:sldId id="267" r:id="rId26"/>
    <p:sldId id="273" r:id="rId27"/>
    <p:sldId id="268" r:id="rId28"/>
    <p:sldId id="269" r:id="rId29"/>
    <p:sldId id="274" r:id="rId3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5" d="100"/>
          <a:sy n="55" d="100"/>
        </p:scale>
        <p:origin x="6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3509624" y="-1790700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C11099-0AC8-D96B-FCB2-AF230945D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889" y="2664368"/>
            <a:ext cx="10726647" cy="26102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05C8D18-1B59-F8C2-E97D-A14EEEF73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676900"/>
            <a:ext cx="5452152" cy="44679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3BC831F-5C6E-D1A8-BAFA-35424BC2EADA}"/>
              </a:ext>
            </a:extLst>
          </p:cNvPr>
          <p:cNvSpPr txBox="1"/>
          <p:nvPr/>
        </p:nvSpPr>
        <p:spPr>
          <a:xfrm>
            <a:off x="609600" y="571500"/>
            <a:ext cx="172212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Estrategia en tiempos disruptivos:</a:t>
            </a:r>
          </a:p>
          <a:p>
            <a:endParaRPr lang="es-MX" sz="2400" b="1" dirty="0"/>
          </a:p>
          <a:p>
            <a:r>
              <a:rPr lang="es-MX" sz="2400" dirty="0"/>
              <a:t>En este contexto, las organizaciones deben:</a:t>
            </a:r>
          </a:p>
          <a:p>
            <a:endParaRPr lang="es-MX" sz="2400" b="1" dirty="0"/>
          </a:p>
          <a:p>
            <a:pPr marL="342900" indent="-342900">
              <a:buAutoNum type="alphaLcParenR"/>
            </a:pPr>
            <a:r>
              <a:rPr lang="es-MX" sz="2400" b="1" dirty="0"/>
              <a:t>Revisar constantemente sus estrategias</a:t>
            </a:r>
          </a:p>
          <a:p>
            <a:endParaRPr lang="es-MX" sz="2400" b="1" dirty="0"/>
          </a:p>
          <a:p>
            <a:r>
              <a:rPr lang="es-MX" sz="2400" dirty="0"/>
              <a:t>Ya no se planifica a 5 años, sino con escenarios cambiantes y flexibles.</a:t>
            </a:r>
          </a:p>
          <a:p>
            <a:endParaRPr lang="es-MX" sz="2400" b="1" dirty="0"/>
          </a:p>
          <a:p>
            <a:r>
              <a:rPr lang="es-MX" sz="2400" b="1" dirty="0"/>
              <a:t>b) Tomar decisiones rápidas pero informadas</a:t>
            </a:r>
          </a:p>
          <a:p>
            <a:endParaRPr lang="es-MX" sz="2400" b="1" dirty="0"/>
          </a:p>
          <a:p>
            <a:r>
              <a:rPr lang="es-MX" sz="2400" dirty="0"/>
              <a:t>La velocidad es clave, pero no a costa de la calidad.</a:t>
            </a:r>
          </a:p>
          <a:p>
            <a:endParaRPr lang="es-MX" sz="2400" dirty="0"/>
          </a:p>
          <a:p>
            <a:pPr marL="342900" indent="-342900">
              <a:buAutoNum type="alphaLcParenR" startAt="3"/>
            </a:pPr>
            <a:r>
              <a:rPr lang="es-MX" sz="2400" b="1" dirty="0"/>
              <a:t>Evaluar el entorno digital, tecnológico y competitivo constantemente</a:t>
            </a:r>
          </a:p>
          <a:p>
            <a:endParaRPr lang="es-MX" sz="2400" b="1" dirty="0"/>
          </a:p>
          <a:p>
            <a:r>
              <a:rPr lang="es-MX" sz="2400" dirty="0"/>
              <a:t>Benchmarking, tendencias, tecnologías emergentes.</a:t>
            </a:r>
          </a:p>
          <a:p>
            <a:endParaRPr lang="es-MX" sz="2400" dirty="0"/>
          </a:p>
          <a:p>
            <a:pPr marL="342900" indent="-342900">
              <a:buAutoNum type="alphaLcParenR" startAt="4"/>
            </a:pPr>
            <a:r>
              <a:rPr lang="es-MX" sz="2400" b="1" dirty="0"/>
              <a:t>Involucrar a todo el equipo en la estrategia</a:t>
            </a:r>
          </a:p>
          <a:p>
            <a:pPr marL="342900" indent="-342900">
              <a:buAutoNum type="alphaLcParenR" startAt="4"/>
            </a:pPr>
            <a:endParaRPr lang="es-MX" sz="2400" b="1" dirty="0"/>
          </a:p>
          <a:p>
            <a:r>
              <a:rPr lang="es-MX" sz="2400" dirty="0"/>
              <a:t>Planeación colaborativa y descentralizada.</a:t>
            </a:r>
          </a:p>
        </p:txBody>
      </p:sp>
    </p:spTree>
    <p:extLst>
      <p:ext uri="{BB962C8B-B14F-4D97-AF65-F5344CB8AC3E}">
        <p14:creationId xmlns:p14="http://schemas.microsoft.com/office/powerpoint/2010/main" val="381594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8450066-B0E3-DF98-F307-89AC0EB73631}"/>
              </a:ext>
            </a:extLst>
          </p:cNvPr>
          <p:cNvSpPr txBox="1"/>
          <p:nvPr/>
        </p:nvSpPr>
        <p:spPr>
          <a:xfrm>
            <a:off x="533400" y="190500"/>
            <a:ext cx="1706880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Planificación adaptativa basada en datos:</a:t>
            </a:r>
          </a:p>
          <a:p>
            <a:endParaRPr lang="es-MX" sz="3200" dirty="0"/>
          </a:p>
          <a:p>
            <a:r>
              <a:rPr lang="es-MX" sz="3200" dirty="0"/>
              <a:t>En lugar de planificar solo con intuición o experiencia, las organizaciones ahora:</a:t>
            </a:r>
          </a:p>
          <a:p>
            <a:endParaRPr lang="es-MX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200" b="1" dirty="0"/>
              <a:t>Usan Big Data, IA y Business </a:t>
            </a:r>
            <a:r>
              <a:rPr lang="es-MX" sz="3200" b="1" dirty="0" err="1"/>
              <a:t>Intelligence</a:t>
            </a:r>
            <a:r>
              <a:rPr lang="es-MX" sz="3200" dirty="0"/>
              <a:t> para analizar el entorno en tiempo real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200" b="1" dirty="0"/>
              <a:t>Predicen tendencias</a:t>
            </a:r>
            <a:r>
              <a:rPr lang="es-MX" sz="3200" dirty="0"/>
              <a:t> y comportamientos del mercado con algoritmos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200" b="1" dirty="0"/>
              <a:t>Adaptan sus planes constantemente</a:t>
            </a:r>
            <a:r>
              <a:rPr lang="es-MX" sz="3200" dirty="0"/>
              <a:t> con base en los nuevos datos que reciben</a:t>
            </a:r>
          </a:p>
          <a:p>
            <a:endParaRPr lang="es-MX" sz="3200" b="1" dirty="0"/>
          </a:p>
          <a:p>
            <a:endParaRPr lang="es-MX" sz="3200" b="1" dirty="0"/>
          </a:p>
          <a:p>
            <a:r>
              <a:rPr lang="es-MX" sz="3200" b="1" dirty="0"/>
              <a:t>Ejemplo:</a:t>
            </a:r>
            <a:r>
              <a:rPr lang="es-MX" sz="3200" dirty="0"/>
              <a:t> </a:t>
            </a:r>
          </a:p>
          <a:p>
            <a:endParaRPr lang="es-MX" sz="3200" dirty="0"/>
          </a:p>
          <a:p>
            <a:r>
              <a:rPr lang="es-MX" sz="3200" dirty="0"/>
              <a:t>Netflix cambia sus decisiones de contenido según los datos de consumo en tiempo real. </a:t>
            </a:r>
          </a:p>
          <a:p>
            <a:endParaRPr lang="es-MX" sz="3200" dirty="0"/>
          </a:p>
          <a:p>
            <a:r>
              <a:rPr lang="es-MX" sz="3200" dirty="0"/>
              <a:t>Amazon ajusta inventarios y precios dinámicamente</a:t>
            </a:r>
          </a:p>
          <a:p>
            <a:endParaRPr lang="es-MX" sz="3200" dirty="0"/>
          </a:p>
          <a:p>
            <a:r>
              <a:rPr lang="es-MX" sz="3200" dirty="0"/>
              <a:t>La planeación hoy ya no es una hoja de ruta fija, sino un sistema </a:t>
            </a:r>
            <a:r>
              <a:rPr lang="es-MX" sz="3200" b="1" dirty="0"/>
              <a:t>dinámico, basado en datos y abierto al cambio constante</a:t>
            </a:r>
          </a:p>
          <a:p>
            <a:br>
              <a:rPr lang="es-MX" sz="3200" dirty="0"/>
            </a:br>
            <a:r>
              <a:rPr lang="es-MX" sz="3200" dirty="0"/>
              <a:t>En tiempos disruptivos, </a:t>
            </a:r>
            <a:r>
              <a:rPr lang="es-MX" sz="3200" b="1" dirty="0"/>
              <a:t>sobrevive quien se adapta más rápido y planifica con inteligencia, no quien planea más rígidamente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45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DAF96A-4CB5-3886-2C2C-085ECC615054}"/>
              </a:ext>
            </a:extLst>
          </p:cNvPr>
          <p:cNvSpPr txBox="1"/>
          <p:nvPr/>
        </p:nvSpPr>
        <p:spPr>
          <a:xfrm>
            <a:off x="304800" y="647700"/>
            <a:ext cx="1767840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Ahora la </a:t>
            </a:r>
            <a:r>
              <a:rPr lang="es-MX" sz="2800" b="1" dirty="0"/>
              <a:t>Organización en la administración digital:</a:t>
            </a:r>
          </a:p>
          <a:p>
            <a:endParaRPr lang="es-MX" sz="28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i="1" dirty="0"/>
              <a:t>Equipos híbridos/remotos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i="1" dirty="0"/>
              <a:t>Cultura organizacional digital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i="1" dirty="0"/>
              <a:t>Estructuras flexibles</a:t>
            </a:r>
            <a:endParaRPr lang="es-MX" sz="2800" b="1" dirty="0"/>
          </a:p>
          <a:p>
            <a:br>
              <a:rPr lang="es-MX" sz="2800" dirty="0"/>
            </a:br>
            <a:endParaRPr lang="es-MX" sz="2800" dirty="0"/>
          </a:p>
          <a:p>
            <a:pPr algn="ctr"/>
            <a:r>
              <a:rPr lang="es-MX" sz="2800" b="1" dirty="0"/>
              <a:t>¿Qué es la organización en administración?</a:t>
            </a:r>
          </a:p>
          <a:p>
            <a:pPr algn="ctr"/>
            <a:endParaRPr lang="es-MX" sz="2800" b="1" dirty="0"/>
          </a:p>
          <a:p>
            <a:r>
              <a:rPr lang="es-MX" sz="2800" dirty="0"/>
              <a:t>Es la función administrativa que consiste en </a:t>
            </a:r>
            <a:r>
              <a:rPr lang="es-MX" sz="2800" b="1" dirty="0"/>
              <a:t>diseñar la estructura de la empresa</a:t>
            </a:r>
            <a:r>
              <a:rPr lang="es-MX" sz="2800" dirty="0"/>
              <a:t>, asignar roles, coordinar recursos y establecer relaciones entre las personas para alcanzar los objetivos.</a:t>
            </a:r>
          </a:p>
          <a:p>
            <a:endParaRPr lang="es-MX" sz="2800" dirty="0"/>
          </a:p>
          <a:p>
            <a:r>
              <a:rPr lang="es-MX" sz="2800" dirty="0"/>
              <a:t>Antes, la organización se basaba en </a:t>
            </a:r>
            <a:r>
              <a:rPr lang="es-MX" sz="2800" b="1" dirty="0"/>
              <a:t>estructuras jerárquicas, rígidas y presenciales</a:t>
            </a:r>
            <a:r>
              <a:rPr lang="es-MX" sz="2800" dirty="0"/>
              <a:t>. </a:t>
            </a:r>
          </a:p>
          <a:p>
            <a:endParaRPr lang="es-MX" sz="2800" dirty="0"/>
          </a:p>
          <a:p>
            <a:r>
              <a:rPr lang="es-MX" sz="2800" dirty="0"/>
              <a:t>Hoy, el entorno digital exige </a:t>
            </a:r>
            <a:r>
              <a:rPr lang="es-MX" sz="2800" b="1" dirty="0"/>
              <a:t>nuevas formas de organizar el trabajo</a:t>
            </a:r>
          </a:p>
          <a:p>
            <a:endParaRPr lang="es-MX" sz="2800" b="1" dirty="0"/>
          </a:p>
          <a:p>
            <a:endParaRPr lang="es-MX" sz="2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741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A877125-2352-C15C-16DA-47E5A690EA0C}"/>
              </a:ext>
            </a:extLst>
          </p:cNvPr>
          <p:cNvSpPr txBox="1"/>
          <p:nvPr/>
        </p:nvSpPr>
        <p:spPr>
          <a:xfrm>
            <a:off x="533400" y="876300"/>
            <a:ext cx="176784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Equipos híbridos y remotos</a:t>
            </a:r>
          </a:p>
          <a:p>
            <a:endParaRPr lang="es-MX" sz="3200" b="1" dirty="0"/>
          </a:p>
          <a:p>
            <a:pPr algn="ctr"/>
            <a:r>
              <a:rPr lang="es-MX" sz="3200" b="1" dirty="0"/>
              <a:t>¿Qué significa?</a:t>
            </a:r>
          </a:p>
          <a:p>
            <a:pPr algn="ctr"/>
            <a:endParaRPr lang="es-MX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/>
              <a:t>Equipos híbridos</a:t>
            </a:r>
            <a:r>
              <a:rPr lang="es-MX" sz="3200" dirty="0"/>
              <a:t>: combinan trabajo presencial y remoto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/>
              <a:t>Equipos remotos</a:t>
            </a:r>
            <a:r>
              <a:rPr lang="es-MX" sz="3200" dirty="0"/>
              <a:t>: colaboran completamente en línea, desde diferentes ubicaciones (a veces hasta países distintos).</a:t>
            </a:r>
          </a:p>
          <a:p>
            <a:endParaRPr lang="es-MX" sz="3200" b="1" dirty="0"/>
          </a:p>
          <a:p>
            <a:r>
              <a:rPr lang="es-MX" sz="3200" b="1" dirty="0"/>
              <a:t> Implicaciones en la organización:</a:t>
            </a:r>
          </a:p>
          <a:p>
            <a:endParaRPr lang="es-MX" sz="3200" dirty="0"/>
          </a:p>
          <a:p>
            <a:r>
              <a:rPr lang="es-MX" sz="3200" dirty="0"/>
              <a:t>Ya no se diseña una oficina, sino una </a:t>
            </a:r>
            <a:r>
              <a:rPr lang="es-MX" sz="3200" b="1" dirty="0"/>
              <a:t>arquitectura digital del trabajo</a:t>
            </a:r>
            <a:r>
              <a:rPr lang="es-MX" sz="3200" dirty="0"/>
              <a:t>.</a:t>
            </a:r>
          </a:p>
          <a:p>
            <a:endParaRPr lang="es-MX" sz="3200" dirty="0"/>
          </a:p>
          <a:p>
            <a:r>
              <a:rPr lang="es-MX" sz="3200" dirty="0"/>
              <a:t>La coordinación ya no es presencial, sino </a:t>
            </a:r>
            <a:r>
              <a:rPr lang="es-MX" sz="3200" b="1" dirty="0"/>
              <a:t>sincrónica o asincrónica</a:t>
            </a:r>
            <a:r>
              <a:rPr lang="es-MX" sz="3200" dirty="0"/>
              <a:t> a través de herramientas digitales: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3200" dirty="0" err="1"/>
              <a:t>Slack</a:t>
            </a:r>
            <a:endParaRPr lang="es-MX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3200" dirty="0"/>
              <a:t>Zoom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3200" dirty="0"/>
              <a:t>Microsoft </a:t>
            </a:r>
            <a:r>
              <a:rPr lang="es-MX" sz="3200" dirty="0" err="1"/>
              <a:t>Teams</a:t>
            </a:r>
            <a:endParaRPr lang="es-MX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3200" dirty="0" err="1"/>
              <a:t>Notion</a:t>
            </a:r>
            <a:endParaRPr lang="es-MX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3200" dirty="0"/>
              <a:t>Trello, etc.</a:t>
            </a:r>
          </a:p>
        </p:txBody>
      </p:sp>
    </p:spTree>
    <p:extLst>
      <p:ext uri="{BB962C8B-B14F-4D97-AF65-F5344CB8AC3E}">
        <p14:creationId xmlns:p14="http://schemas.microsoft.com/office/powerpoint/2010/main" val="219820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7D93FDB-8272-257A-14E8-489B9B6D699F}"/>
              </a:ext>
            </a:extLst>
          </p:cNvPr>
          <p:cNvSpPr txBox="1"/>
          <p:nvPr/>
        </p:nvSpPr>
        <p:spPr>
          <a:xfrm>
            <a:off x="533400" y="723900"/>
            <a:ext cx="1760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Desafíos:</a:t>
            </a:r>
          </a:p>
          <a:p>
            <a:endParaRPr lang="es-MX" sz="4000" b="1" dirty="0"/>
          </a:p>
          <a:p>
            <a:endParaRPr lang="es-MX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Coordinar husos horarios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Mantener la comunicación fluida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Asegurar la productividad sin supervisión directa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Fomentar el sentido de pertenencia a distancia</a:t>
            </a:r>
          </a:p>
        </p:txBody>
      </p:sp>
    </p:spTree>
    <p:extLst>
      <p:ext uri="{BB962C8B-B14F-4D97-AF65-F5344CB8AC3E}">
        <p14:creationId xmlns:p14="http://schemas.microsoft.com/office/powerpoint/2010/main" val="129821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806C05D-49EF-2A51-47E5-0895DEE5E996}"/>
              </a:ext>
            </a:extLst>
          </p:cNvPr>
          <p:cNvSpPr txBox="1"/>
          <p:nvPr/>
        </p:nvSpPr>
        <p:spPr>
          <a:xfrm>
            <a:off x="838200" y="952500"/>
            <a:ext cx="16687800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Cultura organizacional digital</a:t>
            </a:r>
          </a:p>
          <a:p>
            <a:endParaRPr lang="es-MX" b="1" dirty="0"/>
          </a:p>
          <a:p>
            <a:r>
              <a:rPr lang="es-MX" b="1" dirty="0"/>
              <a:t>¿</a:t>
            </a:r>
            <a:r>
              <a:rPr lang="es-MX" sz="3600" b="1" dirty="0"/>
              <a:t>Qué es?</a:t>
            </a:r>
          </a:p>
          <a:p>
            <a:endParaRPr lang="es-MX" sz="3600" dirty="0"/>
          </a:p>
          <a:p>
            <a:r>
              <a:rPr lang="es-MX" sz="3600" dirty="0"/>
              <a:t>Es el </a:t>
            </a:r>
            <a:r>
              <a:rPr lang="es-MX" sz="3600" b="1" dirty="0"/>
              <a:t>conjunto de valores, normas, prácticas y comportamientos compartidos</a:t>
            </a:r>
            <a:r>
              <a:rPr lang="es-MX" sz="3600" dirty="0"/>
              <a:t> que guían a una organización que opera (total o parcialmente) en entornos digitales.</a:t>
            </a:r>
          </a:p>
          <a:p>
            <a:endParaRPr lang="es-MX" sz="3600" b="1" dirty="0"/>
          </a:p>
          <a:p>
            <a:r>
              <a:rPr lang="es-MX" sz="3600" b="1" dirty="0"/>
              <a:t>Características de una cultura digital efectiva:</a:t>
            </a:r>
          </a:p>
          <a:p>
            <a:endParaRPr lang="es-MX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/>
              <a:t>Confianza y autonomía</a:t>
            </a:r>
            <a:r>
              <a:rPr lang="es-MX" sz="3600" dirty="0"/>
              <a:t>: empleados que gestionan su tiempo y tareas sin </a:t>
            </a:r>
            <a:r>
              <a:rPr lang="es-MX" sz="3600" dirty="0" err="1"/>
              <a:t>microgestión</a:t>
            </a:r>
            <a:endParaRPr lang="es-MX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/>
              <a:t>Transparencia</a:t>
            </a:r>
            <a:r>
              <a:rPr lang="es-MX" sz="3600" dirty="0"/>
              <a:t>: información accesible, clara y compartida digitalmente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/>
              <a:t>Comunicación digital efectiva</a:t>
            </a:r>
            <a:r>
              <a:rPr lang="es-MX" sz="3600" dirty="0"/>
              <a:t>: canales adecuados para cada tipo de mensaje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/>
              <a:t>Uso consciente de la tecnología</a:t>
            </a:r>
            <a:r>
              <a:rPr lang="es-MX" sz="3600" dirty="0"/>
              <a:t>: saber qué herramientas usar, cuándo y cómo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/>
              <a:t>Aprendizaje continuo</a:t>
            </a:r>
            <a:r>
              <a:rPr lang="es-MX" sz="3600" dirty="0"/>
              <a:t>: adaptarse constantemente a nuevas plataformas y formas de trabajo</a:t>
            </a:r>
          </a:p>
        </p:txBody>
      </p:sp>
    </p:spTree>
    <p:extLst>
      <p:ext uri="{BB962C8B-B14F-4D97-AF65-F5344CB8AC3E}">
        <p14:creationId xmlns:p14="http://schemas.microsoft.com/office/powerpoint/2010/main" val="259557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5E7587-A7CA-1F26-E15C-32319A8B7500}"/>
              </a:ext>
            </a:extLst>
          </p:cNvPr>
          <p:cNvSpPr txBox="1"/>
          <p:nvPr/>
        </p:nvSpPr>
        <p:spPr>
          <a:xfrm>
            <a:off x="685800" y="647700"/>
            <a:ext cx="172974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Estructuras organizacionales flexibles</a:t>
            </a:r>
          </a:p>
          <a:p>
            <a:endParaRPr lang="es-MX" sz="3200" b="1" dirty="0"/>
          </a:p>
          <a:p>
            <a:r>
              <a:rPr lang="es-MX" sz="3200" b="1" dirty="0"/>
              <a:t>¿Qué implica?</a:t>
            </a:r>
          </a:p>
          <a:p>
            <a:endParaRPr lang="es-MX" sz="3200" dirty="0"/>
          </a:p>
          <a:p>
            <a:r>
              <a:rPr lang="es-MX" sz="3200" dirty="0"/>
              <a:t>Las empresas digitales están </a:t>
            </a:r>
            <a:r>
              <a:rPr lang="es-MX" sz="3200" b="1" dirty="0"/>
              <a:t>abandonando los organigramas rígidos</a:t>
            </a:r>
            <a:r>
              <a:rPr lang="es-MX" sz="3200" dirty="0"/>
              <a:t> y jerárquicos. </a:t>
            </a:r>
          </a:p>
          <a:p>
            <a:endParaRPr lang="es-MX" sz="3200" dirty="0"/>
          </a:p>
          <a:p>
            <a:r>
              <a:rPr lang="es-MX" sz="3200" dirty="0"/>
              <a:t>En su lugar, se prefieren estructuras como:</a:t>
            </a:r>
          </a:p>
          <a:p>
            <a:endParaRPr lang="es-MX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/>
              <a:t>Células ágiles (</a:t>
            </a:r>
            <a:r>
              <a:rPr lang="es-MX" sz="3200" b="1" dirty="0" err="1"/>
              <a:t>Squads</a:t>
            </a:r>
            <a:r>
              <a:rPr lang="es-MX" sz="3200" b="1" dirty="0"/>
              <a:t>)</a:t>
            </a:r>
            <a:endParaRPr lang="es-MX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/>
              <a:t>Equipos multidisciplinarios</a:t>
            </a:r>
            <a:endParaRPr lang="es-MX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/>
              <a:t>Organizaciones planas (flat </a:t>
            </a:r>
            <a:r>
              <a:rPr lang="es-MX" sz="3200" b="1" dirty="0" err="1"/>
              <a:t>structures</a:t>
            </a:r>
            <a:r>
              <a:rPr lang="es-MX" sz="3200" b="1" dirty="0"/>
              <a:t>)</a:t>
            </a:r>
            <a:endParaRPr lang="es-MX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/>
              <a:t>Organización líquida</a:t>
            </a:r>
            <a:r>
              <a:rPr lang="es-MX" sz="3200" dirty="0"/>
              <a:t>: roles que cambian según el proyecto o necesidad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 err="1"/>
              <a:t>Redarquía</a:t>
            </a:r>
            <a:r>
              <a:rPr lang="es-MX" sz="3200" dirty="0"/>
              <a:t>: redes colaborativas sin estructuras fijas</a:t>
            </a:r>
          </a:p>
          <a:p>
            <a:endParaRPr lang="es-MX" sz="3200" b="1" dirty="0"/>
          </a:p>
          <a:p>
            <a:r>
              <a:rPr lang="es-MX" sz="3200" b="1" dirty="0"/>
              <a:t> Ejemplo:</a:t>
            </a:r>
          </a:p>
          <a:p>
            <a:endParaRPr lang="es-MX" sz="3200" dirty="0"/>
          </a:p>
          <a:p>
            <a:r>
              <a:rPr lang="es-MX" sz="3200" dirty="0"/>
              <a:t>En empresas como </a:t>
            </a:r>
            <a:r>
              <a:rPr lang="es-MX" sz="3200" b="1" dirty="0"/>
              <a:t>Spotify o Google</a:t>
            </a:r>
            <a:r>
              <a:rPr lang="es-MX" sz="3200" dirty="0"/>
              <a:t>, los equipos se organizan por proyectos. </a:t>
            </a:r>
          </a:p>
          <a:p>
            <a:endParaRPr lang="es-MX" sz="3200" dirty="0"/>
          </a:p>
          <a:p>
            <a:r>
              <a:rPr lang="es-MX" sz="3200" dirty="0"/>
              <a:t>Un colaborador puede estar en varios equipos al mismo tiempo, con distintos roles.</a:t>
            </a:r>
          </a:p>
        </p:txBody>
      </p:sp>
    </p:spTree>
    <p:extLst>
      <p:ext uri="{BB962C8B-B14F-4D97-AF65-F5344CB8AC3E}">
        <p14:creationId xmlns:p14="http://schemas.microsoft.com/office/powerpoint/2010/main" val="1328398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193856-527D-3D4D-2747-C420C3908BC2}"/>
              </a:ext>
            </a:extLst>
          </p:cNvPr>
          <p:cNvSpPr txBox="1"/>
          <p:nvPr/>
        </p:nvSpPr>
        <p:spPr>
          <a:xfrm>
            <a:off x="762000" y="571500"/>
            <a:ext cx="169926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Tercer punto Dirección en la administración digital:</a:t>
            </a:r>
          </a:p>
          <a:p>
            <a:endParaRPr lang="es-MX" sz="3200" b="1" i="1" dirty="0"/>
          </a:p>
          <a:p>
            <a:r>
              <a:rPr lang="es-MX" sz="3200" b="1" i="1" dirty="0"/>
              <a:t>Liderazgo digital:</a:t>
            </a:r>
          </a:p>
          <a:p>
            <a:endParaRPr lang="es-MX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i="1" dirty="0"/>
              <a:t>Gestión de talento en línea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i="1" dirty="0"/>
              <a:t>Comunicación asincrónica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i="1" dirty="0"/>
              <a:t>Motivación a distancia</a:t>
            </a:r>
            <a:endParaRPr lang="es-MX" sz="3200" b="1" dirty="0"/>
          </a:p>
          <a:p>
            <a:br>
              <a:rPr lang="es-MX" sz="3200" dirty="0"/>
            </a:br>
            <a:endParaRPr lang="es-MX" sz="3200" dirty="0"/>
          </a:p>
          <a:p>
            <a:pPr algn="ctr"/>
            <a:r>
              <a:rPr lang="es-MX" sz="3200" b="1" dirty="0"/>
              <a:t>¿Qué es la dirección en administración?</a:t>
            </a:r>
          </a:p>
          <a:p>
            <a:pPr algn="ctr"/>
            <a:endParaRPr lang="es-MX" sz="3200" b="1" dirty="0"/>
          </a:p>
          <a:p>
            <a:r>
              <a:rPr lang="es-MX" sz="3200" dirty="0"/>
              <a:t>Es la función que implica:</a:t>
            </a:r>
          </a:p>
          <a:p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/>
              <a:t>Guiar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/>
              <a:t>Coordinar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/>
              <a:t>Influir 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/>
              <a:t>Motivar</a:t>
            </a:r>
            <a:r>
              <a:rPr lang="es-MX" sz="3200" dirty="0"/>
              <a:t> al equipo para que cumpla los objetivos organizacionales.</a:t>
            </a:r>
            <a:br>
              <a:rPr lang="es-MX" sz="3200" dirty="0"/>
            </a:b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Incluye liderazgo, toma de decisiones, comunicación y gestión del talento.</a:t>
            </a:r>
          </a:p>
        </p:txBody>
      </p:sp>
    </p:spTree>
    <p:extLst>
      <p:ext uri="{BB962C8B-B14F-4D97-AF65-F5344CB8AC3E}">
        <p14:creationId xmlns:p14="http://schemas.microsoft.com/office/powerpoint/2010/main" val="226526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8FC67B-D7A4-637F-ECE7-37816949CAC4}"/>
              </a:ext>
            </a:extLst>
          </p:cNvPr>
          <p:cNvSpPr txBox="1"/>
          <p:nvPr/>
        </p:nvSpPr>
        <p:spPr>
          <a:xfrm>
            <a:off x="609600" y="876300"/>
            <a:ext cx="17526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¿Qué es el liderazgo digital?</a:t>
            </a:r>
          </a:p>
          <a:p>
            <a:endParaRPr lang="es-MX" sz="3600" dirty="0"/>
          </a:p>
          <a:p>
            <a:r>
              <a:rPr lang="es-MX" sz="3600" dirty="0"/>
              <a:t>Es la capacidad de dirigir </a:t>
            </a:r>
            <a:r>
              <a:rPr lang="es-MX" sz="3600" b="1" dirty="0"/>
              <a:t>equipos en entornos virtuales</a:t>
            </a:r>
            <a:r>
              <a:rPr lang="es-MX" sz="3600" dirty="0"/>
              <a:t>, apoyándose en herramientas tecnológicas y desarrollando nuevas competencias de liderazgo.</a:t>
            </a:r>
          </a:p>
          <a:p>
            <a:endParaRPr lang="es-MX" sz="3600" b="1" dirty="0"/>
          </a:p>
          <a:p>
            <a:pPr algn="ctr"/>
            <a:r>
              <a:rPr lang="es-MX" sz="3600" b="1" dirty="0"/>
              <a:t>¿Qué requiere el liderazgo digital?</a:t>
            </a:r>
          </a:p>
          <a:p>
            <a:pPr algn="ctr"/>
            <a:endParaRPr lang="es-MX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/>
              <a:t>Empatía virtual</a:t>
            </a:r>
            <a:r>
              <a:rPr lang="es-MX" sz="3600" dirty="0"/>
              <a:t>: comprender las emociones sin ver a la persona en físico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/>
              <a:t>Confianza basada en resultados</a:t>
            </a:r>
            <a:r>
              <a:rPr lang="es-MX" sz="3600" dirty="0"/>
              <a:t>, no en control 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/>
              <a:t>Capacidad para liderar en la distancia</a:t>
            </a:r>
            <a:r>
              <a:rPr lang="es-MX" sz="3600" dirty="0"/>
              <a:t>, respetando autonomía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/>
              <a:t>Uso estratégico de herramientas digitales</a:t>
            </a:r>
            <a:r>
              <a:rPr lang="es-MX" sz="3600" dirty="0"/>
              <a:t> (Zoom, </a:t>
            </a:r>
            <a:r>
              <a:rPr lang="es-MX" sz="3600" dirty="0" err="1"/>
              <a:t>Slack</a:t>
            </a:r>
            <a:r>
              <a:rPr lang="es-MX" sz="3600" dirty="0"/>
              <a:t>, </a:t>
            </a:r>
            <a:r>
              <a:rPr lang="es-MX" sz="3600" dirty="0" err="1"/>
              <a:t>Monday</a:t>
            </a:r>
            <a:r>
              <a:rPr lang="es-MX" sz="3600" dirty="0"/>
              <a:t>, </a:t>
            </a:r>
            <a:r>
              <a:rPr lang="es-MX" sz="3600" dirty="0" err="1"/>
              <a:t>Notion</a:t>
            </a:r>
            <a:r>
              <a:rPr lang="es-MX" sz="3600" dirty="0"/>
              <a:t>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/>
              <a:t>Promoción de una cultura de colaboración e innovación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528173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851BE4-2A88-00A7-55E3-AA886D88B871}"/>
              </a:ext>
            </a:extLst>
          </p:cNvPr>
          <p:cNvSpPr txBox="1"/>
          <p:nvPr/>
        </p:nvSpPr>
        <p:spPr>
          <a:xfrm>
            <a:off x="685800" y="876300"/>
            <a:ext cx="145542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Gestión de talento en línea:</a:t>
            </a:r>
          </a:p>
          <a:p>
            <a:endParaRPr lang="es-MX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/>
              <a:t>Contratación remota</a:t>
            </a:r>
            <a:r>
              <a:rPr lang="es-MX" sz="3200" dirty="0"/>
              <a:t>: entrevistas virtuales, Onboarding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/>
              <a:t>Evaluación por objetivos y KPIs</a:t>
            </a:r>
            <a:r>
              <a:rPr lang="es-MX" sz="3200" dirty="0"/>
              <a:t>, no por tiempo conectado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/>
              <a:t>Capacitación continua online</a:t>
            </a:r>
            <a:r>
              <a:rPr lang="es-MX" sz="3200" dirty="0"/>
              <a:t> (LMS, e-learning, mentoring virtual)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b="1" dirty="0"/>
              <a:t>Reconocimiento digital y feedback constante</a:t>
            </a:r>
          </a:p>
          <a:p>
            <a:endParaRPr lang="es-MX" sz="3200" b="1" dirty="0"/>
          </a:p>
          <a:p>
            <a:pPr algn="ctr"/>
            <a:r>
              <a:rPr lang="es-MX" sz="3200" b="1" dirty="0"/>
              <a:t>Comunicación asincrónica y motivación a distancia</a:t>
            </a:r>
          </a:p>
          <a:p>
            <a:pPr algn="ctr"/>
            <a:endParaRPr lang="es-MX" sz="3200" b="1" dirty="0"/>
          </a:p>
          <a:p>
            <a:r>
              <a:rPr lang="es-MX" sz="3200" b="1" dirty="0"/>
              <a:t>¿Qué es la comunicación asincrónica?</a:t>
            </a:r>
          </a:p>
          <a:p>
            <a:endParaRPr lang="es-MX" sz="3200" b="1" dirty="0"/>
          </a:p>
          <a:p>
            <a:r>
              <a:rPr lang="es-MX" sz="3200" dirty="0"/>
              <a:t>Es aquella que </a:t>
            </a:r>
            <a:r>
              <a:rPr lang="es-MX" sz="3200" b="1" dirty="0"/>
              <a:t>no requiere que ambas partes estén conectadas al mismo tiempo</a:t>
            </a:r>
            <a:r>
              <a:rPr lang="es-MX" sz="3200" dirty="0"/>
              <a:t>.</a:t>
            </a:r>
          </a:p>
          <a:p>
            <a:endParaRPr lang="es-MX" sz="3200" b="1" dirty="0"/>
          </a:p>
          <a:p>
            <a:r>
              <a:rPr lang="es-MX" sz="3200" b="1" dirty="0"/>
              <a:t>Ejemplos</a:t>
            </a:r>
            <a:r>
              <a:rPr lang="es-MX" sz="3200" dirty="0"/>
              <a:t>:</a:t>
            </a:r>
          </a:p>
          <a:p>
            <a:endParaRPr lang="es-MX" sz="3200" dirty="0"/>
          </a:p>
          <a:p>
            <a:r>
              <a:rPr lang="es-MX" sz="3200" dirty="0"/>
              <a:t>Mensajes en </a:t>
            </a:r>
            <a:r>
              <a:rPr lang="es-MX" sz="3200" dirty="0" err="1"/>
              <a:t>Slack</a:t>
            </a:r>
            <a:r>
              <a:rPr lang="es-MX" sz="3200" dirty="0"/>
              <a:t>, correos electrónicos, actualizaciones en plataformas de trabajo</a:t>
            </a:r>
          </a:p>
          <a:p>
            <a:r>
              <a:rPr lang="es-MX" sz="3200" dirty="0"/>
              <a:t>Videos grabados (como </a:t>
            </a:r>
            <a:r>
              <a:rPr lang="es-MX" sz="3200" dirty="0" err="1"/>
              <a:t>Loom</a:t>
            </a:r>
            <a:r>
              <a:rPr lang="es-MX" sz="3200" dirty="0"/>
              <a:t>), documentos compartidos (Google </a:t>
            </a:r>
            <a:r>
              <a:rPr lang="es-MX" sz="3200" dirty="0" err="1"/>
              <a:t>Docs</a:t>
            </a:r>
            <a:r>
              <a:rPr lang="es-MX" sz="3200" dirty="0"/>
              <a:t>)</a:t>
            </a: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54294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6955" cy="3046927"/>
            </a:xfrm>
            <a:custGeom>
              <a:avLst/>
              <a:gdLst/>
              <a:ahLst/>
              <a:cxnLst/>
              <a:rect l="l" t="t" r="r" b="b"/>
              <a:pathLst>
                <a:path w="5796955" h="3046927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>
              <a:solidFill>
                <a:srgbClr val="14494B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2832363" y="1543105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400000">
            <a:off x="-1746504" y="4718304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0466" cy="812800"/>
            </a:xfrm>
            <a:custGeom>
              <a:avLst/>
              <a:gdLst/>
              <a:ahLst/>
              <a:cxnLst/>
              <a:rect l="l" t="t" r="r" b="b"/>
              <a:pathLst>
                <a:path w="2070466" h="812800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8645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F518AB1-90A0-4EDF-98A0-3A5CA4CF1354}"/>
              </a:ext>
            </a:extLst>
          </p:cNvPr>
          <p:cNvSpPr txBox="1"/>
          <p:nvPr/>
        </p:nvSpPr>
        <p:spPr>
          <a:xfrm>
            <a:off x="1447800" y="2019300"/>
            <a:ext cx="1455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Importancia Histórica de la Administración:</a:t>
            </a:r>
          </a:p>
          <a:p>
            <a:endParaRPr lang="es-MX" sz="2800" b="1" dirty="0"/>
          </a:p>
          <a:p>
            <a:r>
              <a:rPr lang="es-MX" sz="2800" dirty="0"/>
              <a:t>La administración ha sido </a:t>
            </a:r>
            <a:r>
              <a:rPr lang="es-MX" sz="2800" b="1" dirty="0"/>
              <a:t>clave en el desarrollo organizacional</a:t>
            </a:r>
            <a:r>
              <a:rPr lang="es-MX" sz="2800" dirty="0"/>
              <a:t> a lo largo del tiempo</a:t>
            </a:r>
          </a:p>
          <a:p>
            <a:endParaRPr lang="es-MX" sz="2800" dirty="0"/>
          </a:p>
          <a:p>
            <a:r>
              <a:rPr lang="es-MX" sz="2800" dirty="0"/>
              <a:t>Evolucionó desde </a:t>
            </a:r>
            <a:r>
              <a:rPr lang="es-MX" sz="2800" b="1" dirty="0"/>
              <a:t>enfoques clásicos</a:t>
            </a:r>
            <a:r>
              <a:rPr lang="es-MX" sz="2800" dirty="0"/>
              <a:t> hacia </a:t>
            </a:r>
            <a:r>
              <a:rPr lang="es-MX" sz="2800" b="1" dirty="0"/>
              <a:t>modelos dinámicos y adaptativos</a:t>
            </a:r>
            <a:r>
              <a:rPr lang="es-MX" sz="2800" dirty="0"/>
              <a:t>, según las necesidades del mercado</a:t>
            </a:r>
          </a:p>
          <a:p>
            <a:endParaRPr lang="es-MX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78A159-17AF-2046-F290-123726FFC414}"/>
              </a:ext>
            </a:extLst>
          </p:cNvPr>
          <p:cNvSpPr txBox="1"/>
          <p:nvPr/>
        </p:nvSpPr>
        <p:spPr>
          <a:xfrm>
            <a:off x="533400" y="647700"/>
            <a:ext cx="17145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Ventajas:</a:t>
            </a:r>
          </a:p>
          <a:p>
            <a:endParaRPr lang="es-MX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/>
              <a:t>Respeta zonas horarias y tiempos individuales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/>
              <a:t>Permite mayor reflexión y claridad en los mensajes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/>
              <a:t>Mejora la productividad en equipos distribuidos</a:t>
            </a:r>
          </a:p>
          <a:p>
            <a:endParaRPr lang="es-MX" sz="3600" b="1" dirty="0"/>
          </a:p>
          <a:p>
            <a:r>
              <a:rPr lang="es-MX" sz="3600" b="1" dirty="0"/>
              <a:t>Desafíos:</a:t>
            </a:r>
          </a:p>
          <a:p>
            <a:endParaRPr lang="es-MX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/>
              <a:t>Ralentización de procesos si no se gestiona bien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/>
              <a:t>Falta de conexión emocional si no se equilibra con comunicación sincrónica ocasional (videollamadas, reuniones clave)</a:t>
            </a:r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7514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782F145-9801-4B16-E07F-388EAD10B860}"/>
              </a:ext>
            </a:extLst>
          </p:cNvPr>
          <p:cNvSpPr txBox="1"/>
          <p:nvPr/>
        </p:nvSpPr>
        <p:spPr>
          <a:xfrm>
            <a:off x="457200" y="723900"/>
            <a:ext cx="161544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Motivación a distancia:</a:t>
            </a:r>
          </a:p>
          <a:p>
            <a:endParaRPr lang="es-MX" sz="3200" b="1" dirty="0"/>
          </a:p>
          <a:p>
            <a:r>
              <a:rPr lang="es-MX" sz="3200" dirty="0"/>
              <a:t>Los líderes digitales deben crear </a:t>
            </a:r>
            <a:r>
              <a:rPr lang="es-MX" sz="3200" b="1" dirty="0"/>
              <a:t>ambientes que inspiren, aun sin estar cara a cara</a:t>
            </a:r>
            <a:r>
              <a:rPr lang="es-MX" sz="3200" dirty="0"/>
              <a:t>.</a:t>
            </a:r>
          </a:p>
          <a:p>
            <a:endParaRPr lang="es-MX" sz="3200" dirty="0"/>
          </a:p>
          <a:p>
            <a:r>
              <a:rPr lang="es-MX" sz="3200" dirty="0"/>
              <a:t>Estrategias clave:</a:t>
            </a:r>
          </a:p>
          <a:p>
            <a:endParaRPr lang="es-MX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Reconocimiento digital personalizado (mensajes, recompensas, menciones públicas)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Claridad en objetivos y expectativas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Flexibilidad como incentivo (horarios, autonomía)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Fomentar pertenencia con rituales virtuales (</a:t>
            </a:r>
            <a:r>
              <a:rPr lang="es-MX" sz="3200" dirty="0" err="1"/>
              <a:t>check-ins</a:t>
            </a:r>
            <a:r>
              <a:rPr lang="es-MX" sz="3200" dirty="0"/>
              <a:t>, cafés virtuales, espacios sociales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Retroalimentación constante, honesta y constructiva</a:t>
            </a:r>
          </a:p>
          <a:p>
            <a:endParaRPr lang="es-MX" sz="3200" dirty="0"/>
          </a:p>
          <a:p>
            <a:r>
              <a:rPr lang="es-MX" sz="3200" dirty="0"/>
              <a:t>En la era digital, dirigir no significa “supervisar”, sino </a:t>
            </a:r>
            <a:r>
              <a:rPr lang="es-MX" sz="3200" b="1" dirty="0"/>
              <a:t>inspirar desde la distancia, confiar, empoderar y construir equipos conectados más allá de lo físico</a:t>
            </a:r>
            <a:r>
              <a:rPr lang="es-MX" sz="3200" dirty="0"/>
              <a:t>.</a:t>
            </a:r>
            <a:br>
              <a:rPr lang="es-MX" sz="3200" dirty="0"/>
            </a:br>
            <a:endParaRPr lang="es-MX" sz="3200" dirty="0"/>
          </a:p>
          <a:p>
            <a:r>
              <a:rPr lang="es-MX" sz="3200" dirty="0"/>
              <a:t>La dirección moderna exige líderes con </a:t>
            </a:r>
            <a:r>
              <a:rPr lang="es-MX" sz="3200" b="1" dirty="0"/>
              <a:t>inteligencia emocional digital</a:t>
            </a:r>
            <a:r>
              <a:rPr lang="es-MX" sz="3200" dirty="0"/>
              <a:t> y habilidades tecnológicas.</a:t>
            </a:r>
          </a:p>
        </p:txBody>
      </p:sp>
    </p:spTree>
    <p:extLst>
      <p:ext uri="{BB962C8B-B14F-4D97-AF65-F5344CB8AC3E}">
        <p14:creationId xmlns:p14="http://schemas.microsoft.com/office/powerpoint/2010/main" val="242971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235700" y="-1548807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9D53E7-7A9D-37EA-C283-D8D7A5F7A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781300"/>
            <a:ext cx="9336918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6955" cy="3046927"/>
            </a:xfrm>
            <a:custGeom>
              <a:avLst/>
              <a:gdLst/>
              <a:ahLst/>
              <a:cxnLst/>
              <a:rect l="l" t="t" r="r" b="b"/>
              <a:pathLst>
                <a:path w="5796955" h="3046927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>
              <a:solidFill>
                <a:srgbClr val="14494B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2832363" y="1543105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400000">
            <a:off x="-1746504" y="4718304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0466" cy="812800"/>
            </a:xfrm>
            <a:custGeom>
              <a:avLst/>
              <a:gdLst/>
              <a:ahLst/>
              <a:cxnLst/>
              <a:rect l="l" t="t" r="r" b="b"/>
              <a:pathLst>
                <a:path w="2070466" h="812800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8645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D2D4E2-6CE1-8B2E-AE97-8AF6E5A9F8F1}"/>
              </a:ext>
            </a:extLst>
          </p:cNvPr>
          <p:cNvSpPr txBox="1"/>
          <p:nvPr/>
        </p:nvSpPr>
        <p:spPr>
          <a:xfrm>
            <a:off x="1524000" y="1409700"/>
            <a:ext cx="1485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Contexto teórico:</a:t>
            </a:r>
          </a:p>
          <a:p>
            <a:endParaRPr lang="es-MX" b="1" dirty="0"/>
          </a:p>
          <a:p>
            <a:pPr marL="342900" indent="-342900">
              <a:buAutoNum type="alphaLcParenR"/>
            </a:pPr>
            <a:r>
              <a:rPr lang="es-MX" dirty="0"/>
              <a:t>La </a:t>
            </a:r>
            <a:r>
              <a:rPr lang="es-MX" b="1" dirty="0"/>
              <a:t>Administración Científica</a:t>
            </a:r>
            <a:r>
              <a:rPr lang="es-MX" dirty="0"/>
              <a:t>, propuesta por </a:t>
            </a:r>
            <a:r>
              <a:rPr lang="es-MX" b="1" dirty="0"/>
              <a:t>Frederick W. Taylor</a:t>
            </a:r>
            <a:r>
              <a:rPr lang="es-MX" dirty="0"/>
              <a:t>, buscaba mejorar la eficiencia y productividad en el trabajo mediante: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Observación sistemática de tareas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Estudio de tiempos y movimientos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División del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Selección y capacitación científica del 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Incentivos basados en desempeño</a:t>
            </a:r>
          </a:p>
          <a:p>
            <a:endParaRPr lang="es-MX" dirty="0"/>
          </a:p>
          <a:p>
            <a:r>
              <a:rPr lang="es-MX" dirty="0"/>
              <a:t>Aunque fue desarrollada en la era industrial, </a:t>
            </a:r>
            <a:r>
              <a:rPr lang="es-MX" b="1" dirty="0"/>
              <a:t>sus principios siguen vivos hoy en empresas tecnológicas como Netflix</a:t>
            </a:r>
            <a:r>
              <a:rPr lang="es-MX" dirty="0"/>
              <a:t>, aunque aplicados con herramientas modernas.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14B006-22C3-5527-631B-01A37C8C883E}"/>
              </a:ext>
            </a:extLst>
          </p:cNvPr>
          <p:cNvSpPr txBox="1"/>
          <p:nvPr/>
        </p:nvSpPr>
        <p:spPr>
          <a:xfrm>
            <a:off x="457200" y="876300"/>
            <a:ext cx="17449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¿</a:t>
            </a:r>
            <a:r>
              <a:rPr lang="es-MX" sz="2800" b="1" dirty="0"/>
              <a:t>Cómo aplica Netflix la Administración Científica?</a:t>
            </a:r>
          </a:p>
          <a:p>
            <a:endParaRPr lang="es-MX" sz="2800" b="1" dirty="0"/>
          </a:p>
          <a:p>
            <a:pPr marL="342900" indent="-342900">
              <a:buAutoNum type="arabicPeriod"/>
            </a:pPr>
            <a:r>
              <a:rPr lang="es-MX" sz="2800" b="1" dirty="0"/>
              <a:t>Estandarización y optimización de procesos</a:t>
            </a:r>
          </a:p>
          <a:p>
            <a:endParaRPr lang="es-MX" sz="2800" b="1" dirty="0"/>
          </a:p>
          <a:p>
            <a:r>
              <a:rPr lang="es-MX" sz="2800" b="1" dirty="0"/>
              <a:t>Ejemplo en Netflix:</a:t>
            </a:r>
          </a:p>
          <a:p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Netflix usa algoritmos avanzados para automatizar y optimizar su cadena de suministro de contenido (</a:t>
            </a:r>
            <a:r>
              <a:rPr lang="es-MX" sz="2800" dirty="0" err="1"/>
              <a:t>streaming</a:t>
            </a:r>
            <a:r>
              <a:rPr lang="es-MX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Desde la codificación de video hasta la entrega por CDN (Content </a:t>
            </a:r>
            <a:r>
              <a:rPr lang="es-MX" sz="2800" dirty="0" err="1"/>
              <a:t>Delivery</a:t>
            </a:r>
            <a:r>
              <a:rPr lang="es-MX" sz="2800" dirty="0"/>
              <a:t> Network), todo está </a:t>
            </a:r>
            <a:r>
              <a:rPr lang="es-MX" sz="2800" b="1" dirty="0"/>
              <a:t>automatizado para maximizar eficiencia</a:t>
            </a:r>
            <a:r>
              <a:rPr lang="es-MX" sz="2800" dirty="0"/>
              <a:t>.</a:t>
            </a:r>
          </a:p>
          <a:p>
            <a:endParaRPr lang="es-MX" sz="2800" dirty="0"/>
          </a:p>
          <a:p>
            <a:r>
              <a:rPr lang="es-MX" sz="2800" dirty="0"/>
              <a:t> Relación con Taylor:</a:t>
            </a:r>
            <a:br>
              <a:rPr lang="es-MX" sz="2800" dirty="0"/>
            </a:br>
            <a:endParaRPr lang="es-MX" sz="2800" dirty="0"/>
          </a:p>
          <a:p>
            <a:r>
              <a:rPr lang="es-MX" sz="2800" dirty="0"/>
              <a:t>Taylor defendía que todo proceso podía analizarse, descomponerse y mejorarse. </a:t>
            </a:r>
          </a:p>
          <a:p>
            <a:endParaRPr lang="es-MX" sz="2800" dirty="0"/>
          </a:p>
          <a:p>
            <a:r>
              <a:rPr lang="es-MX" sz="2800" dirty="0"/>
              <a:t>Netflix lo hace con ingeniería de software y datos.</a:t>
            </a:r>
          </a:p>
        </p:txBody>
      </p:sp>
    </p:spTree>
    <p:extLst>
      <p:ext uri="{BB962C8B-B14F-4D97-AF65-F5344CB8AC3E}">
        <p14:creationId xmlns:p14="http://schemas.microsoft.com/office/powerpoint/2010/main" val="1256213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-5354837" y="2718478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2629337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BD951D-A565-4387-B72A-6950D1720275}"/>
              </a:ext>
            </a:extLst>
          </p:cNvPr>
          <p:cNvSpPr txBox="1"/>
          <p:nvPr/>
        </p:nvSpPr>
        <p:spPr>
          <a:xfrm>
            <a:off x="2286000" y="571500"/>
            <a:ext cx="1455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/>
          </a:p>
          <a:p>
            <a:endParaRPr lang="es-MX" b="1" dirty="0"/>
          </a:p>
          <a:p>
            <a:r>
              <a:rPr lang="es-MX" b="1" dirty="0"/>
              <a:t>2. Análisis de datos en tiempo real para toma de decisiones</a:t>
            </a:r>
          </a:p>
          <a:p>
            <a:endParaRPr lang="es-MX" b="1" dirty="0"/>
          </a:p>
          <a:p>
            <a:r>
              <a:rPr lang="es-MX" b="1" dirty="0"/>
              <a:t>Ejemplo en Netflix:</a:t>
            </a:r>
            <a:br>
              <a:rPr lang="es-MX" dirty="0"/>
            </a:br>
            <a:endParaRPr lang="es-MX" dirty="0"/>
          </a:p>
          <a:p>
            <a:r>
              <a:rPr lang="es-MX" dirty="0"/>
              <a:t>Cada clic, cada pausa, cada visualización es medido. Analizan datos de comportamiento del usuario para </a:t>
            </a:r>
            <a:r>
              <a:rPr lang="es-MX" b="1" dirty="0"/>
              <a:t>decidir qué contenido producir o retirar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Relación con Taylor:</a:t>
            </a:r>
            <a:br>
              <a:rPr lang="es-MX" dirty="0"/>
            </a:br>
            <a:endParaRPr lang="es-MX" dirty="0"/>
          </a:p>
          <a:p>
            <a:r>
              <a:rPr lang="es-MX" dirty="0"/>
              <a:t>Esto es una evolución del </a:t>
            </a:r>
            <a:r>
              <a:rPr lang="es-MX" b="1" dirty="0"/>
              <a:t>"estudio de tiempos y movimientos"</a:t>
            </a:r>
            <a:r>
              <a:rPr lang="es-MX" dirty="0"/>
              <a:t>, ahora aplicado al consumo de contenido digital.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1F3EA3-2F22-F9D8-3AAE-8687E5EFDDF9}"/>
              </a:ext>
            </a:extLst>
          </p:cNvPr>
          <p:cNvSpPr txBox="1"/>
          <p:nvPr/>
        </p:nvSpPr>
        <p:spPr>
          <a:xfrm>
            <a:off x="1066800" y="647700"/>
            <a:ext cx="1554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3</a:t>
            </a:r>
            <a:r>
              <a:rPr lang="es-MX" sz="2800" b="1" dirty="0"/>
              <a:t>. Selección y capacitación altamente especializada del talento</a:t>
            </a:r>
          </a:p>
          <a:p>
            <a:endParaRPr lang="es-MX" sz="2800" b="1" dirty="0"/>
          </a:p>
          <a:p>
            <a:r>
              <a:rPr lang="es-MX" sz="2800" b="1" dirty="0"/>
              <a:t>Ejemplo en Netflix:</a:t>
            </a:r>
            <a:br>
              <a:rPr lang="es-MX" sz="2800" dirty="0"/>
            </a:br>
            <a:endParaRPr lang="es-MX" sz="2800" dirty="0"/>
          </a:p>
          <a:p>
            <a:r>
              <a:rPr lang="es-MX" sz="2800" dirty="0"/>
              <a:t>Netflix contrata solo a personas de alto desempeño (según su famosa </a:t>
            </a:r>
            <a:r>
              <a:rPr lang="es-MX" sz="2800" i="1" dirty="0"/>
              <a:t>"cultura del talento estrella"</a:t>
            </a:r>
            <a:r>
              <a:rPr lang="es-MX" sz="2800" dirty="0"/>
              <a:t>) y promueve la autonomía basada en resultados.</a:t>
            </a:r>
          </a:p>
          <a:p>
            <a:endParaRPr lang="es-MX" sz="2800" dirty="0"/>
          </a:p>
          <a:p>
            <a:r>
              <a:rPr lang="es-MX" sz="2800" dirty="0"/>
              <a:t>Relación con Taylor:</a:t>
            </a:r>
            <a:br>
              <a:rPr lang="es-MX" sz="2800" dirty="0"/>
            </a:br>
            <a:endParaRPr lang="es-MX" sz="2800" dirty="0"/>
          </a:p>
          <a:p>
            <a:r>
              <a:rPr lang="es-MX" sz="2800" dirty="0"/>
              <a:t>Taylor proponía elegir al trabajador “mejor capacitado” para cada tarea. </a:t>
            </a:r>
          </a:p>
          <a:p>
            <a:endParaRPr lang="es-MX" sz="2800" dirty="0"/>
          </a:p>
          <a:p>
            <a:r>
              <a:rPr lang="es-MX" sz="2800" dirty="0"/>
              <a:t>Netflix lo lleva más allá con procesos rigurosos de selección, pero también promueve la innovación personal.</a:t>
            </a:r>
          </a:p>
        </p:txBody>
      </p:sp>
    </p:spTree>
    <p:extLst>
      <p:ext uri="{BB962C8B-B14F-4D97-AF65-F5344CB8AC3E}">
        <p14:creationId xmlns:p14="http://schemas.microsoft.com/office/powerpoint/2010/main" val="3402608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235700" y="-1548807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6E6BA6-AE73-6446-2B02-8DC1103BB9DB}"/>
              </a:ext>
            </a:extLst>
          </p:cNvPr>
          <p:cNvSpPr txBox="1"/>
          <p:nvPr/>
        </p:nvSpPr>
        <p:spPr>
          <a:xfrm>
            <a:off x="2057400" y="2919186"/>
            <a:ext cx="1295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4. Productividad basada en resultados medibles</a:t>
            </a:r>
          </a:p>
          <a:p>
            <a:endParaRPr lang="es-MX" sz="2800" b="1" dirty="0"/>
          </a:p>
          <a:p>
            <a:r>
              <a:rPr lang="es-MX" sz="2800" b="1" dirty="0"/>
              <a:t>Ejemplo en Netflix:</a:t>
            </a:r>
          </a:p>
          <a:p>
            <a:br>
              <a:rPr lang="es-MX" sz="2800" dirty="0"/>
            </a:br>
            <a:r>
              <a:rPr lang="es-MX" sz="2800" dirty="0"/>
              <a:t>El desempeño de los equipos (por ejemplo, de desarrollo de producto, ingeniería, experiencia de usuario) se evalúa constantemente con métricas claras.</a:t>
            </a:r>
          </a:p>
          <a:p>
            <a:endParaRPr lang="es-MX" sz="2800" dirty="0"/>
          </a:p>
          <a:p>
            <a:r>
              <a:rPr lang="es-MX" sz="2800" dirty="0"/>
              <a:t>Relación con Taylor:</a:t>
            </a:r>
            <a:br>
              <a:rPr lang="es-MX" sz="2800" dirty="0"/>
            </a:br>
            <a:endParaRPr lang="es-MX" sz="2800" dirty="0"/>
          </a:p>
          <a:p>
            <a:r>
              <a:rPr lang="es-MX" sz="2800" dirty="0"/>
              <a:t>Esto se alinea con su idea de </a:t>
            </a:r>
            <a:r>
              <a:rPr lang="es-MX" sz="2800" b="1" dirty="0"/>
              <a:t>medir objetivamente la productividad</a:t>
            </a:r>
            <a:r>
              <a:rPr lang="es-MX" sz="2800" dirty="0"/>
              <a:t> y premiar con base en los resultados.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6955" cy="3046927"/>
            </a:xfrm>
            <a:custGeom>
              <a:avLst/>
              <a:gdLst/>
              <a:ahLst/>
              <a:cxnLst/>
              <a:rect l="l" t="t" r="r" b="b"/>
              <a:pathLst>
                <a:path w="5796955" h="3046927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>
              <a:solidFill>
                <a:srgbClr val="14494B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2832363" y="1543105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400000">
            <a:off x="-1746504" y="4718304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0466" cy="812800"/>
            </a:xfrm>
            <a:custGeom>
              <a:avLst/>
              <a:gdLst/>
              <a:ahLst/>
              <a:cxnLst/>
              <a:rect l="l" t="t" r="r" b="b"/>
              <a:pathLst>
                <a:path w="2070466" h="812800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8645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89600D4-C5BE-FECE-5777-04F1C7CDB961}"/>
              </a:ext>
            </a:extLst>
          </p:cNvPr>
          <p:cNvSpPr txBox="1"/>
          <p:nvPr/>
        </p:nvSpPr>
        <p:spPr>
          <a:xfrm>
            <a:off x="1828800" y="1562100"/>
            <a:ext cx="1432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5. Automatización de tareas repetitivas</a:t>
            </a:r>
          </a:p>
          <a:p>
            <a:endParaRPr lang="es-MX" b="1" dirty="0"/>
          </a:p>
          <a:p>
            <a:r>
              <a:rPr lang="es-MX" b="1" dirty="0"/>
              <a:t>Ejemplo en Netflix:</a:t>
            </a:r>
            <a:endParaRPr lang="es-MX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Uso de algoritmos para gestionar subtítulos, doblaje automático con 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Pruebas A/B automatizadas en la interfaz para medir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Herramientas internas para revisar bugs, contenido y calidad sin intervención humana constante</a:t>
            </a:r>
          </a:p>
          <a:p>
            <a:endParaRPr lang="es-MX" dirty="0"/>
          </a:p>
          <a:p>
            <a:r>
              <a:rPr lang="es-MX" dirty="0"/>
              <a:t> Relación con Taylor:</a:t>
            </a:r>
            <a:br>
              <a:rPr lang="es-MX" dirty="0"/>
            </a:br>
            <a:endParaRPr lang="es-MX" dirty="0"/>
          </a:p>
          <a:p>
            <a:r>
              <a:rPr lang="es-MX" dirty="0"/>
              <a:t>La automatización es la versión moderna del enfoque científico de Taylor para </a:t>
            </a:r>
            <a:r>
              <a:rPr lang="es-MX" b="1" dirty="0"/>
              <a:t>aumentar la eficiencia eliminando errores humanos y desperdicio de tiempo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E52000-EC24-B434-A890-987255118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51" y="965200"/>
            <a:ext cx="13420697" cy="83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9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-5354837" y="2718478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2629337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8F8986-C9AE-79F9-F481-8033F28D0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866900"/>
            <a:ext cx="12953999" cy="51818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235700" y="-1548807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85D341-9C10-D284-DD53-F26EBC338880}"/>
              </a:ext>
            </a:extLst>
          </p:cNvPr>
          <p:cNvSpPr txBox="1"/>
          <p:nvPr/>
        </p:nvSpPr>
        <p:spPr>
          <a:xfrm>
            <a:off x="1828800" y="2552700"/>
            <a:ext cx="1531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Transformaciones Clave en la Era Digital:</a:t>
            </a:r>
          </a:p>
          <a:p>
            <a:endParaRPr lang="es-MX" sz="3200" b="1" dirty="0"/>
          </a:p>
          <a:p>
            <a:r>
              <a:rPr lang="es-MX" sz="3200" b="1" dirty="0"/>
              <a:t>Planeación, organización, dirección y control</a:t>
            </a:r>
            <a:r>
              <a:rPr lang="es-MX" sz="3200" dirty="0"/>
              <a:t> se ven profundamente influenciadas por lo digital.</a:t>
            </a:r>
          </a:p>
          <a:p>
            <a:endParaRPr lang="es-MX" sz="3200" dirty="0"/>
          </a:p>
          <a:p>
            <a:r>
              <a:rPr lang="es-MX" sz="3200" dirty="0"/>
              <a:t>Se destacan tres cambios fundamentales:</a:t>
            </a:r>
          </a:p>
          <a:p>
            <a:endParaRPr lang="es-MX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3200" b="1" dirty="0"/>
              <a:t>Toma de decisiones basada en datos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3200" b="1" dirty="0"/>
              <a:t>Automatización de procesos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3200" b="1" dirty="0"/>
              <a:t>Estructuras organizacionales flexibles y colaborativas.</a:t>
            </a:r>
            <a:endParaRPr lang="es-MX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1AE1E6-139F-3733-8C91-08B5A1BADA7F}"/>
              </a:ext>
            </a:extLst>
          </p:cNvPr>
          <p:cNvSpPr txBox="1"/>
          <p:nvPr/>
        </p:nvSpPr>
        <p:spPr>
          <a:xfrm>
            <a:off x="228600" y="0"/>
            <a:ext cx="17678400" cy="1025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Sección 1: Introducción conceptual</a:t>
            </a:r>
          </a:p>
          <a:p>
            <a:endParaRPr lang="es-MX" sz="4000" b="1" dirty="0"/>
          </a:p>
          <a:p>
            <a:r>
              <a:rPr lang="es-MX" sz="4000" i="1" dirty="0"/>
              <a:t>La administración ha sido un pilar fundamental en el desarrollo de las organizaciones a lo largo del tiempo…</a:t>
            </a:r>
          </a:p>
          <a:p>
            <a:endParaRPr lang="es-MX" sz="4000" dirty="0"/>
          </a:p>
          <a:p>
            <a:r>
              <a:rPr lang="es-MX" sz="4000" b="1" dirty="0"/>
              <a:t>Subtemas:</a:t>
            </a:r>
          </a:p>
          <a:p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Breve historia de la administración: de lo clásico a lo digital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El papel del entorno digital en la evolución de la administración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Conceptos clave: transformación digital, automatización, liderazgo digital</a:t>
            </a:r>
          </a:p>
          <a:p>
            <a:endParaRPr lang="es-MX" sz="4000" b="1" dirty="0"/>
          </a:p>
          <a:p>
            <a:r>
              <a:rPr lang="es-MX" sz="4000" b="1" dirty="0"/>
              <a:t>Actividad sugerida:</a:t>
            </a: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Línea del tiempo interactiva sobre la evolución del pensamiento administrativo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Foro de reflexión: </a:t>
            </a:r>
          </a:p>
          <a:p>
            <a:endParaRPr lang="es-MX" sz="4000" i="1" dirty="0"/>
          </a:p>
          <a:p>
            <a:r>
              <a:rPr lang="es-MX" sz="4000" i="1" dirty="0"/>
              <a:t>¿Qué desafíos actuales enfrentan los administradores en entornos digitales?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05145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235700" y="-1548807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09E5E1-44EF-CEC4-861A-5BBE96DD5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625" y="2947681"/>
            <a:ext cx="9316750" cy="43916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ED429D-2034-7915-ABD0-65281E1E7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813" y="7367814"/>
            <a:ext cx="8106906" cy="1552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6955" cy="3046927"/>
            </a:xfrm>
            <a:custGeom>
              <a:avLst/>
              <a:gdLst/>
              <a:ahLst/>
              <a:cxnLst/>
              <a:rect l="l" t="t" r="r" b="b"/>
              <a:pathLst>
                <a:path w="5796955" h="3046927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>
              <a:solidFill>
                <a:srgbClr val="14494B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2832363" y="1543105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400000">
            <a:off x="-1746504" y="4718304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0466" cy="812800"/>
            </a:xfrm>
            <a:custGeom>
              <a:avLst/>
              <a:gdLst/>
              <a:ahLst/>
              <a:cxnLst/>
              <a:rect l="l" t="t" r="r" b="b"/>
              <a:pathLst>
                <a:path w="2070466" h="812800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8645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BD739C8-4DED-4F51-693B-D420CD286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562100"/>
            <a:ext cx="9611290" cy="61963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-5354837" y="2718478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2629337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096EBA-5776-89A5-47DB-0D4C6CBC202A}"/>
              </a:ext>
            </a:extLst>
          </p:cNvPr>
          <p:cNvSpPr txBox="1"/>
          <p:nvPr/>
        </p:nvSpPr>
        <p:spPr>
          <a:xfrm>
            <a:off x="3429000" y="571500"/>
            <a:ext cx="14173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Las funciones administrativas en el entorno digital:</a:t>
            </a:r>
          </a:p>
          <a:p>
            <a:endParaRPr lang="es-MX" b="1" dirty="0"/>
          </a:p>
          <a:p>
            <a:r>
              <a:rPr lang="es-MX" b="1" dirty="0"/>
              <a:t>a) Planeación</a:t>
            </a:r>
            <a:endParaRPr lang="es-MX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Estrategia en tiempos disruptivos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Planificación adaptativa y basada en datos</a:t>
            </a:r>
          </a:p>
          <a:p>
            <a:endParaRPr lang="es-MX" b="1" dirty="0"/>
          </a:p>
          <a:p>
            <a:r>
              <a:rPr lang="es-MX" b="1" dirty="0"/>
              <a:t>b) Organización</a:t>
            </a:r>
            <a:endParaRPr lang="es-MX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Equipos híbridos/remotos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Cultura organizacional digital y estructuras flexibles</a:t>
            </a:r>
          </a:p>
          <a:p>
            <a:endParaRPr lang="es-MX" b="1" dirty="0"/>
          </a:p>
          <a:p>
            <a:r>
              <a:rPr lang="es-MX" b="1" dirty="0"/>
              <a:t>c) Dirección</a:t>
            </a:r>
            <a:endParaRPr lang="es-MX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Liderazgo digital y gestión de talento en línea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Comunicación asincrónica, motivación a distancia</a:t>
            </a:r>
          </a:p>
          <a:p>
            <a:endParaRPr lang="es-MX" b="1" dirty="0"/>
          </a:p>
          <a:p>
            <a:r>
              <a:rPr lang="es-MX" b="1" dirty="0"/>
              <a:t>d) Control</a:t>
            </a:r>
            <a:endParaRPr lang="es-MX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KPIs en tiempo 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Herramientas tecnológicas para monitoreo y mejora continua</a:t>
            </a:r>
          </a:p>
          <a:p>
            <a:endParaRPr lang="es-MX" b="1" dirty="0"/>
          </a:p>
          <a:p>
            <a:endParaRPr lang="es-MX" i="1" dirty="0"/>
          </a:p>
          <a:p>
            <a:r>
              <a:rPr lang="es-MX" i="1" dirty="0"/>
              <a:t>¿Cuál función administrativa ha sido más impactada por la transformación digital y por qué?</a:t>
            </a:r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3937D95-0163-CA10-3472-46278F61E9F9}"/>
              </a:ext>
            </a:extLst>
          </p:cNvPr>
          <p:cNvSpPr txBox="1"/>
          <p:nvPr/>
        </p:nvSpPr>
        <p:spPr>
          <a:xfrm>
            <a:off x="533400" y="647700"/>
            <a:ext cx="171450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Explicación:</a:t>
            </a:r>
          </a:p>
          <a:p>
            <a:endParaRPr lang="es-MX" b="1" dirty="0"/>
          </a:p>
          <a:p>
            <a:r>
              <a:rPr lang="es-MX" b="1" dirty="0"/>
              <a:t>1. Planeación en la administración digital</a:t>
            </a:r>
          </a:p>
          <a:p>
            <a:endParaRPr lang="es-MX" b="1" i="1" dirty="0"/>
          </a:p>
          <a:p>
            <a:r>
              <a:rPr lang="es-MX" b="1" i="1" dirty="0"/>
              <a:t>Estrategia en tiempos disruptivos y planificación adaptativa basada en datos</a:t>
            </a:r>
            <a:endParaRPr lang="es-MX" b="1" dirty="0"/>
          </a:p>
          <a:p>
            <a:pPr algn="ctr"/>
            <a:br>
              <a:rPr lang="es-MX" dirty="0"/>
            </a:br>
            <a:r>
              <a:rPr lang="es-MX" b="1" dirty="0"/>
              <a:t>¿Qué es la planeación en administración?</a:t>
            </a:r>
          </a:p>
          <a:p>
            <a:pPr algn="ctr"/>
            <a:endParaRPr lang="es-MX" b="1" dirty="0"/>
          </a:p>
          <a:p>
            <a:r>
              <a:rPr lang="es-MX" dirty="0"/>
              <a:t>Es la </a:t>
            </a:r>
            <a:r>
              <a:rPr lang="es-MX" b="1" dirty="0"/>
              <a:t>primera función administrativa</a:t>
            </a:r>
            <a:r>
              <a:rPr lang="es-MX" dirty="0"/>
              <a:t> y consiste en </a:t>
            </a:r>
            <a:r>
              <a:rPr lang="es-MX" b="1" dirty="0"/>
              <a:t>definir:</a:t>
            </a:r>
          </a:p>
          <a:p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Objetivos,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Establecer metas 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Determinar las acciones necesarias</a:t>
            </a:r>
            <a:r>
              <a:rPr lang="es-MX" dirty="0"/>
              <a:t> para alcanzarlas.</a:t>
            </a:r>
          </a:p>
          <a:p>
            <a:endParaRPr lang="es-MX" dirty="0"/>
          </a:p>
          <a:p>
            <a:r>
              <a:rPr lang="es-MX" dirty="0"/>
              <a:t>Tradicionalmente, se hacía a largo plazo, en contextos estables.</a:t>
            </a:r>
          </a:p>
          <a:p>
            <a:endParaRPr lang="es-MX" dirty="0"/>
          </a:p>
          <a:p>
            <a:pPr algn="ctr"/>
            <a:r>
              <a:rPr lang="es-MX" b="1" dirty="0"/>
              <a:t>¿Qué cambia en tiempos disruptivos?</a:t>
            </a:r>
          </a:p>
          <a:p>
            <a:pPr algn="ctr"/>
            <a:endParaRPr lang="es-MX" b="1" dirty="0"/>
          </a:p>
          <a:p>
            <a:r>
              <a:rPr lang="es-MX" dirty="0"/>
              <a:t>Vivimos en un entorno </a:t>
            </a:r>
            <a:r>
              <a:rPr lang="es-MX" b="1" dirty="0"/>
              <a:t>VUCA</a:t>
            </a:r>
            <a:r>
              <a:rPr lang="es-MX" dirty="0"/>
              <a:t>:</a:t>
            </a:r>
          </a:p>
          <a:p>
            <a:endParaRPr lang="es-MX" dirty="0"/>
          </a:p>
          <a:p>
            <a:r>
              <a:rPr lang="es-MX" b="1" dirty="0"/>
              <a:t>Volátil</a:t>
            </a:r>
            <a:endParaRPr lang="es-MX" dirty="0"/>
          </a:p>
          <a:p>
            <a:r>
              <a:rPr lang="es-MX" b="1" dirty="0"/>
              <a:t>Incierto</a:t>
            </a:r>
            <a:endParaRPr lang="es-MX" dirty="0"/>
          </a:p>
          <a:p>
            <a:r>
              <a:rPr lang="es-MX" b="1" dirty="0"/>
              <a:t>Complejo</a:t>
            </a:r>
            <a:endParaRPr lang="es-MX" dirty="0"/>
          </a:p>
          <a:p>
            <a:r>
              <a:rPr lang="es-MX" b="1" dirty="0"/>
              <a:t>Ambiguo</a:t>
            </a:r>
          </a:p>
          <a:p>
            <a:endParaRPr lang="es-MX" dirty="0"/>
          </a:p>
          <a:p>
            <a:r>
              <a:rPr lang="es-MX" dirty="0"/>
              <a:t>Esto significa que los planes rígidos ya </a:t>
            </a:r>
            <a:r>
              <a:rPr lang="es-MX" b="1" dirty="0"/>
              <a:t>no funcionan</a:t>
            </a:r>
            <a:r>
              <a:rPr lang="es-MX" dirty="0"/>
              <a:t>. </a:t>
            </a:r>
          </a:p>
          <a:p>
            <a:endParaRPr lang="es-MX" dirty="0"/>
          </a:p>
          <a:p>
            <a:r>
              <a:rPr lang="es-MX" dirty="0"/>
              <a:t>Las organizaciones deben adaptarse constantemente a cambios tecnológicos, nuevos modelos de negocio, crisis globales, pandemias, inteligencia artificial, etc.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467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1785</Words>
  <Application>Microsoft Office PowerPoint</Application>
  <PresentationFormat>Personalizado</PresentationFormat>
  <Paragraphs>314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MAESTROS 2</dc:title>
  <dc:creator>lupita patiño</dc:creator>
  <cp:lastModifiedBy>Ma. Guadalupe Patiño Ramos</cp:lastModifiedBy>
  <cp:revision>15</cp:revision>
  <dcterms:created xsi:type="dcterms:W3CDTF">2006-08-16T00:00:00Z</dcterms:created>
  <dcterms:modified xsi:type="dcterms:W3CDTF">2025-10-03T07:07:13Z</dcterms:modified>
  <dc:identifier>DAGwMDx7ts4</dc:identifier>
</cp:coreProperties>
</file>