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323002-7663-0D9B-7DC3-E9CB29AA48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2419DB6-B691-96B2-D728-7CB8850716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3DA3640-D99D-695E-A5B2-DC80EDDA1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DA2F7-8B56-4705-9405-548CDE694BB3}" type="datetimeFigureOut">
              <a:rPr lang="es-MX" smtClean="0"/>
              <a:t>27/03/2026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ED1904-C0D0-9168-C30D-DA5877062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A7D8BC-2EFA-D4A3-533A-DAC77A7C6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AFCE-5486-496D-A6D2-CFFA1CE5057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98121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E2432D-E281-4C57-24A0-20D6BC6F9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E8DF8E2-C484-A3BE-EA86-15CA804C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92EB83-0FC6-B79E-A2F8-428EE2264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DA2F7-8B56-4705-9405-548CDE694BB3}" type="datetimeFigureOut">
              <a:rPr lang="es-MX" smtClean="0"/>
              <a:t>27/03/2026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F91021-295E-DAA3-64AD-7447EF7D4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597AA4-981F-2829-4DCA-7C4651EB3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AFCE-5486-496D-A6D2-CFFA1CE5057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69680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9BA7F0A-0B69-41B0-0A8F-BAF6A7B44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A316775-66A1-8820-EA94-81D8494E52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0D3684-975A-9046-DABE-8B712F17B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DA2F7-8B56-4705-9405-548CDE694BB3}" type="datetimeFigureOut">
              <a:rPr lang="es-MX" smtClean="0"/>
              <a:t>27/03/2026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2F1487-BF46-406D-5ED9-B8586BC25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638610-ED8C-B20B-B78A-853A0D2AD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AFCE-5486-496D-A6D2-CFFA1CE5057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01572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F9737F-584B-EA70-B293-C947F711B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B00D17-855E-7273-8AC0-E2FA320C4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EB23DE-222E-6CC3-0CB6-A71DD8679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DA2F7-8B56-4705-9405-548CDE694BB3}" type="datetimeFigureOut">
              <a:rPr lang="es-MX" smtClean="0"/>
              <a:t>27/03/2026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FF0101-2138-EC3B-3A1D-5FBFC723D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82CF9D-03AD-CE57-19E3-83B8606F1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AFCE-5486-496D-A6D2-CFFA1CE5057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57202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8B1A32-1BFA-1CDE-6BA3-29FBEE694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0C551A4-CA1B-7090-1F04-0606DAF10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D62F52-0EDD-F8CE-E818-AE671FBA6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DA2F7-8B56-4705-9405-548CDE694BB3}" type="datetimeFigureOut">
              <a:rPr lang="es-MX" smtClean="0"/>
              <a:t>27/03/2026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0057B9-1822-D377-1918-F9D6327B4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443C7F-19B1-3D17-04FA-06A8BC548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AFCE-5486-496D-A6D2-CFFA1CE5057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11677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8D9E54-D373-4F5E-5B04-54D184D7D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A87D0A-B827-2C81-5954-CBAF14C49C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2E2CE3F-62D3-B5C4-EDAB-FDFC1657A7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9C53041-FEFA-4677-B979-8FCD9982D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DA2F7-8B56-4705-9405-548CDE694BB3}" type="datetimeFigureOut">
              <a:rPr lang="es-MX" smtClean="0"/>
              <a:t>27/03/2026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5635667-C439-4710-CDDF-37C211AC8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0A6FF1D-7AF8-81F9-6725-A63839C12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AFCE-5486-496D-A6D2-CFFA1CE5057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5113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1D0AC0-9CFF-4950-71D9-BEB5BC085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FE23BF-66DE-27E5-0DE0-FCE4A8B5B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D5F122E-33E7-5560-639F-04BFC8BCF2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5F771D4-92FE-A77D-1709-56FC028CED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5621F18-869B-DBE6-6D09-426CD37090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77D1020-3A5A-7046-4A07-D64515A75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DA2F7-8B56-4705-9405-548CDE694BB3}" type="datetimeFigureOut">
              <a:rPr lang="es-MX" smtClean="0"/>
              <a:t>27/03/2026</a:t>
            </a:fld>
            <a:endParaRPr lang="es-MX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CF55DD3-11DC-CB54-6EDB-8185EE7F4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9762B64-656C-00A5-388A-B86870489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AFCE-5486-496D-A6D2-CFFA1CE5057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87846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788A0C-1415-0945-D620-B28FA0F60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8E8464E-A8EF-D6D4-0B0A-ADD221176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DA2F7-8B56-4705-9405-548CDE694BB3}" type="datetimeFigureOut">
              <a:rPr lang="es-MX" smtClean="0"/>
              <a:t>27/03/2026</a:t>
            </a:fld>
            <a:endParaRPr lang="es-MX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33D8253-52D6-712B-3E50-66BE1DD5F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27B6DC-ECEC-27F0-53ED-D8813F9CE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AFCE-5486-496D-A6D2-CFFA1CE5057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01983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CFF8147-7250-5FD0-C831-919AAE652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DA2F7-8B56-4705-9405-548CDE694BB3}" type="datetimeFigureOut">
              <a:rPr lang="es-MX" smtClean="0"/>
              <a:t>27/03/2026</a:t>
            </a:fld>
            <a:endParaRPr lang="es-MX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695B791-79E5-FA2C-85EC-196649B44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8CAFBB2-E1D2-C6E0-33A4-B1039CA40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AFCE-5486-496D-A6D2-CFFA1CE5057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83365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D9F85D-58F2-9B1C-FEF0-65219FAC6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6F26C14-D069-974D-10E2-AFC9DBC4E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5A22D6A-D191-1A9E-5DFB-E02DBAA1FB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56D9194-EC6A-9860-627A-AB6F1F216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DA2F7-8B56-4705-9405-548CDE694BB3}" type="datetimeFigureOut">
              <a:rPr lang="es-MX" smtClean="0"/>
              <a:t>27/03/2026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89A9121-04AB-A7FF-95B1-D60BDE5EB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2C153A2-ED1B-CD71-4B7A-0A92ACC13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AFCE-5486-496D-A6D2-CFFA1CE5057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7972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F5BE3D-7F78-195D-D8B6-A88E90BA7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344F609-6FAD-D6F6-68E4-E6B0350F05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7B77E0-D390-B8E2-7174-32FA9DC909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6411595-5420-3825-F923-D450C4062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DA2F7-8B56-4705-9405-548CDE694BB3}" type="datetimeFigureOut">
              <a:rPr lang="es-MX" smtClean="0"/>
              <a:t>27/03/2026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8D22DD0-E583-25E5-1589-C94DDDAF5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D4B70A1-A484-4B22-3402-A78AD5E09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AFCE-5486-496D-A6D2-CFFA1CE5057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1235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8B4B686-CDAB-DA17-B8A9-34141DDE9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7249602-0DFF-5FED-954B-741A9C1F8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667EA5-DE52-1C47-B0A0-730FC0CA80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EDA2F7-8B56-4705-9405-548CDE694BB3}" type="datetimeFigureOut">
              <a:rPr lang="es-MX" smtClean="0"/>
              <a:t>27/03/2026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59264C-976D-0B49-AB4F-D9571965D1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0540C58-583B-D803-0DD1-67E3D76738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04AFCE-5486-496D-A6D2-CFFA1CE5057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87520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643EB90-954B-92EE-09ED-0D30299C2C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258950"/>
            <a:ext cx="11277600" cy="234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177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7DEC1BC-7715-99BD-3756-B6709432D757}"/>
              </a:ext>
            </a:extLst>
          </p:cNvPr>
          <p:cNvSpPr txBox="1"/>
          <p:nvPr/>
        </p:nvSpPr>
        <p:spPr>
          <a:xfrm>
            <a:off x="553673" y="302004"/>
            <a:ext cx="1133352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b) Muestreo estratificado</a:t>
            </a:r>
          </a:p>
          <a:p>
            <a:endParaRPr lang="es-MX" b="1" dirty="0"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>
                <a:effectLst/>
              </a:rPr>
              <a:t>Definición:</a:t>
            </a:r>
            <a:r>
              <a:rPr lang="es-MX" dirty="0">
                <a:effectLst/>
              </a:rPr>
              <a:t> la población se divide en subgrupos (estratos) con características clave, y se seleccionan muestras proporcionales de cada uno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>
                <a:effectLst/>
              </a:rPr>
              <a:t>Características:</a:t>
            </a:r>
            <a:r>
              <a:rPr lang="es-MX" dirty="0">
                <a:effectLst/>
              </a:rPr>
              <a:t> más complejo, pero garantiza representatividad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>
                <a:effectLst/>
              </a:rPr>
              <a:t>Ventaja:</a:t>
            </a:r>
            <a:r>
              <a:rPr lang="es-MX" dirty="0">
                <a:effectLst/>
              </a:rPr>
              <a:t> asegura que todos los subgrupos importantes estén incluidos en el estudio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>
                <a:effectLst/>
              </a:rPr>
              <a:t>Desventaja:</a:t>
            </a:r>
            <a:r>
              <a:rPr lang="es-MX" dirty="0">
                <a:effectLst/>
              </a:rPr>
              <a:t> requiere más planificación y recursos.</a:t>
            </a:r>
            <a:endParaRPr lang="es-MX" dirty="0"/>
          </a:p>
          <a:p>
            <a:endParaRPr lang="es-MX" b="1" dirty="0">
              <a:effectLst/>
            </a:endParaRPr>
          </a:p>
          <a:p>
            <a:r>
              <a:rPr lang="es-MX" b="1" dirty="0">
                <a:effectLst/>
              </a:rPr>
              <a:t>Ejemplo:</a:t>
            </a:r>
            <a:r>
              <a:rPr lang="es-MX" dirty="0">
                <a:effectLst/>
              </a:rPr>
              <a:t> en una empresa con 2,000 empleados en cuatro regiones, se selecciona un número proporcional de participantes de cada región y de diferentes áreas funcionales.</a:t>
            </a:r>
            <a:endParaRPr lang="es-MX" dirty="0"/>
          </a:p>
          <a:p>
            <a:endParaRPr lang="es-MX" b="1" dirty="0"/>
          </a:p>
          <a:p>
            <a:r>
              <a:rPr lang="es-MX" b="1" dirty="0"/>
              <a:t>Diferencia clave:</a:t>
            </a:r>
          </a:p>
          <a:p>
            <a:endParaRPr lang="es-MX" b="1" dirty="0"/>
          </a:p>
          <a:p>
            <a:pPr marL="342900" indent="-342900">
              <a:buAutoNum type="alphaLcParenR"/>
            </a:pPr>
            <a:r>
              <a:rPr lang="es-MX" b="1" dirty="0">
                <a:effectLst/>
              </a:rPr>
              <a:t>Conveniencia:</a:t>
            </a:r>
            <a:r>
              <a:rPr lang="es-MX" dirty="0">
                <a:effectLst/>
              </a:rPr>
              <a:t> se basa en accesibilidad igual a rápido pero sesgado</a:t>
            </a:r>
          </a:p>
          <a:p>
            <a:pPr marL="342900" indent="-342900">
              <a:buAutoNum type="alphaLcParenR"/>
            </a:pPr>
            <a:r>
              <a:rPr lang="es-MX" b="1" dirty="0">
                <a:effectLst/>
              </a:rPr>
              <a:t>Estratificado:</a:t>
            </a:r>
            <a:r>
              <a:rPr lang="es-MX" dirty="0">
                <a:effectLst/>
              </a:rPr>
              <a:t> se basa en representatividad igual a confiable y generalizable</a:t>
            </a:r>
          </a:p>
          <a:p>
            <a:endParaRPr lang="es-MX" dirty="0"/>
          </a:p>
          <a:p>
            <a:r>
              <a:rPr lang="es-MX" dirty="0">
                <a:effectLst/>
              </a:rPr>
              <a:t>El muestreo por conveniencia es como </a:t>
            </a:r>
            <a:r>
              <a:rPr lang="es-MX" b="1" dirty="0">
                <a:effectLst/>
              </a:rPr>
              <a:t>probar solo la sopa de la parte superior de la olla</a:t>
            </a:r>
            <a:r>
              <a:rPr lang="es-MX" dirty="0">
                <a:effectLst/>
              </a:rPr>
              <a:t>: rápido, pero no refleja todo el sabor.</a:t>
            </a:r>
          </a:p>
          <a:p>
            <a:endParaRPr lang="es-MX" dirty="0"/>
          </a:p>
          <a:p>
            <a:r>
              <a:rPr lang="es-MX" dirty="0">
                <a:effectLst/>
              </a:rPr>
              <a:t>El muestreo estratificado es como </a:t>
            </a:r>
            <a:r>
              <a:rPr lang="es-MX" b="1" dirty="0">
                <a:effectLst/>
              </a:rPr>
              <a:t>tomar una muestra de cada parte de la olla</a:t>
            </a:r>
            <a:r>
              <a:rPr lang="es-MX" dirty="0">
                <a:effectLst/>
              </a:rPr>
              <a:t>: más trabajo, pero refleja mejor el conjunto.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76053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732CDCF-B2A2-B769-92A6-8F3ECB1033AB}"/>
              </a:ext>
            </a:extLst>
          </p:cNvPr>
          <p:cNvSpPr txBox="1"/>
          <p:nvPr/>
        </p:nvSpPr>
        <p:spPr>
          <a:xfrm>
            <a:off x="285226" y="318782"/>
            <a:ext cx="1176975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Empresas que aplican muestreo por conveniencia</a:t>
            </a:r>
          </a:p>
          <a:p>
            <a:endParaRPr lang="es-MX" b="1" dirty="0">
              <a:effectLst/>
            </a:endParaRPr>
          </a:p>
          <a:p>
            <a:r>
              <a:rPr lang="es-MX" b="1" dirty="0">
                <a:effectLst/>
              </a:rPr>
              <a:t>a) </a:t>
            </a:r>
            <a:r>
              <a:rPr lang="es-MX" b="1" dirty="0" err="1">
                <a:effectLst/>
              </a:rPr>
              <a:t>Retail</a:t>
            </a:r>
            <a:r>
              <a:rPr lang="es-MX" b="1" dirty="0">
                <a:effectLst/>
              </a:rPr>
              <a:t> y consumo masivo:</a:t>
            </a:r>
            <a:endParaRPr lang="es-MX" dirty="0"/>
          </a:p>
          <a:p>
            <a:pPr lvl="1"/>
            <a:endParaRPr lang="es-MX" b="1" dirty="0">
              <a:effectLst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b="1" dirty="0">
                <a:effectLst/>
              </a:rPr>
              <a:t>Tiendas departamentales y supermercados</a:t>
            </a:r>
            <a:r>
              <a:rPr lang="es-MX" dirty="0">
                <a:effectLst/>
              </a:rPr>
              <a:t> suelen encuestar a clientes que ya están en el punto de venta (ejemplo: Walmart o Soriana en México)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b="1" dirty="0">
                <a:effectLst/>
              </a:rPr>
              <a:t>Marcas de moda y cosméticos</a:t>
            </a:r>
            <a:r>
              <a:rPr lang="es-MX" dirty="0">
                <a:effectLst/>
              </a:rPr>
              <a:t> aplican encuestas rápidas en centros comerciales o vía redes sociales.</a:t>
            </a:r>
            <a:endParaRPr lang="es-MX" dirty="0"/>
          </a:p>
          <a:p>
            <a:pPr lvl="1"/>
            <a:endParaRPr lang="es-MX" b="1" dirty="0">
              <a:effectLst/>
            </a:endParaRPr>
          </a:p>
          <a:p>
            <a:pPr lvl="1"/>
            <a:r>
              <a:rPr lang="es-MX" b="1" dirty="0"/>
              <a:t>b) </a:t>
            </a:r>
            <a:r>
              <a:rPr lang="es-MX" b="1" dirty="0">
                <a:effectLst/>
              </a:rPr>
              <a:t>Marketing digital:</a:t>
            </a:r>
            <a:endParaRPr lang="es-MX" b="1" dirty="0"/>
          </a:p>
          <a:p>
            <a:pPr lvl="1"/>
            <a:endParaRPr lang="es-MX" b="1" dirty="0">
              <a:effectLst/>
            </a:endParaRPr>
          </a:p>
          <a:p>
            <a:pPr lvl="1"/>
            <a:r>
              <a:rPr lang="es-MX" dirty="0">
                <a:effectLst/>
              </a:rPr>
              <a:t>Empresas que lanzan productos nuevos recogen opiniones en Instagram o Facebook de usuarios disponibles en línea.</a:t>
            </a:r>
            <a:endParaRPr lang="es-MX" dirty="0"/>
          </a:p>
          <a:p>
            <a:endParaRPr lang="es-MX" b="1" dirty="0">
              <a:effectLst/>
            </a:endParaRPr>
          </a:p>
          <a:p>
            <a:r>
              <a:rPr lang="es-MX" b="1" dirty="0"/>
              <a:t>c) </a:t>
            </a:r>
            <a:r>
              <a:rPr lang="es-MX" b="1" dirty="0">
                <a:effectLst/>
              </a:rPr>
              <a:t>Educación:</a:t>
            </a:r>
            <a:endParaRPr lang="es-MX" b="1" dirty="0"/>
          </a:p>
          <a:p>
            <a:endParaRPr lang="es-MX" b="1" dirty="0">
              <a:effectLst/>
            </a:endParaRPr>
          </a:p>
          <a:p>
            <a:r>
              <a:rPr lang="es-MX" dirty="0">
                <a:effectLst/>
              </a:rPr>
              <a:t>Universidades que encuestan solo a estudiantes presentes en clase en lugar de toda la matrícula.</a:t>
            </a:r>
            <a:endParaRPr lang="es-MX" dirty="0"/>
          </a:p>
          <a:p>
            <a:endParaRPr lang="es-MX" dirty="0">
              <a:effectLst/>
            </a:endParaRPr>
          </a:p>
          <a:p>
            <a:r>
              <a:rPr lang="es-MX" dirty="0">
                <a:effectLst/>
              </a:rPr>
              <a:t>Ventaja: rapidez y bajo costo.</a:t>
            </a:r>
          </a:p>
          <a:p>
            <a:endParaRPr lang="es-MX" dirty="0"/>
          </a:p>
          <a:p>
            <a:r>
              <a:rPr lang="es-MX" dirty="0">
                <a:effectLst/>
              </a:rPr>
              <a:t>Desventaja: resultados sesgados, no representan a toda la población.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41550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C4967A9-F00A-F470-E504-0499A3614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416" y="457200"/>
            <a:ext cx="10661168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30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FD073016-B734-483B-8953-5BADEE1451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38600" y="0"/>
            <a:ext cx="8157458" cy="6858000"/>
          </a:xfrm>
          <a:prstGeom prst="rect">
            <a:avLst/>
          </a:prstGeom>
          <a:gradFill>
            <a:gsLst>
              <a:gs pos="2000">
                <a:schemeClr val="accent1"/>
              </a:gs>
              <a:gs pos="78000">
                <a:schemeClr val="accent1">
                  <a:lumMod val="50000"/>
                </a:schemeClr>
              </a:gs>
              <a:gs pos="100000">
                <a:srgbClr val="000000">
                  <a:alpha val="85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90A7EAB6-59D3-4325-8DE6-E0CA4009C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4537" y="1839884"/>
            <a:ext cx="8157460" cy="5017687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30000"/>
                </a:schemeClr>
              </a:gs>
              <a:gs pos="100000">
                <a:srgbClr val="000000">
                  <a:alpha val="44000"/>
                </a:srgb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063179" y="-33131"/>
            <a:ext cx="6857999" cy="6923403"/>
          </a:xfrm>
          <a:prstGeom prst="rect">
            <a:avLst/>
          </a:prstGeom>
          <a:gradFill>
            <a:gsLst>
              <a:gs pos="56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BD98404-6D79-92BA-7C03-00C3AE34BF9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67"/>
          <a:stretch>
            <a:fillRect/>
          </a:stretch>
        </p:blipFill>
        <p:spPr>
          <a:xfrm>
            <a:off x="457200" y="539114"/>
            <a:ext cx="11277600" cy="5779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444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F72774B-F17F-4324-AA75-DF9B52B483DB}"/>
              </a:ext>
            </a:extLst>
          </p:cNvPr>
          <p:cNvSpPr txBox="1"/>
          <p:nvPr/>
        </p:nvSpPr>
        <p:spPr>
          <a:xfrm>
            <a:off x="81280" y="314960"/>
            <a:ext cx="11938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La relevancia de los datos en la toma de decisiones estratégicas:</a:t>
            </a:r>
          </a:p>
          <a:p>
            <a:endParaRPr lang="es-MX" b="1" dirty="0"/>
          </a:p>
          <a:p>
            <a:r>
              <a:rPr lang="es-MX" dirty="0">
                <a:effectLst/>
              </a:rPr>
              <a:t>En cualquier proceso de consultoría o investigación, los </a:t>
            </a:r>
            <a:r>
              <a:rPr lang="es-MX" b="1" dirty="0">
                <a:effectLst/>
              </a:rPr>
              <a:t>datos son la base sobre la cual se construyen las decisiones</a:t>
            </a:r>
            <a:r>
              <a:rPr lang="es-MX" dirty="0">
                <a:effectLst/>
              </a:rPr>
              <a:t>. </a:t>
            </a:r>
          </a:p>
          <a:p>
            <a:endParaRPr lang="es-MX" dirty="0"/>
          </a:p>
          <a:p>
            <a:r>
              <a:rPr lang="es-MX" dirty="0">
                <a:effectLst/>
              </a:rPr>
              <a:t>Sin información confiable, las estrategias se convierten en simples suposiciones. </a:t>
            </a:r>
          </a:p>
          <a:p>
            <a:endParaRPr lang="es-MX" dirty="0"/>
          </a:p>
          <a:p>
            <a:r>
              <a:rPr lang="es-MX" dirty="0">
                <a:effectLst/>
              </a:rPr>
              <a:t>Los datos permiten:</a:t>
            </a:r>
            <a:endParaRPr lang="es-MX" dirty="0"/>
          </a:p>
          <a:p>
            <a:endParaRPr lang="es-MX" b="1" dirty="0"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>
                <a:effectLst/>
              </a:rPr>
              <a:t>Reducir la incertidumbre</a:t>
            </a:r>
            <a:r>
              <a:rPr lang="es-MX" dirty="0">
                <a:effectLst/>
              </a:rPr>
              <a:t>: ayudan a entender el contexto real y a anticipar riesgos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>
                <a:effectLst/>
              </a:rPr>
              <a:t>Respaldar decisiones con evidencia</a:t>
            </a:r>
            <a:r>
              <a:rPr lang="es-MX" dirty="0">
                <a:effectLst/>
              </a:rPr>
              <a:t>: generan confianza en clientes y stakeholders</a:t>
            </a:r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>
                <a:effectLst/>
              </a:rPr>
              <a:t>Detectar oportunidades y problemas</a:t>
            </a:r>
            <a:r>
              <a:rPr lang="es-MX" dirty="0">
                <a:effectLst/>
              </a:rPr>
              <a:t>: muestran patrones, tendencias y áreas críticas.</a:t>
            </a:r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>
                <a:effectLst/>
              </a:rPr>
              <a:t>Evaluar resultados</a:t>
            </a:r>
            <a:r>
              <a:rPr lang="es-MX" dirty="0">
                <a:effectLst/>
              </a:rPr>
              <a:t>: permiten medir el impacto de las acciones implementadas.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50915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7460365E-5F4F-6AB8-C6C3-C4550D0902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320" y="60676"/>
            <a:ext cx="9185352" cy="679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960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A00B371-3B1F-0737-5E44-F0FEA230AB3E}"/>
              </a:ext>
            </a:extLst>
          </p:cNvPr>
          <p:cNvSpPr txBox="1"/>
          <p:nvPr/>
        </p:nvSpPr>
        <p:spPr>
          <a:xfrm>
            <a:off x="193040" y="355600"/>
            <a:ext cx="1186688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Ejemplo práctico:</a:t>
            </a:r>
          </a:p>
          <a:p>
            <a:endParaRPr lang="es-MX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>
                <a:effectLst/>
              </a:rPr>
              <a:t>Imagina una consultoría que asesora a una empresa sobre la satisfacción de sus clientes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>
                <a:effectLst/>
              </a:rPr>
              <a:t>Si la encuesta se aplica solo a un grupo reducido y no representativo, los resultados estarán </a:t>
            </a:r>
            <a:r>
              <a:rPr lang="es-MX" b="1" dirty="0">
                <a:effectLst/>
              </a:rPr>
              <a:t>sesgados</a:t>
            </a:r>
            <a:endParaRPr lang="es-MX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>
                <a:effectLst/>
              </a:rPr>
              <a:t>La empresa podría invertir en cambios innecesarios o ignorar problemas reales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>
                <a:effectLst/>
              </a:rPr>
              <a:t>El proyecto fracasa porque las decisiones se basaron en información incompleta.</a:t>
            </a:r>
            <a:endParaRPr lang="es-MX" dirty="0"/>
          </a:p>
          <a:p>
            <a:endParaRPr lang="es-MX" dirty="0">
              <a:effectLst/>
            </a:endParaRPr>
          </a:p>
          <a:p>
            <a:r>
              <a:rPr lang="es-MX" dirty="0">
                <a:effectLst/>
              </a:rPr>
              <a:t>Este ejemplo muestra que </a:t>
            </a:r>
            <a:r>
              <a:rPr lang="es-MX" b="1" dirty="0">
                <a:effectLst/>
              </a:rPr>
              <a:t>datos mal recolectados es igual a decisiones equivocadas</a:t>
            </a:r>
            <a:r>
              <a:rPr lang="es-MX" dirty="0">
                <a:effectLst/>
              </a:rPr>
              <a:t>.</a:t>
            </a:r>
            <a:endParaRPr lang="es-MX" dirty="0"/>
          </a:p>
          <a:p>
            <a:endParaRPr lang="es-MX" b="1" dirty="0">
              <a:effectLst/>
            </a:endParaRPr>
          </a:p>
          <a:p>
            <a:r>
              <a:rPr lang="es-MX" b="1" dirty="0">
                <a:effectLst/>
              </a:rPr>
              <a:t>¿Qué riesgos existen si los datos no son confiables?</a:t>
            </a:r>
            <a:r>
              <a:rPr lang="es-MX" dirty="0">
                <a:effectLst/>
              </a:rPr>
              <a:t> </a:t>
            </a:r>
          </a:p>
          <a:p>
            <a:endParaRPr lang="es-MX" dirty="0"/>
          </a:p>
          <a:p>
            <a:endParaRPr lang="es-MX" dirty="0">
              <a:effectLst/>
            </a:endParaRPr>
          </a:p>
          <a:p>
            <a:r>
              <a:rPr lang="es-MX" dirty="0">
                <a:effectLst/>
              </a:rPr>
              <a:t>La </a:t>
            </a:r>
            <a:r>
              <a:rPr lang="es-MX" b="1" dirty="0">
                <a:effectLst/>
              </a:rPr>
              <a:t>recolección de información</a:t>
            </a:r>
            <a:r>
              <a:rPr lang="es-MX" dirty="0">
                <a:effectLst/>
              </a:rPr>
              <a:t> es el proceso mediante el cual obtenemos datos relevantes para responder una pregunta de investigación o diagnosticar una situación en consultoría. </a:t>
            </a:r>
          </a:p>
          <a:p>
            <a:endParaRPr lang="es-MX" dirty="0"/>
          </a:p>
          <a:p>
            <a:r>
              <a:rPr lang="es-MX" dirty="0">
                <a:effectLst/>
              </a:rPr>
              <a:t>La calidad de los resultados depende directamente de la calidad de los datos, por lo que la </a:t>
            </a:r>
            <a:r>
              <a:rPr lang="es-MX" b="1" dirty="0">
                <a:effectLst/>
              </a:rPr>
              <a:t>planeación</a:t>
            </a:r>
            <a:r>
              <a:rPr lang="es-MX" dirty="0">
                <a:effectLst/>
              </a:rPr>
              <a:t> es fundamental.</a:t>
            </a:r>
            <a:endParaRPr lang="es-MX" dirty="0"/>
          </a:p>
          <a:p>
            <a:endParaRPr lang="es-MX" dirty="0">
              <a:effectLst/>
            </a:endParaRPr>
          </a:p>
          <a:p>
            <a:endParaRPr lang="es-MX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8085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5E6CFF1-2F42-4E10-9A97-F116F46F5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6C3C748-4FBC-500F-2DD6-0BFBE998798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 t="881"/>
          <a:stretch>
            <a:fillRect/>
          </a:stretch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6A8629B-8289-498B-939B-1CA0C10618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12899" y="2286000"/>
            <a:ext cx="0" cy="2286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C6730B72-B958-7CB2-0639-75242ABA457D}"/>
              </a:ext>
            </a:extLst>
          </p:cNvPr>
          <p:cNvSpPr txBox="1"/>
          <p:nvPr/>
        </p:nvSpPr>
        <p:spPr>
          <a:xfrm>
            <a:off x="7534641" y="1065862"/>
            <a:ext cx="3860002" cy="4726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>
                <a:solidFill>
                  <a:srgbClr val="FFFFFF"/>
                </a:solidFill>
              </a:rPr>
              <a:t>Un caso reciente es el de </a:t>
            </a:r>
            <a:r>
              <a:rPr lang="en-US" sz="2000" b="1" i="1" dirty="0">
                <a:solidFill>
                  <a:srgbClr val="FFFFFF"/>
                </a:solidFill>
              </a:rPr>
              <a:t>Boeing</a:t>
            </a:r>
            <a:r>
              <a:rPr lang="en-US" sz="2000" b="1" dirty="0">
                <a:solidFill>
                  <a:srgbClr val="FFFFFF"/>
                </a:solidFill>
              </a:rPr>
              <a:t>, que en los últimos tres años enfrentó graves problemas por decisiones basadas en datos incompletos y mal gestionados.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>
                <a:solidFill>
                  <a:srgbClr val="FFFFFF"/>
                </a:solidFill>
              </a:rPr>
              <a:t>La empresa subestimó información crítica sobre fallas técnicas y retroalimentación de pilotos en el modelo 737 MAX, lo que derivó en pérdidas millonarias, sanciones regulatorias y un fuerte golpe a su reputación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FFFFFF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6099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64EB842-E47E-7C26-547A-1010AB4EB784}"/>
              </a:ext>
            </a:extLst>
          </p:cNvPr>
          <p:cNvSpPr txBox="1"/>
          <p:nvPr/>
        </p:nvSpPr>
        <p:spPr>
          <a:xfrm>
            <a:off x="411061" y="427839"/>
            <a:ext cx="113503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MX" dirty="0"/>
              <a:t>Planeación (revisa de favor el documento que cargue en plataforma)</a:t>
            </a:r>
          </a:p>
          <a:p>
            <a:endParaRPr lang="es-MX" dirty="0"/>
          </a:p>
          <a:p>
            <a:r>
              <a:rPr lang="es-MX" b="1" dirty="0"/>
              <a:t>2. Cronograma</a:t>
            </a:r>
          </a:p>
          <a:p>
            <a:endParaRPr lang="es-MX" dirty="0"/>
          </a:p>
          <a:p>
            <a:r>
              <a:rPr lang="es-MX" dirty="0"/>
              <a:t>El cronograma es una herramienta fundamental para asegurar el cumplimiento ordenado y oportuno de las actividades de recolección. </a:t>
            </a:r>
          </a:p>
          <a:p>
            <a:endParaRPr lang="es-MX" dirty="0"/>
          </a:p>
          <a:p>
            <a:r>
              <a:rPr lang="es-MX" dirty="0"/>
              <a:t>Permite anticipar necesidades, distribuir la carga de trabajo y evitar cuellos de botella que puedan retrasar el análisis posterior.</a:t>
            </a:r>
          </a:p>
          <a:p>
            <a:endParaRPr lang="es-MX" dirty="0"/>
          </a:p>
          <a:p>
            <a:r>
              <a:rPr lang="es-MX" dirty="0"/>
              <a:t>3. </a:t>
            </a:r>
            <a:r>
              <a:rPr lang="es-MX" b="1" dirty="0"/>
              <a:t>Selección de muestras representativas</a:t>
            </a:r>
          </a:p>
          <a:p>
            <a:endParaRPr lang="es-MX" b="1" dirty="0"/>
          </a:p>
          <a:p>
            <a:r>
              <a:rPr lang="es-MX" dirty="0">
                <a:effectLst/>
              </a:rPr>
              <a:t>La </a:t>
            </a:r>
            <a:r>
              <a:rPr lang="es-MX" b="1" dirty="0">
                <a:effectLst/>
              </a:rPr>
              <a:t>muestra</a:t>
            </a:r>
            <a:r>
              <a:rPr lang="es-MX" dirty="0">
                <a:effectLst/>
              </a:rPr>
              <a:t> es el grupo de participantes o elementos que se estudian para obtener conclusiones sobre una población más amplia. Si la muestra no refleja las características principales de la población, los resultados serán poco confiables y no podrán generalizarse.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86716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6EFD785-890B-185A-DD94-0F0422EA5D6E}"/>
              </a:ext>
            </a:extLst>
          </p:cNvPr>
          <p:cNvSpPr txBox="1"/>
          <p:nvPr/>
        </p:nvSpPr>
        <p:spPr>
          <a:xfrm>
            <a:off x="302004" y="310393"/>
            <a:ext cx="1176136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effectLst/>
              </a:rPr>
              <a:t>La diferencia entre el </a:t>
            </a:r>
            <a:r>
              <a:rPr lang="es-MX" b="1" dirty="0">
                <a:effectLst/>
              </a:rPr>
              <a:t>muestreo por conveniencia</a:t>
            </a:r>
            <a:r>
              <a:rPr lang="es-MX" dirty="0">
                <a:effectLst/>
              </a:rPr>
              <a:t> y el </a:t>
            </a:r>
            <a:r>
              <a:rPr lang="es-MX" b="1" dirty="0">
                <a:effectLst/>
              </a:rPr>
              <a:t>muestreo estratificado</a:t>
            </a:r>
            <a:r>
              <a:rPr lang="es-MX" dirty="0">
                <a:effectLst/>
              </a:rPr>
              <a:t> está en el grado de rigor y representatividad que ofrecen:</a:t>
            </a:r>
            <a:endParaRPr lang="es-MX" dirty="0"/>
          </a:p>
          <a:p>
            <a:endParaRPr lang="es-MX" b="1" dirty="0"/>
          </a:p>
          <a:p>
            <a:pPr marL="342900" indent="-342900">
              <a:buAutoNum type="alphaLcParenR"/>
            </a:pPr>
            <a:r>
              <a:rPr lang="es-MX" b="1" dirty="0"/>
              <a:t>Muestreo por conveniencia</a:t>
            </a:r>
          </a:p>
          <a:p>
            <a:pPr marL="342900" indent="-342900">
              <a:buAutoNum type="alphaLcParenR"/>
            </a:pPr>
            <a:endParaRPr lang="es-MX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>
                <a:effectLst/>
              </a:rPr>
              <a:t>Definición:</a:t>
            </a:r>
            <a:r>
              <a:rPr lang="es-MX" dirty="0">
                <a:effectLst/>
              </a:rPr>
              <a:t> se seleccionan los participantes que son más fáciles de acceder para el investigador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>
                <a:effectLst/>
              </a:rPr>
              <a:t>Características:</a:t>
            </a:r>
            <a:r>
              <a:rPr lang="es-MX" dirty="0">
                <a:effectLst/>
              </a:rPr>
              <a:t> rápido, económico, pero poco riguroso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>
                <a:effectLst/>
              </a:rPr>
              <a:t>Ventaja:</a:t>
            </a:r>
            <a:r>
              <a:rPr lang="es-MX" dirty="0">
                <a:effectLst/>
              </a:rPr>
              <a:t> útil en estudios exploratorios o cuando hay pocos recursos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>
                <a:effectLst/>
              </a:rPr>
              <a:t>Desventaja:</a:t>
            </a:r>
            <a:r>
              <a:rPr lang="es-MX" dirty="0">
                <a:effectLst/>
              </a:rPr>
              <a:t> alto riesgo de sesgo, porque no todos los perfiles de la población están representados.</a:t>
            </a:r>
            <a:endParaRPr lang="es-MX" dirty="0"/>
          </a:p>
          <a:p>
            <a:endParaRPr lang="es-MX" b="1" dirty="0">
              <a:effectLst/>
            </a:endParaRPr>
          </a:p>
          <a:p>
            <a:r>
              <a:rPr lang="es-MX" b="1" dirty="0">
                <a:effectLst/>
              </a:rPr>
              <a:t>Ejemplo:</a:t>
            </a:r>
            <a:r>
              <a:rPr lang="es-MX" dirty="0">
                <a:effectLst/>
              </a:rPr>
              <a:t> encuestar solo a los empleados que están disponibles en la oficina central, ignorando a los que trabajan en otras sucursales.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668659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771</Words>
  <Application>Microsoft Office PowerPoint</Application>
  <PresentationFormat>Panorámica</PresentationFormat>
  <Paragraphs>86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Ma. Guadalupe Patiño Ramos</dc:creator>
  <cp:lastModifiedBy>Ma. Guadalupe Patiño Ramos</cp:lastModifiedBy>
  <cp:revision>7</cp:revision>
  <dcterms:created xsi:type="dcterms:W3CDTF">2026-03-27T20:24:28Z</dcterms:created>
  <dcterms:modified xsi:type="dcterms:W3CDTF">2026-03-27T21:59:49Z</dcterms:modified>
</cp:coreProperties>
</file>