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74" r:id="rId8"/>
    <p:sldId id="275" r:id="rId9"/>
    <p:sldId id="260" r:id="rId10"/>
    <p:sldId id="276" r:id="rId11"/>
    <p:sldId id="262" r:id="rId12"/>
    <p:sldId id="278" r:id="rId13"/>
    <p:sldId id="277" r:id="rId14"/>
    <p:sldId id="279" r:id="rId15"/>
    <p:sldId id="280" r:id="rId16"/>
    <p:sldId id="281" r:id="rId1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F3324D-52B9-139C-F838-DA90BCC64069}"/>
              </a:ext>
            </a:extLst>
          </p:cNvPr>
          <p:cNvSpPr txBox="1"/>
          <p:nvPr/>
        </p:nvSpPr>
        <p:spPr>
          <a:xfrm>
            <a:off x="3276600" y="2705100"/>
            <a:ext cx="1242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MX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UNIDAD 3</a:t>
            </a:r>
            <a:br>
              <a:rPr kumimoji="0" lang="es-MX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br>
              <a:rPr kumimoji="0" lang="es-MX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</a:br>
            <a:r>
              <a:rPr kumimoji="0" lang="es-MX" sz="5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Cultura y comportamiento organizacional en negocios digitales</a:t>
            </a:r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B513321-FC75-05E8-BE65-4509DDB555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481" y="6321359"/>
            <a:ext cx="5306165" cy="29436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2BD0EBA-7AA8-3EDE-04A8-F8E240E62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2230727"/>
            <a:ext cx="16357599" cy="582554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00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F38064F-D1EA-79BB-46A9-00FBAD496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4130" y="2919186"/>
            <a:ext cx="4439270" cy="5620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472245-345D-832C-138A-AE6F37520A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5460" y="4381500"/>
            <a:ext cx="8040222" cy="512516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7331B7-77D9-2BEB-4784-50B137797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419100"/>
            <a:ext cx="11506200" cy="952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68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649495D-1317-117D-368A-53E0A5E8C1D6}"/>
              </a:ext>
            </a:extLst>
          </p:cNvPr>
          <p:cNvSpPr txBox="1"/>
          <p:nvPr/>
        </p:nvSpPr>
        <p:spPr>
          <a:xfrm>
            <a:off x="457200" y="571500"/>
            <a:ext cx="1767840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Explicación:</a:t>
            </a:r>
          </a:p>
          <a:p>
            <a:endParaRPr lang="es-MX" b="1" dirty="0"/>
          </a:p>
          <a:p>
            <a:pPr marL="342900" indent="-342900">
              <a:buAutoNum type="arabicPeriod"/>
            </a:pPr>
            <a:r>
              <a:rPr lang="es-MX" b="1" dirty="0"/>
              <a:t>Digital-</a:t>
            </a:r>
            <a:r>
              <a:rPr lang="es-MX" b="1" dirty="0" err="1"/>
              <a:t>first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Las empresas como </a:t>
            </a:r>
            <a:r>
              <a:rPr lang="es-MX" b="1" dirty="0"/>
              <a:t>Amazon</a:t>
            </a:r>
            <a:r>
              <a:rPr lang="es-MX" dirty="0"/>
              <a:t> y </a:t>
            </a:r>
            <a:r>
              <a:rPr lang="es-MX" b="1" dirty="0"/>
              <a:t>Spotify</a:t>
            </a:r>
            <a:r>
              <a:rPr lang="es-MX" dirty="0"/>
              <a:t> se aseguran de que la tecnología sea el medio principal para toda la interacción interna, desde la comunicación hasta la toma de decisiones y la colaboración</a:t>
            </a:r>
          </a:p>
          <a:p>
            <a:endParaRPr lang="es-MX" b="1" dirty="0"/>
          </a:p>
          <a:p>
            <a:r>
              <a:rPr lang="es-MX" b="1" dirty="0"/>
              <a:t>2. Enfoque en la agilidad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Las empresas como </a:t>
            </a:r>
            <a:r>
              <a:rPr lang="es-MX" b="1" dirty="0"/>
              <a:t>Netflix</a:t>
            </a:r>
            <a:r>
              <a:rPr lang="es-MX" dirty="0"/>
              <a:t> y </a:t>
            </a:r>
            <a:r>
              <a:rPr lang="es-MX" b="1" dirty="0"/>
              <a:t>Zara</a:t>
            </a:r>
            <a:r>
              <a:rPr lang="es-MX" dirty="0"/>
              <a:t> son conocidas por su capacidad para responder rápidamente a los cambios en el mercado. </a:t>
            </a:r>
          </a:p>
          <a:p>
            <a:endParaRPr lang="es-MX" dirty="0"/>
          </a:p>
          <a:p>
            <a:r>
              <a:rPr lang="es-MX" dirty="0"/>
              <a:t>Esto se debe a su cultura organizacional basada en </a:t>
            </a:r>
            <a:r>
              <a:rPr lang="es-MX" b="1" dirty="0"/>
              <a:t>innovación constante</a:t>
            </a:r>
            <a:r>
              <a:rPr lang="es-MX" dirty="0"/>
              <a:t> y </a:t>
            </a:r>
            <a:r>
              <a:rPr lang="es-MX" b="1" dirty="0"/>
              <a:t>ajustes rápidos</a:t>
            </a:r>
            <a:r>
              <a:rPr lang="es-MX" dirty="0"/>
              <a:t> mediante metodologías ágiles.</a:t>
            </a:r>
          </a:p>
          <a:p>
            <a:endParaRPr lang="es-MX" b="1" dirty="0"/>
          </a:p>
          <a:p>
            <a:r>
              <a:rPr lang="es-MX" b="1" dirty="0"/>
              <a:t>3. Centrado en el usuario y el colaborador</a:t>
            </a:r>
            <a:r>
              <a:rPr lang="es-MX" dirty="0"/>
              <a:t>: </a:t>
            </a:r>
          </a:p>
          <a:p>
            <a:endParaRPr lang="es-MX" b="1" dirty="0"/>
          </a:p>
          <a:p>
            <a:r>
              <a:rPr lang="es-MX" b="1" dirty="0"/>
              <a:t>Salesforce</a:t>
            </a:r>
            <a:r>
              <a:rPr lang="es-MX" dirty="0"/>
              <a:t> y </a:t>
            </a:r>
            <a:r>
              <a:rPr lang="es-MX" b="1" dirty="0"/>
              <a:t>Airbnb</a:t>
            </a:r>
            <a:r>
              <a:rPr lang="es-MX" dirty="0"/>
              <a:t> se destacan por poner tanto a los </a:t>
            </a:r>
            <a:r>
              <a:rPr lang="es-MX" b="1" dirty="0"/>
              <a:t>clientes</a:t>
            </a:r>
            <a:r>
              <a:rPr lang="es-MX" dirty="0"/>
              <a:t> como a los </a:t>
            </a:r>
            <a:r>
              <a:rPr lang="es-MX" b="1" dirty="0"/>
              <a:t>empleados</a:t>
            </a:r>
            <a:r>
              <a:rPr lang="es-MX" dirty="0"/>
              <a:t> en el centro de su cultura organizacional</a:t>
            </a:r>
          </a:p>
          <a:p>
            <a:endParaRPr lang="es-MX" dirty="0"/>
          </a:p>
          <a:p>
            <a:r>
              <a:rPr lang="es-MX" dirty="0"/>
              <a:t>La personalización de la experiencia es clave, tanto en la interfaz con el cliente como en el empoderamiento de los empleados para que puedan tomar decisiones autónomas.</a:t>
            </a:r>
          </a:p>
          <a:p>
            <a:endParaRPr lang="es-MX" b="1" dirty="0"/>
          </a:p>
          <a:p>
            <a:r>
              <a:rPr lang="es-MX" b="1" dirty="0"/>
              <a:t>4. Horizontal y descentralizada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Empresas como </a:t>
            </a:r>
            <a:r>
              <a:rPr lang="es-MX" b="1" dirty="0"/>
              <a:t>Google</a:t>
            </a:r>
            <a:r>
              <a:rPr lang="es-MX" dirty="0"/>
              <a:t> y </a:t>
            </a:r>
            <a:r>
              <a:rPr lang="es-MX" b="1" dirty="0"/>
              <a:t>Valve</a:t>
            </a:r>
            <a:r>
              <a:rPr lang="es-MX" dirty="0"/>
              <a:t> tienen una estructura organizacional que promueve la toma de decisiones descentralizada y evita jerarquías rígidas</a:t>
            </a:r>
          </a:p>
          <a:p>
            <a:endParaRPr lang="es-MX" dirty="0"/>
          </a:p>
          <a:p>
            <a:r>
              <a:rPr lang="es-MX" dirty="0"/>
              <a:t>Los empleados tienen libertad para actuar y liderar proyectos de manera autónoma, lo que fomenta la creatividad y la colaboración.</a:t>
            </a:r>
          </a:p>
          <a:p>
            <a:endParaRPr lang="es-MX" b="1" dirty="0"/>
          </a:p>
          <a:p>
            <a:r>
              <a:rPr lang="es-MX" b="1" dirty="0"/>
              <a:t>5. Medible y visible a través de datos</a:t>
            </a:r>
            <a:r>
              <a:rPr lang="es-MX" dirty="0"/>
              <a:t>: </a:t>
            </a:r>
          </a:p>
          <a:p>
            <a:endParaRPr lang="es-MX" dirty="0"/>
          </a:p>
          <a:p>
            <a:r>
              <a:rPr lang="es-MX" dirty="0"/>
              <a:t>Empresas como </a:t>
            </a:r>
            <a:r>
              <a:rPr lang="es-MX" b="1" dirty="0"/>
              <a:t>Uber</a:t>
            </a:r>
            <a:r>
              <a:rPr lang="es-MX" dirty="0"/>
              <a:t> y </a:t>
            </a:r>
            <a:r>
              <a:rPr lang="es-MX" b="1" dirty="0"/>
              <a:t>Facebook</a:t>
            </a:r>
            <a:r>
              <a:rPr lang="es-MX" dirty="0"/>
              <a:t> se basan fuertemente en el análisis de datos. Utilizan información en tiempo real para </a:t>
            </a:r>
            <a:r>
              <a:rPr lang="es-MX" b="1" dirty="0"/>
              <a:t>optimizar procesos</a:t>
            </a:r>
            <a:r>
              <a:rPr lang="es-MX" dirty="0"/>
              <a:t>, ya sea mejorando la eficiencia de la plataforma o personalizando la experiencia del usuario.</a:t>
            </a:r>
          </a:p>
        </p:txBody>
      </p:sp>
    </p:spTree>
    <p:extLst>
      <p:ext uri="{BB962C8B-B14F-4D97-AF65-F5344CB8AC3E}">
        <p14:creationId xmlns:p14="http://schemas.microsoft.com/office/powerpoint/2010/main" val="2757706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564234" y="-380505"/>
            <a:ext cx="2741457" cy="2065483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337461" y="633219"/>
            <a:ext cx="968052" cy="96805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5065223" y="982710"/>
            <a:ext cx="1031208" cy="103120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4034964" y="0"/>
            <a:ext cx="4253036" cy="2221255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964516" y="9173251"/>
            <a:ext cx="2241769" cy="111374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83C12F8-F39C-0C9D-0B37-AB8F3EF3E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898" y="965200"/>
            <a:ext cx="12550202" cy="8356598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406120" y="9679714"/>
            <a:ext cx="1222354" cy="607286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0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6446955" y="3537"/>
            <a:ext cx="2814980" cy="2649013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05794" y="9050499"/>
            <a:ext cx="968052" cy="96805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5154" y="8581662"/>
            <a:ext cx="3392947" cy="1705336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8A6BD97-0C7C-9B70-5987-626BC744D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3916679"/>
            <a:ext cx="16357599" cy="24536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0970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6446955" y="3537"/>
            <a:ext cx="2814980" cy="2649013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05794" y="9050499"/>
            <a:ext cx="968052" cy="96805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15154" y="8581662"/>
            <a:ext cx="3392947" cy="1705336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BFE6749-A310-BBDB-5786-EE3332A8E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1393" y="965200"/>
            <a:ext cx="10885212" cy="835659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7020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E8D0281-35C0-BAA1-CA38-FBA72CE641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6307" y="3790761"/>
            <a:ext cx="11355385" cy="27054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V="1">
            <a:off x="-5354837" y="2718478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12629337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490459-596B-8D5F-BFDC-AF369ADD0E0E}"/>
              </a:ext>
            </a:extLst>
          </p:cNvPr>
          <p:cNvSpPr txBox="1"/>
          <p:nvPr/>
        </p:nvSpPr>
        <p:spPr>
          <a:xfrm>
            <a:off x="2667000" y="1485900"/>
            <a:ext cx="1463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dirty="0"/>
              <a:t>Uno de los primeros temas que revisarás es el de la cultura empresarial en el entorno digital, donde entenderás cómo los valores, normas y comportamientos compartidos influyen en el clima organizacional y cómo esta cultura puede ser una ventaja competitiva si se alinea con la innovación y la agilidad. </a:t>
            </a:r>
          </a:p>
          <a:p>
            <a:endParaRPr lang="es-MX" sz="2800" dirty="0"/>
          </a:p>
          <a:p>
            <a:r>
              <a:rPr lang="es-MX" sz="2800" dirty="0"/>
              <a:t>Después, explorarás el rol del liderazgo y el trabajo en equipo, elementos esenciales en las empresas digitales, donde se espera que los líderes sean facilitadores del desarrollo del talento y promotores de ambientes de colaboración, incluso en equipos distribuidos o remotos</a:t>
            </a:r>
            <a:r>
              <a:rPr lang="es-MX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8696352" y="38719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0"/>
                </a:moveTo>
                <a:lnTo>
                  <a:pt x="15266288" y="0"/>
                </a:lnTo>
                <a:lnTo>
                  <a:pt x="15266288" y="5457698"/>
                </a:lnTo>
                <a:lnTo>
                  <a:pt x="0" y="54576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3" name="Freeform 3"/>
          <p:cNvSpPr/>
          <p:nvPr/>
        </p:nvSpPr>
        <p:spPr>
          <a:xfrm>
            <a:off x="6235700" y="-1548807"/>
            <a:ext cx="6835018" cy="4467993"/>
          </a:xfrm>
          <a:custGeom>
            <a:avLst/>
            <a:gdLst/>
            <a:ahLst/>
            <a:cxnLst/>
            <a:rect l="l" t="t" r="r" b="b"/>
            <a:pathLst>
              <a:path w="6835018" h="4467993">
                <a:moveTo>
                  <a:pt x="0" y="0"/>
                </a:moveTo>
                <a:lnTo>
                  <a:pt x="6835018" y="0"/>
                </a:lnTo>
                <a:lnTo>
                  <a:pt x="6835018" y="4467993"/>
                </a:lnTo>
                <a:lnTo>
                  <a:pt x="0" y="44679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80" r="-1361" b="-48280"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4" name="Freeform 4"/>
          <p:cNvSpPr/>
          <p:nvPr/>
        </p:nvSpPr>
        <p:spPr>
          <a:xfrm rot="5400000" flipV="1">
            <a:off x="-5773527" y="3592510"/>
            <a:ext cx="15266287" cy="5457698"/>
          </a:xfrm>
          <a:custGeom>
            <a:avLst/>
            <a:gdLst/>
            <a:ahLst/>
            <a:cxnLst/>
            <a:rect l="l" t="t" r="r" b="b"/>
            <a:pathLst>
              <a:path w="15266287" h="5457698">
                <a:moveTo>
                  <a:pt x="0" y="5457698"/>
                </a:moveTo>
                <a:lnTo>
                  <a:pt x="15266287" y="5457698"/>
                </a:lnTo>
                <a:lnTo>
                  <a:pt x="15266287" y="0"/>
                </a:lnTo>
                <a:lnTo>
                  <a:pt x="0" y="0"/>
                </a:lnTo>
                <a:lnTo>
                  <a:pt x="0" y="545769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E91875-8070-1133-B89B-9421D29290D4}"/>
              </a:ext>
            </a:extLst>
          </p:cNvPr>
          <p:cNvSpPr txBox="1"/>
          <p:nvPr/>
        </p:nvSpPr>
        <p:spPr>
          <a:xfrm>
            <a:off x="2362200" y="2919186"/>
            <a:ext cx="13487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Otro aspecto importante de esta unidad es la gestión del cambio y la adaptabilidad, competencias clave en un entorno donde la tecnología cambia constantemente y exige que tanto las personas como los procesos evolucionen con rapidez</a:t>
            </a:r>
          </a:p>
          <a:p>
            <a:endParaRPr lang="es-MX" sz="3200" dirty="0"/>
          </a:p>
          <a:p>
            <a:r>
              <a:rPr lang="es-MX" sz="3200" dirty="0"/>
              <a:t>Aprenderás qué estrategias utilizan las organizaciones para reducir la resistencia al cambio y fortalecer una mentalidad digital en sus colaboradores. </a:t>
            </a:r>
          </a:p>
          <a:p>
            <a:endParaRPr lang="es-MX" sz="3200" dirty="0"/>
          </a:p>
          <a:p>
            <a:r>
              <a:rPr lang="es-MX" sz="3200" dirty="0"/>
              <a:t>Finalmente, revisarás el tema de la diversidad e inclusión en las empresas tecnológicas, un componente fundamental no solo para fomentar la equidad, sino también para mejorar la creatividad, la innovación y el rendimiento de los equipos.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4A4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3473EC-4CB9-363D-705B-41A36406ED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73"/>
          <a:stretch>
            <a:fillRect/>
          </a:stretch>
        </p:blipFill>
        <p:spPr>
          <a:xfrm>
            <a:off x="965200" y="1831087"/>
            <a:ext cx="16357599" cy="662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31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23260B0-04DE-0314-E60E-7C38DCCE9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065" y="685800"/>
            <a:ext cx="14983869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96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C381FE7-E430-84C9-87BF-92D495227068}"/>
              </a:ext>
            </a:extLst>
          </p:cNvPr>
          <p:cNvSpPr txBox="1"/>
          <p:nvPr/>
        </p:nvSpPr>
        <p:spPr>
          <a:xfrm>
            <a:off x="609600" y="952500"/>
            <a:ext cx="17068800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Cultura Organizacional en la Era Digital</a:t>
            </a:r>
          </a:p>
          <a:p>
            <a:pPr algn="ctr"/>
            <a:endParaRPr lang="es-MX" sz="2800" b="1" dirty="0"/>
          </a:p>
          <a:p>
            <a:r>
              <a:rPr lang="es-MX" sz="2800" b="1" dirty="0"/>
              <a:t>Introducción:</a:t>
            </a:r>
          </a:p>
          <a:p>
            <a:endParaRPr lang="es-MX" sz="2800" b="1" dirty="0"/>
          </a:p>
          <a:p>
            <a:r>
              <a:rPr lang="es-MX" sz="2800" dirty="0"/>
              <a:t>La </a:t>
            </a:r>
            <a:r>
              <a:rPr lang="es-MX" sz="2800" b="1" dirty="0"/>
              <a:t>cultura organizacional</a:t>
            </a:r>
            <a:r>
              <a:rPr lang="es-MX" sz="2800" dirty="0"/>
              <a:t> es un concepto que surge de la sociología y la antropología organizacional</a:t>
            </a:r>
          </a:p>
          <a:p>
            <a:endParaRPr lang="es-MX" sz="2800" dirty="0"/>
          </a:p>
          <a:p>
            <a:r>
              <a:rPr lang="es-MX" sz="2800" dirty="0"/>
              <a:t>Se entiende como el conjunto de:</a:t>
            </a:r>
          </a:p>
          <a:p>
            <a:endParaRPr lang="es-MX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Valores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Normas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Creencias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Hábitos 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MX" sz="2800" dirty="0"/>
              <a:t>Formas de interacción que definen cómo se comportan los miembros de una organización</a:t>
            </a:r>
          </a:p>
          <a:p>
            <a:endParaRPr lang="es-MX" sz="2800" dirty="0"/>
          </a:p>
          <a:p>
            <a:r>
              <a:rPr lang="es-MX" sz="2800" dirty="0"/>
              <a:t>Uno de los referentes más citados es </a:t>
            </a:r>
            <a:r>
              <a:rPr lang="es-MX" sz="2800" b="1" dirty="0"/>
              <a:t>Edgar </a:t>
            </a:r>
            <a:r>
              <a:rPr lang="es-MX" sz="2800" b="1" dirty="0" err="1"/>
              <a:t>Schein</a:t>
            </a:r>
            <a:r>
              <a:rPr lang="es-MX" sz="2800" dirty="0"/>
              <a:t>, quien en los años 80 propuso que la cultura organizacional tiene tres niveles:</a:t>
            </a:r>
          </a:p>
          <a:p>
            <a:endParaRPr lang="es-MX" sz="2800" b="1" dirty="0"/>
          </a:p>
          <a:p>
            <a:pPr marL="514350" indent="-514350">
              <a:buAutoNum type="alphaLcParenR"/>
            </a:pPr>
            <a:r>
              <a:rPr lang="es-MX" sz="2800" b="1" dirty="0"/>
              <a:t>Artefactos visibles</a:t>
            </a:r>
            <a:r>
              <a:rPr lang="es-MX" sz="2800" dirty="0"/>
              <a:t>: símbolos, estructuras, rutinas</a:t>
            </a:r>
          </a:p>
          <a:p>
            <a:pPr marL="514350" indent="-514350">
              <a:buAutoNum type="alphaLcParenR"/>
            </a:pPr>
            <a:r>
              <a:rPr lang="es-MX" sz="2800" b="1" dirty="0"/>
              <a:t>Valores compartidos</a:t>
            </a:r>
            <a:r>
              <a:rPr lang="es-MX" sz="2800" dirty="0"/>
              <a:t>: principios orientadores que guían la conducta</a:t>
            </a:r>
          </a:p>
          <a:p>
            <a:pPr marL="514350" indent="-514350">
              <a:buAutoNum type="alphaLcParenR"/>
            </a:pPr>
            <a:r>
              <a:rPr lang="es-MX" sz="2800" b="1" dirty="0"/>
              <a:t>Supuestos básicos</a:t>
            </a:r>
            <a:r>
              <a:rPr lang="es-MX" sz="2800" dirty="0"/>
              <a:t>: creencias profundas y difíciles de modificar.</a:t>
            </a:r>
          </a:p>
        </p:txBody>
      </p:sp>
    </p:spTree>
    <p:extLst>
      <p:ext uri="{BB962C8B-B14F-4D97-AF65-F5344CB8AC3E}">
        <p14:creationId xmlns:p14="http://schemas.microsoft.com/office/powerpoint/2010/main" val="3700827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BF234E-9F27-3ABA-14BA-1B973335B7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720090"/>
            <a:ext cx="12420600" cy="860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41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62575" y="1028700"/>
            <a:ext cx="15562849" cy="8179961"/>
            <a:chOff x="0" y="0"/>
            <a:chExt cx="5796956" cy="304692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96955" cy="3046927"/>
            </a:xfrm>
            <a:custGeom>
              <a:avLst/>
              <a:gdLst/>
              <a:ahLst/>
              <a:cxnLst/>
              <a:rect l="l" t="t" r="r" b="b"/>
              <a:pathLst>
                <a:path w="5796955" h="3046927">
                  <a:moveTo>
                    <a:pt x="0" y="0"/>
                  </a:moveTo>
                  <a:lnTo>
                    <a:pt x="5796955" y="0"/>
                  </a:lnTo>
                  <a:lnTo>
                    <a:pt x="5796955" y="3046927"/>
                  </a:lnTo>
                  <a:lnTo>
                    <a:pt x="0" y="304692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04775" cap="sq">
              <a:solidFill>
                <a:srgbClr val="14494B"/>
              </a:solidFill>
              <a:prstDash val="solid"/>
              <a:miter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9050"/>
              <a:ext cx="5796956" cy="3027877"/>
            </a:xfrm>
            <a:prstGeom prst="rect">
              <a:avLst/>
            </a:prstGeom>
          </p:spPr>
          <p:txBody>
            <a:bodyPr lIns="48876" tIns="48876" rIns="48876" bIns="48876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5400000">
            <a:off x="12832363" y="1543105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sp>
        <p:nvSpPr>
          <p:cNvPr id="6" name="Freeform 6"/>
          <p:cNvSpPr/>
          <p:nvPr/>
        </p:nvSpPr>
        <p:spPr>
          <a:xfrm rot="-5400000">
            <a:off x="-1746504" y="4718304"/>
            <a:ext cx="7315200" cy="3822192"/>
          </a:xfrm>
          <a:custGeom>
            <a:avLst/>
            <a:gdLst/>
            <a:ahLst/>
            <a:cxnLst/>
            <a:rect l="l" t="t" r="r" b="b"/>
            <a:pathLst>
              <a:path w="7315200" h="3822192">
                <a:moveTo>
                  <a:pt x="0" y="0"/>
                </a:moveTo>
                <a:lnTo>
                  <a:pt x="7315200" y="0"/>
                </a:lnTo>
                <a:lnTo>
                  <a:pt x="7315200" y="3822192"/>
                </a:lnTo>
                <a:lnTo>
                  <a:pt x="0" y="38221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MX"/>
          </a:p>
        </p:txBody>
      </p:sp>
      <p:grpSp>
        <p:nvGrpSpPr>
          <p:cNvPr id="7" name="Group 7"/>
          <p:cNvGrpSpPr/>
          <p:nvPr/>
        </p:nvGrpSpPr>
        <p:grpSpPr>
          <a:xfrm>
            <a:off x="12559313" y="7868811"/>
            <a:ext cx="7861300" cy="3086100"/>
            <a:chOff x="0" y="0"/>
            <a:chExt cx="2070466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070466" cy="812800"/>
            </a:xfrm>
            <a:custGeom>
              <a:avLst/>
              <a:gdLst/>
              <a:ahLst/>
              <a:cxnLst/>
              <a:rect l="l" t="t" r="r" b="b"/>
              <a:pathLst>
                <a:path w="2070466" h="812800">
                  <a:moveTo>
                    <a:pt x="0" y="0"/>
                  </a:moveTo>
                  <a:lnTo>
                    <a:pt x="2070466" y="0"/>
                  </a:lnTo>
                  <a:lnTo>
                    <a:pt x="2070466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MX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9050"/>
              <a:ext cx="2070466" cy="7937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13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2398645" y="6157563"/>
            <a:ext cx="5964314" cy="5516817"/>
          </a:xfrm>
          <a:custGeom>
            <a:avLst/>
            <a:gdLst/>
            <a:ahLst/>
            <a:cxnLst/>
            <a:rect l="l" t="t" r="r" b="b"/>
            <a:pathLst>
              <a:path w="5964314" h="5516817">
                <a:moveTo>
                  <a:pt x="0" y="0"/>
                </a:moveTo>
                <a:lnTo>
                  <a:pt x="5964314" y="0"/>
                </a:lnTo>
                <a:lnTo>
                  <a:pt x="5964314" y="5516816"/>
                </a:lnTo>
                <a:lnTo>
                  <a:pt x="0" y="551681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4791" r="-1361" b="-4791"/>
            </a:stretch>
          </a:blipFill>
        </p:spPr>
        <p:txBody>
          <a:bodyPr/>
          <a:lstStyle/>
          <a:p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6E87B672-5EB5-202F-4E9A-312C7F20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360" y="2909575"/>
            <a:ext cx="10955279" cy="44678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547</Words>
  <Application>Microsoft Office PowerPoint</Application>
  <PresentationFormat>Personalizado</PresentationFormat>
  <Paragraphs>55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 Display</vt:lpstr>
      <vt:lpstr>Calibri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MAESTROS 2</dc:title>
  <dc:creator>LUPITA PATIÑO</dc:creator>
  <cp:lastModifiedBy>Ma. Guadalupe Patiño Ramos</cp:lastModifiedBy>
  <cp:revision>8</cp:revision>
  <dcterms:created xsi:type="dcterms:W3CDTF">2006-08-16T00:00:00Z</dcterms:created>
  <dcterms:modified xsi:type="dcterms:W3CDTF">2025-11-21T21:58:07Z</dcterms:modified>
  <dc:identifier>DAGwMDx7ts4</dc:identifier>
</cp:coreProperties>
</file>