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10287000" cx="18288000"/>
  <p:notesSz cx="6858000" cy="9144000"/>
  <p:embeddedFontLst>
    <p:embeddedFont>
      <p:font typeface="Merriweath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hk4BcMg4CwTPpN3M/0pqLHw+xI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5A4ABCD-50D6-4BA8-9B7A-ABE0970F5BE8}">
  <a:tblStyle styleId="{25A4ABCD-50D6-4BA8-9B7A-ABE0970F5BE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erriweather-regular.fntdata"/><Relationship Id="rId21" Type="http://schemas.openxmlformats.org/officeDocument/2006/relationships/slide" Target="slides/slide15.xml"/><Relationship Id="rId24" Type="http://schemas.openxmlformats.org/officeDocument/2006/relationships/font" Target="fonts/Merriweather-italic.fntdata"/><Relationship Id="rId23" Type="http://schemas.openxmlformats.org/officeDocument/2006/relationships/font" Target="fonts/Merriweath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Merriweath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c50f40aab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3c50f40aab3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8.png"/><Relationship Id="rId8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Diseño y planeación de negocios digitales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Diseño de Modelos de Negocio Digital</a:t>
            </a:r>
            <a:endParaRPr b="1" sz="2500">
              <a:solidFill>
                <a:srgbClr val="64748B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98668d2668_0_31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BMC vs. Lean Canvas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g398668d2668_0_31"/>
          <p:cNvGraphicFramePr/>
          <p:nvPr/>
        </p:nvGraphicFramePr>
        <p:xfrm>
          <a:off x="3888350" y="342900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{25A4ABCD-50D6-4BA8-9B7A-ABE0970F5BE8}</a:tableStyleId>
              </a:tblPr>
              <a:tblGrid>
                <a:gridCol w="2562000"/>
                <a:gridCol w="5835650"/>
                <a:gridCol w="5361225"/>
              </a:tblGrid>
              <a:tr h="7905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Característica</a:t>
                      </a:r>
                      <a:endParaRPr b="1" sz="235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238125" marB="238125" marR="238125" marL="238125"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Business Model Canvas (BMC)</a:t>
                      </a:r>
                      <a:endParaRPr b="1" sz="235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238125" marB="238125" marR="238125" marL="238125">
                    <a:solidFill>
                      <a:srgbClr val="00508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chemeClr val="dk2"/>
                          </a:solidFill>
                          <a:highlight>
                            <a:srgbClr val="FFFFFF"/>
                          </a:highlight>
                        </a:rPr>
                        <a:t>Lean Canvas</a:t>
                      </a:r>
                      <a:endParaRPr b="1" sz="2350">
                        <a:solidFill>
                          <a:schemeClr val="dk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238125" marB="238125" marR="238125" marL="238125">
                    <a:solidFill>
                      <a:srgbClr val="005088"/>
                    </a:solidFill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Enfoque</a:t>
                      </a:r>
                      <a:endParaRPr b="1"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Estructura global y sostenibilidad.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Validación temprana de riesgos.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Usuarios</a:t>
                      </a:r>
                      <a:endParaRPr b="1"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Empresas consolidadas o en expansión.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Startups y negocios emergentes.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Prioridad</a:t>
                      </a:r>
                      <a:endParaRPr b="1"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Planificación y rentabilidad.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Resolución de problemas del cliente.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Flexibilidad</a:t>
                      </a:r>
                      <a:endParaRPr b="1"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Estrategia a largo plazo.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350">
                          <a:solidFill>
                            <a:srgbClr val="121212"/>
                          </a:solidFill>
                          <a:highlight>
                            <a:srgbClr val="FFFFFF"/>
                          </a:highlight>
                        </a:rPr>
                        <a:t>Iteraciones rápidas.</a:t>
                      </a:r>
                      <a:endParaRPr sz="2350">
                        <a:solidFill>
                          <a:srgbClr val="121212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190500" marB="190500" marR="238125" marL="238125">
                    <a:lnT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DDDD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c50f40aab3_0_2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c50f40aab3_0_20"/>
          <p:cNvSpPr/>
          <p:nvPr/>
        </p:nvSpPr>
        <p:spPr>
          <a:xfrm>
            <a:off x="12677312" y="646931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c50f40aab3_0_20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Evolución: El Caso Uber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c50f40aab3_0_20"/>
          <p:cNvSpPr txBox="1"/>
          <p:nvPr/>
        </p:nvSpPr>
        <p:spPr>
          <a:xfrm>
            <a:off x="4691450" y="3051875"/>
            <a:ext cx="10831200" cy="55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11CAA0"/>
                </a:solidFill>
                <a:highlight>
                  <a:srgbClr val="F3F0DF"/>
                </a:highlight>
                <a:latin typeface="Merriweather"/>
                <a:ea typeface="Merriweather"/>
                <a:cs typeface="Merriweather"/>
                <a:sym typeface="Merriweather"/>
              </a:rPr>
              <a:t>Fase 1: Lean Canvas</a:t>
            </a:r>
            <a:endParaRPr b="1" sz="2800">
              <a:solidFill>
                <a:srgbClr val="11CAA0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3150">
                <a:solidFill>
                  <a:srgbClr val="121212"/>
                </a:solidFill>
                <a:highlight>
                  <a:srgbClr val="F3F0DF"/>
                </a:highlight>
              </a:rPr>
              <a:t>Identificó el problema de transporte inaccesible y validó la propuesta de plataforma digital móvil.</a:t>
            </a:r>
            <a:endParaRPr sz="31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31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s-MX" sz="2800">
                <a:solidFill>
                  <a:srgbClr val="005088"/>
                </a:solidFill>
                <a:highlight>
                  <a:srgbClr val="F3F0DF"/>
                </a:highlight>
                <a:latin typeface="Merriweather"/>
                <a:ea typeface="Merriweather"/>
                <a:cs typeface="Merriweather"/>
                <a:sym typeface="Merriweather"/>
              </a:rPr>
              <a:t>Fase 2: BMC</a:t>
            </a:r>
            <a:endParaRPr b="1" sz="2800">
              <a:solidFill>
                <a:srgbClr val="005088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s-MX" sz="3150">
                <a:solidFill>
                  <a:srgbClr val="121212"/>
                </a:solidFill>
                <a:highlight>
                  <a:srgbClr val="F3F0DF"/>
                </a:highlight>
              </a:rPr>
              <a:t>Al escalar globalmente, se centró en asociaciones clave (conductores), estructura financiera y logística masiva.</a:t>
            </a:r>
            <a:endParaRPr sz="31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 txBox="1"/>
          <p:nvPr/>
        </p:nvSpPr>
        <p:spPr>
          <a:xfrm>
            <a:off x="4446275" y="3025575"/>
            <a:ext cx="10734300" cy="57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2750">
                <a:solidFill>
                  <a:srgbClr val="121212"/>
                </a:solidFill>
              </a:rPr>
              <a:t>• El diseño de modelos define cómo se </a:t>
            </a:r>
            <a:r>
              <a:rPr b="1" lang="es-MX" sz="2750">
                <a:solidFill>
                  <a:srgbClr val="121212"/>
                </a:solidFill>
              </a:rPr>
              <a:t>crea y captura valor</a:t>
            </a:r>
            <a:r>
              <a:rPr lang="es-MX" sz="2750">
                <a:solidFill>
                  <a:srgbClr val="121212"/>
                </a:solidFill>
              </a:rPr>
              <a:t> en el entorno digital.</a:t>
            </a:r>
            <a:endParaRPr sz="2750">
              <a:solidFill>
                <a:srgbClr val="12121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2750">
                <a:solidFill>
                  <a:srgbClr val="121212"/>
                </a:solidFill>
              </a:rPr>
              <a:t>• El </a:t>
            </a:r>
            <a:r>
              <a:rPr b="1" lang="es-MX" sz="2750">
                <a:solidFill>
                  <a:srgbClr val="121212"/>
                </a:solidFill>
              </a:rPr>
              <a:t>BMC</a:t>
            </a:r>
            <a:r>
              <a:rPr lang="es-MX" sz="2750">
                <a:solidFill>
                  <a:srgbClr val="121212"/>
                </a:solidFill>
              </a:rPr>
              <a:t> consolida modelos operativos en empresas en crecimiento.</a:t>
            </a:r>
            <a:endParaRPr sz="2750">
              <a:solidFill>
                <a:srgbClr val="12121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2750">
                <a:solidFill>
                  <a:srgbClr val="121212"/>
                </a:solidFill>
              </a:rPr>
              <a:t>• El </a:t>
            </a:r>
            <a:r>
              <a:rPr b="1" lang="es-MX" sz="2750">
                <a:solidFill>
                  <a:srgbClr val="121212"/>
                </a:solidFill>
              </a:rPr>
              <a:t>Lean Canvas</a:t>
            </a:r>
            <a:r>
              <a:rPr lang="es-MX" sz="2750">
                <a:solidFill>
                  <a:srgbClr val="121212"/>
                </a:solidFill>
              </a:rPr>
              <a:t> minimiza riesgos en fases iniciales mediante la validación de hipótesis.</a:t>
            </a:r>
            <a:endParaRPr sz="2750">
              <a:solidFill>
                <a:srgbClr val="12121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lang="es-MX" sz="2750">
                <a:solidFill>
                  <a:srgbClr val="121212"/>
                </a:solidFill>
              </a:rPr>
              <a:t>• La </a:t>
            </a:r>
            <a:r>
              <a:rPr b="1" lang="es-MX" sz="2750">
                <a:solidFill>
                  <a:srgbClr val="121212"/>
                </a:solidFill>
              </a:rPr>
              <a:t>escalabilidad</a:t>
            </a:r>
            <a:r>
              <a:rPr lang="es-MX" sz="2750">
                <a:solidFill>
                  <a:srgbClr val="121212"/>
                </a:solidFill>
              </a:rPr>
              <a:t> y la adaptabilidad son requisitos no negociables para el éxito digital actual.</a:t>
            </a:r>
            <a:endParaRPr sz="2750">
              <a:solidFill>
                <a:srgbClr val="12121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2" name="Google Shape;212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4" name="Google Shape;214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6" name="Google Shape;216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7" name="Google Shape;217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9" name="Google Shape;219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 txBox="1"/>
          <p:nvPr/>
        </p:nvSpPr>
        <p:spPr>
          <a:xfrm>
            <a:off x="2790600" y="4440100"/>
            <a:ext cx="13239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MX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elegirías entre el Business Model Canvas y el Lean Canvas para estructurar una idea de negocio digital y por qué?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Competencias a Reforzar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8939" y="2073563"/>
            <a:ext cx="4635375" cy="396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15573" y="2188538"/>
            <a:ext cx="4635375" cy="396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6314" y="6317950"/>
            <a:ext cx="4635375" cy="3969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Principios del Diseño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4572000" y="3204675"/>
            <a:ext cx="10971000" cy="4485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rgbClr val="005088"/>
                </a:solidFill>
                <a:highlight>
                  <a:srgbClr val="F3F0DF"/>
                </a:highlight>
                <a:latin typeface="Merriweather"/>
                <a:ea typeface="Merriweather"/>
                <a:cs typeface="Merriweather"/>
                <a:sym typeface="Merriweather"/>
              </a:rPr>
              <a:t>Definición Estratégica</a:t>
            </a:r>
            <a:endParaRPr b="1" sz="2600">
              <a:solidFill>
                <a:srgbClr val="005088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2950">
                <a:solidFill>
                  <a:srgbClr val="121212"/>
                </a:solidFill>
                <a:highlight>
                  <a:srgbClr val="F3F0DF"/>
                </a:highlight>
              </a:rPr>
              <a:t>"La lógica mediante la cual una organización </a:t>
            </a:r>
            <a:r>
              <a:rPr b="1" lang="es-MX" sz="2950">
                <a:solidFill>
                  <a:srgbClr val="121212"/>
                </a:solidFill>
                <a:highlight>
                  <a:srgbClr val="F3F0DF"/>
                </a:highlight>
              </a:rPr>
              <a:t>crea, entrega y captura valor</a:t>
            </a:r>
            <a:r>
              <a:rPr lang="es-MX" sz="2950">
                <a:solidFill>
                  <a:srgbClr val="121212"/>
                </a:solidFill>
                <a:highlight>
                  <a:srgbClr val="F3F0DF"/>
                </a:highlight>
              </a:rPr>
              <a:t>."</a:t>
            </a:r>
            <a:endParaRPr sz="29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i="1" lang="es-MX" sz="2650">
                <a:solidFill>
                  <a:srgbClr val="121212"/>
                </a:solidFill>
                <a:highlight>
                  <a:srgbClr val="F3F0DF"/>
                </a:highlight>
              </a:rPr>
              <a:t>— Alexander Osterwalder (2010)</a:t>
            </a:r>
            <a:endParaRPr i="1" sz="26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2300"/>
              </a:spcBef>
              <a:spcAft>
                <a:spcPts val="1700"/>
              </a:spcAft>
              <a:buNone/>
            </a:pPr>
            <a:r>
              <a:rPr lang="es-MX" sz="2950">
                <a:solidFill>
                  <a:srgbClr val="121212"/>
                </a:solidFill>
                <a:highlight>
                  <a:srgbClr val="F3F0DF"/>
                </a:highlight>
              </a:rPr>
              <a:t>Un modelo de negocio responde: ¿Qué problema resuelvo? ¿Para quién? ¿Cómo genero ingresos? ¿Cómo me diferencio?</a:t>
            </a:r>
            <a:endParaRPr sz="29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/>
          <p:nvPr/>
        </p:nvSpPr>
        <p:spPr>
          <a:xfrm>
            <a:off x="1273457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Pilares del Negocio 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7601" y="2082122"/>
            <a:ext cx="8359250" cy="2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27614" y="4119257"/>
            <a:ext cx="8359202" cy="2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27576" y="6104939"/>
            <a:ext cx="8359202" cy="204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27536" y="8127141"/>
            <a:ext cx="8359250" cy="204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98668d2668_0_4"/>
          <p:cNvSpPr/>
          <p:nvPr/>
        </p:nvSpPr>
        <p:spPr>
          <a:xfrm>
            <a:off x="12497787" y="-11564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Business Model Canvas (BMC)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98668d2668_0_4"/>
          <p:cNvSpPr txBox="1"/>
          <p:nvPr/>
        </p:nvSpPr>
        <p:spPr>
          <a:xfrm>
            <a:off x="4572000" y="2692750"/>
            <a:ext cx="13260000" cy="7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3810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08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Herramienta de Optimización</a:t>
            </a:r>
            <a:endParaRPr b="1" sz="2400">
              <a:solidFill>
                <a:srgbClr val="00508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381000" marR="3810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2750">
                <a:solidFill>
                  <a:srgbClr val="121212"/>
                </a:solidFill>
                <a:highlight>
                  <a:srgbClr val="FFFFFF"/>
                </a:highlight>
              </a:rPr>
              <a:t>Estructura visual ideal para </a:t>
            </a:r>
            <a:r>
              <a:rPr b="1" lang="es-MX" sz="2750">
                <a:solidFill>
                  <a:srgbClr val="121212"/>
                </a:solidFill>
                <a:highlight>
                  <a:srgbClr val="FFFFFF"/>
                </a:highlight>
              </a:rPr>
              <a:t>empresas establecidas</a:t>
            </a:r>
            <a:r>
              <a:rPr lang="es-MX" sz="2750">
                <a:solidFill>
                  <a:srgbClr val="121212"/>
                </a:solidFill>
                <a:highlight>
                  <a:srgbClr val="FFFFFF"/>
                </a:highlight>
              </a:rPr>
              <a:t> que buscan optimizar su modelo operativo.</a:t>
            </a:r>
            <a:endParaRPr sz="275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-403225" lvl="0" marL="457200" marR="3810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rgbClr val="121212"/>
              </a:buClr>
              <a:buSzPts val="2750"/>
              <a:buChar char="●"/>
            </a:pPr>
            <a:r>
              <a:rPr lang="es-MX" sz="2750">
                <a:solidFill>
                  <a:srgbClr val="121212"/>
                </a:solidFill>
                <a:highlight>
                  <a:srgbClr val="FFFFFF"/>
                </a:highlight>
              </a:rPr>
              <a:t>Facilita la comunicación entre equipos.</a:t>
            </a:r>
            <a:endParaRPr sz="275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-403225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Char char="●"/>
            </a:pPr>
            <a:r>
              <a:rPr lang="es-MX" sz="2750">
                <a:solidFill>
                  <a:srgbClr val="121212"/>
                </a:solidFill>
                <a:highlight>
                  <a:srgbClr val="FFFFFF"/>
                </a:highlight>
              </a:rPr>
              <a:t>Identifica oportunidades de innovación.</a:t>
            </a:r>
            <a:endParaRPr sz="275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-403225" lvl="0" marL="457200" marR="3810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2750"/>
              <a:buChar char="●"/>
            </a:pPr>
            <a:r>
              <a:rPr lang="es-MX" sz="2750">
                <a:solidFill>
                  <a:srgbClr val="121212"/>
                </a:solidFill>
                <a:highlight>
                  <a:srgbClr val="FFFFFF"/>
                </a:highlight>
              </a:rPr>
              <a:t>Prioriza la rentabilidad a largo plazo.</a:t>
            </a:r>
            <a:endParaRPr sz="2750">
              <a:solidFill>
                <a:srgbClr val="12121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None/>
            </a:pPr>
            <a:r>
              <a:rPr b="1" lang="es-MX" sz="2400">
                <a:solidFill>
                  <a:srgbClr val="005088"/>
                </a:solidFill>
                <a:highlight>
                  <a:srgbClr val="F3F0DF"/>
                </a:highlight>
                <a:latin typeface="Merriweather"/>
                <a:ea typeface="Merriweather"/>
                <a:cs typeface="Merriweather"/>
                <a:sym typeface="Merriweather"/>
              </a:rPr>
              <a:t>Aplicación Real</a:t>
            </a:r>
            <a:endParaRPr b="1" sz="2400">
              <a:solidFill>
                <a:srgbClr val="005088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s-MX" sz="2750">
                <a:solidFill>
                  <a:srgbClr val="121212"/>
                </a:solidFill>
                <a:highlight>
                  <a:srgbClr val="F3F0DF"/>
                </a:highlight>
              </a:rPr>
              <a:t>Amazon:</a:t>
            </a:r>
            <a:r>
              <a:rPr lang="es-MX" sz="2750">
                <a:solidFill>
                  <a:srgbClr val="121212"/>
                </a:solidFill>
                <a:highlight>
                  <a:srgbClr val="F3F0DF"/>
                </a:highlight>
              </a:rPr>
              <a:t> Combina logística, AWS y Prime.</a:t>
            </a:r>
            <a:endParaRPr sz="27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b="1" lang="es-MX" sz="2750">
                <a:solidFill>
                  <a:srgbClr val="121212"/>
                </a:solidFill>
                <a:highlight>
                  <a:srgbClr val="F3F0DF"/>
                </a:highlight>
              </a:rPr>
              <a:t>Netflix:</a:t>
            </a:r>
            <a:r>
              <a:rPr lang="es-MX" sz="2750">
                <a:solidFill>
                  <a:srgbClr val="121212"/>
                </a:solidFill>
                <a:highlight>
                  <a:srgbClr val="F3F0DF"/>
                </a:highlight>
              </a:rPr>
              <a:t> Suscripciones basadas en personalización (IA).</a:t>
            </a:r>
            <a:endParaRPr sz="27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rPr b="1" lang="es-MX" sz="2750">
                <a:solidFill>
                  <a:srgbClr val="121212"/>
                </a:solidFill>
                <a:highlight>
                  <a:srgbClr val="F3F0DF"/>
                </a:highlight>
              </a:rPr>
              <a:t>Airbnb:</a:t>
            </a:r>
            <a:r>
              <a:rPr lang="es-MX" sz="2750">
                <a:solidFill>
                  <a:srgbClr val="121212"/>
                </a:solidFill>
                <a:highlight>
                  <a:srgbClr val="F3F0DF"/>
                </a:highlight>
              </a:rPr>
              <a:t> Plataforma de comisiones sin propiedad de inmuebles.</a:t>
            </a:r>
            <a:endParaRPr sz="27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98668d2668_0_13"/>
          <p:cNvSpPr/>
          <p:nvPr/>
        </p:nvSpPr>
        <p:spPr>
          <a:xfrm>
            <a:off x="12581362" y="-1779487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Los 9 Bloques del BMC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398668d2668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96175" y="3236075"/>
            <a:ext cx="14082276" cy="57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Lean Canvas: Para Startups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g398668d2668_0_22"/>
          <p:cNvSpPr txBox="1"/>
          <p:nvPr/>
        </p:nvSpPr>
        <p:spPr>
          <a:xfrm>
            <a:off x="4387850" y="2793675"/>
            <a:ext cx="10857300" cy="53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rgbClr val="005088"/>
                </a:solidFill>
                <a:highlight>
                  <a:srgbClr val="F3F0DF"/>
                </a:highlight>
                <a:latin typeface="Merriweather"/>
                <a:ea typeface="Merriweather"/>
                <a:cs typeface="Merriweather"/>
                <a:sym typeface="Merriweather"/>
              </a:rPr>
              <a:t>Validación Rápida</a:t>
            </a:r>
            <a:endParaRPr b="1" sz="2700">
              <a:solidFill>
                <a:srgbClr val="005088"/>
              </a:solidFill>
              <a:highlight>
                <a:srgbClr val="F3F0D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es-MX" sz="3050">
                <a:solidFill>
                  <a:srgbClr val="121212"/>
                </a:solidFill>
                <a:highlight>
                  <a:srgbClr val="F3F0DF"/>
                </a:highlight>
              </a:rPr>
              <a:t>Adaptación de Ash Maurya enfocada en </a:t>
            </a:r>
            <a:r>
              <a:rPr b="1" lang="es-MX" sz="3050">
                <a:solidFill>
                  <a:srgbClr val="121212"/>
                </a:solidFill>
                <a:highlight>
                  <a:srgbClr val="F3F0DF"/>
                </a:highlight>
              </a:rPr>
              <a:t>validar hipótesis</a:t>
            </a:r>
            <a:r>
              <a:rPr lang="es-MX" sz="3050">
                <a:solidFill>
                  <a:srgbClr val="121212"/>
                </a:solidFill>
                <a:highlight>
                  <a:srgbClr val="F3F0DF"/>
                </a:highlight>
              </a:rPr>
              <a:t> y optimizar recursos antes de la inversión masiva.</a:t>
            </a:r>
            <a:endParaRPr sz="30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 sz="30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22275" lvl="0" marL="457200" rtl="0" algn="l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rgbClr val="121212"/>
              </a:buClr>
              <a:buSzPts val="3050"/>
              <a:buChar char="●"/>
            </a:pPr>
            <a:r>
              <a:rPr lang="es-MX" sz="3050">
                <a:solidFill>
                  <a:srgbClr val="121212"/>
                </a:solidFill>
                <a:highlight>
                  <a:srgbClr val="F3F0DF"/>
                </a:highlight>
              </a:rPr>
              <a:t>Prioriza la resolución de problemas.</a:t>
            </a:r>
            <a:endParaRPr sz="30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22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050"/>
              <a:buChar char="●"/>
            </a:pPr>
            <a:r>
              <a:rPr lang="es-MX" sz="3050">
                <a:solidFill>
                  <a:srgbClr val="121212"/>
                </a:solidFill>
                <a:highlight>
                  <a:srgbClr val="F3F0DF"/>
                </a:highlight>
              </a:rPr>
              <a:t>Identifica métricas clave de crecimiento.</a:t>
            </a:r>
            <a:endParaRPr sz="3050">
              <a:solidFill>
                <a:srgbClr val="121212"/>
              </a:solidFill>
              <a:highlight>
                <a:srgbClr val="F3F0DF"/>
              </a:highlight>
            </a:endParaRPr>
          </a:p>
          <a:p>
            <a:pPr indent="-42227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1212"/>
              </a:buClr>
              <a:buSzPts val="3050"/>
              <a:buChar char="●"/>
            </a:pPr>
            <a:r>
              <a:rPr lang="es-MX" sz="3050">
                <a:solidFill>
                  <a:srgbClr val="121212"/>
                </a:solidFill>
                <a:highlight>
                  <a:srgbClr val="F3F0DF"/>
                </a:highlight>
              </a:rPr>
              <a:t>Busca una "Ventaja Injusta".</a:t>
            </a:r>
            <a:endParaRPr sz="3050">
              <a:solidFill>
                <a:srgbClr val="121212"/>
              </a:solidFill>
              <a:highlight>
                <a:srgbClr val="F3F0D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Estructura del Lean Canvas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b2ca8124a1_0_16"/>
          <p:cNvSpPr txBox="1"/>
          <p:nvPr/>
        </p:nvSpPr>
        <p:spPr>
          <a:xfrm>
            <a:off x="5542688" y="7603475"/>
            <a:ext cx="65511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850">
                <a:solidFill>
                  <a:srgbClr val="005088"/>
                </a:solidFill>
                <a:highlight>
                  <a:srgbClr val="F3F0DF"/>
                </a:highlight>
              </a:rPr>
              <a:t>Ventaja Injusta: Aquello que es difícil de copiar por la competencia.</a:t>
            </a:r>
            <a:endParaRPr sz="2600"/>
          </a:p>
        </p:txBody>
      </p:sp>
      <p:pic>
        <p:nvPicPr>
          <p:cNvPr id="166" name="Google Shape;166;g3b2ca8124a1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3713" y="3060675"/>
            <a:ext cx="4368948" cy="3740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3b2ca8124a1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02627" y="3060675"/>
            <a:ext cx="4368925" cy="3740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g3b2ca8124a1_0_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871545" y="3060675"/>
            <a:ext cx="4368933" cy="37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